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4"/>
    <p:sldMasterId id="2147483825" r:id="rId5"/>
  </p:sldMasterIdLst>
  <p:notesMasterIdLst>
    <p:notesMasterId r:id="rId27"/>
  </p:notesMasterIdLst>
  <p:handoutMasterIdLst>
    <p:handoutMasterId r:id="rId28"/>
  </p:handoutMasterIdLst>
  <p:sldIdLst>
    <p:sldId id="257" r:id="rId6"/>
    <p:sldId id="271" r:id="rId7"/>
    <p:sldId id="679" r:id="rId8"/>
    <p:sldId id="445" r:id="rId9"/>
    <p:sldId id="688" r:id="rId10"/>
    <p:sldId id="689" r:id="rId11"/>
    <p:sldId id="690" r:id="rId12"/>
    <p:sldId id="281" r:id="rId13"/>
    <p:sldId id="324" r:id="rId14"/>
    <p:sldId id="325" r:id="rId15"/>
    <p:sldId id="327" r:id="rId16"/>
    <p:sldId id="685" r:id="rId17"/>
    <p:sldId id="684" r:id="rId18"/>
    <p:sldId id="691" r:id="rId19"/>
    <p:sldId id="692" r:id="rId20"/>
    <p:sldId id="693" r:id="rId21"/>
    <p:sldId id="687" r:id="rId22"/>
    <p:sldId id="694" r:id="rId23"/>
    <p:sldId id="334" r:id="rId24"/>
    <p:sldId id="335" r:id="rId25"/>
    <p:sldId id="33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44517"/>
    <a:srgbClr val="DD54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48"/>
    <p:restoredTop sz="93918" autoAdjust="0"/>
  </p:normalViewPr>
  <p:slideViewPr>
    <p:cSldViewPr snapToGrid="0" snapToObjects="1">
      <p:cViewPr varScale="1">
        <p:scale>
          <a:sx n="107" d="100"/>
          <a:sy n="107" d="100"/>
        </p:scale>
        <p:origin x="133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2" d="100"/>
          <a:sy n="92" d="100"/>
        </p:scale>
        <p:origin x="368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E8F80-2236-4135-B0DB-8848961753A8}" type="doc">
      <dgm:prSet loTypeId="urn:microsoft.com/office/officeart/2005/8/layout/matrix1" loCatId="matrix" qsTypeId="urn:microsoft.com/office/officeart/2005/8/quickstyle/simple5" qsCatId="simple" csTypeId="urn:microsoft.com/office/officeart/2005/8/colors/accent0_3" csCatId="mainScheme" phldr="1"/>
      <dgm:spPr/>
      <dgm:t>
        <a:bodyPr/>
        <a:lstStyle/>
        <a:p>
          <a:endParaRPr lang="en-GB"/>
        </a:p>
      </dgm:t>
    </dgm:pt>
    <dgm:pt modelId="{C2EC0FE0-0960-4B84-88D3-B0C83C109B3A}">
      <dgm:prSet phldrT="[Text]" custT="1"/>
      <dgm:spPr/>
      <dgm:t>
        <a:bodyPr/>
        <a:lstStyle/>
        <a:p>
          <a:r>
            <a:rPr lang="fr-FR" sz="1600" b="1">
              <a:solidFill>
                <a:schemeClr val="bg1"/>
              </a:solidFill>
              <a:latin typeface="PT Sans" panose="020B0503020203020204" pitchFamily="34" charset="0"/>
            </a:rPr>
            <a:t>Redevabilité</a:t>
          </a:r>
        </a:p>
      </dgm:t>
    </dgm:pt>
    <dgm:pt modelId="{0FD33270-D81F-4BE2-AAD2-AD410D119665}" type="parTrans" cxnId="{014FEBD2-2301-4CAA-A0D1-0F736781413F}">
      <dgm:prSet/>
      <dgm:spPr/>
      <dgm:t>
        <a:bodyPr/>
        <a:lstStyle/>
        <a:p>
          <a:endParaRPr lang="en-GB"/>
        </a:p>
      </dgm:t>
    </dgm:pt>
    <dgm:pt modelId="{999CED22-E80C-40BE-929D-8BD490B313EA}" type="sibTrans" cxnId="{014FEBD2-2301-4CAA-A0D1-0F736781413F}">
      <dgm:prSet/>
      <dgm:spPr/>
      <dgm:t>
        <a:bodyPr/>
        <a:lstStyle/>
        <a:p>
          <a:endParaRPr lang="en-GB"/>
        </a:p>
      </dgm:t>
    </dgm:pt>
    <dgm:pt modelId="{EEF8980B-6F61-4DC5-8DB1-0FB1857630D0}">
      <dgm:prSet phldrT="[Text]"/>
      <dgm:spPr/>
      <dgm:t>
        <a:bodyPr/>
        <a:lstStyle/>
        <a:p>
          <a:r>
            <a:rPr lang="fr-FR" dirty="0">
              <a:latin typeface="PT Sans" panose="020B0503020203020204" pitchFamily="34" charset="0"/>
              <a:cs typeface="Arial" panose="020B0604020202020204" pitchFamily="34" charset="0"/>
            </a:rPr>
            <a:t>Un des principes fondamentaux de la démocratie est que les citoyens et citoyennes ont le droit d’exiger la redevabilité et de tenir les acteurs publics pour responsables de leurs actions.</a:t>
          </a:r>
        </a:p>
      </dgm:t>
    </dgm:pt>
    <dgm:pt modelId="{1DEE37A5-29B3-4A8A-AE31-B935E0182382}" type="parTrans" cxnId="{62A958B4-0E8D-478E-8BA0-77D9D458ED52}">
      <dgm:prSet/>
      <dgm:spPr/>
      <dgm:t>
        <a:bodyPr/>
        <a:lstStyle/>
        <a:p>
          <a:endParaRPr lang="en-GB"/>
        </a:p>
      </dgm:t>
    </dgm:pt>
    <dgm:pt modelId="{96D9D855-C44B-49E6-9206-81DAE447B440}" type="sibTrans" cxnId="{62A958B4-0E8D-478E-8BA0-77D9D458ED52}">
      <dgm:prSet/>
      <dgm:spPr/>
      <dgm:t>
        <a:bodyPr/>
        <a:lstStyle/>
        <a:p>
          <a:endParaRPr lang="en-GB"/>
        </a:p>
      </dgm:t>
    </dgm:pt>
    <dgm:pt modelId="{53F06903-01FC-445B-A4D6-84978ADA2856}">
      <dgm:prSet phldrT="[Text]"/>
      <dgm:spPr/>
      <dgm:t>
        <a:bodyPr/>
        <a:lstStyle/>
        <a:p>
          <a:r>
            <a:rPr lang="fr-FR">
              <a:latin typeface="PT Sans" panose="020B0503020203020204" pitchFamily="34" charset="0"/>
              <a:cs typeface="Arial" panose="020B0604020202020204" pitchFamily="34" charset="0"/>
            </a:rPr>
            <a:t>Le secteur public doit rester transparent et productif.</a:t>
          </a:r>
        </a:p>
      </dgm:t>
    </dgm:pt>
    <dgm:pt modelId="{78C9D237-D3C7-4654-9A85-B0F4A2EB2DC7}" type="parTrans" cxnId="{F05312B2-117A-4960-B110-755F0F5FEA1B}">
      <dgm:prSet/>
      <dgm:spPr/>
      <dgm:t>
        <a:bodyPr/>
        <a:lstStyle/>
        <a:p>
          <a:endParaRPr lang="en-GB"/>
        </a:p>
      </dgm:t>
    </dgm:pt>
    <dgm:pt modelId="{42133394-53AD-4C7C-BB61-8D4173948090}" type="sibTrans" cxnId="{F05312B2-117A-4960-B110-755F0F5FEA1B}">
      <dgm:prSet/>
      <dgm:spPr/>
      <dgm:t>
        <a:bodyPr/>
        <a:lstStyle/>
        <a:p>
          <a:endParaRPr lang="en-GB"/>
        </a:p>
      </dgm:t>
    </dgm:pt>
    <dgm:pt modelId="{6C17347A-019A-4502-B509-8032403ABD41}">
      <dgm:prSet phldrT="[Text]"/>
      <dgm:spPr/>
      <dgm:t>
        <a:bodyPr/>
        <a:lstStyle/>
        <a:p>
          <a:r>
            <a:rPr lang="fr-FR">
              <a:latin typeface="PT Sans" panose="020B0503020203020204" pitchFamily="34" charset="0"/>
              <a:cs typeface="Arial" panose="020B0604020202020204" pitchFamily="34" charset="0"/>
            </a:rPr>
            <a:t>Conséquence du « contrat social » implicite entre les citoyens, leurs représentants et les agents du gouvernement.</a:t>
          </a:r>
        </a:p>
      </dgm:t>
    </dgm:pt>
    <dgm:pt modelId="{85683CC7-8CAF-4F20-93B3-8717CFA5F34E}" type="parTrans" cxnId="{3A8B78B4-2C34-44A1-A667-02A60E7D3928}">
      <dgm:prSet/>
      <dgm:spPr/>
      <dgm:t>
        <a:bodyPr/>
        <a:lstStyle/>
        <a:p>
          <a:endParaRPr lang="en-GB"/>
        </a:p>
      </dgm:t>
    </dgm:pt>
    <dgm:pt modelId="{4C5774F5-3745-4457-A726-5B5377D7F5B6}" type="sibTrans" cxnId="{3A8B78B4-2C34-44A1-A667-02A60E7D3928}">
      <dgm:prSet/>
      <dgm:spPr/>
      <dgm:t>
        <a:bodyPr/>
        <a:lstStyle/>
        <a:p>
          <a:endParaRPr lang="en-GB"/>
        </a:p>
      </dgm:t>
    </dgm:pt>
    <dgm:pt modelId="{AB261D89-804A-48D0-BFD7-E2BCDE0ED216}">
      <dgm:prSet phldrT="[Text]"/>
      <dgm:spPr/>
      <dgm:t>
        <a:bodyPr/>
        <a:lstStyle/>
        <a:p>
          <a:r>
            <a:rPr lang="fr-FR" dirty="0">
              <a:latin typeface="+mj-lt"/>
              <a:cs typeface="Arial" panose="020B0604020202020204" pitchFamily="34" charset="0"/>
            </a:rPr>
            <a:t>C’est un accord mutuellement bénéfique entre le gouvernement et les citoyens, qui met en relief leurs responsabilités et leurs obligations et ce qui est attendu de chaque parti.</a:t>
          </a:r>
          <a:endParaRPr lang="fr-FR" dirty="0">
            <a:latin typeface="PT Sans" panose="020B0503020203020204" pitchFamily="34" charset="0"/>
            <a:cs typeface="Arial" panose="020B0604020202020204" pitchFamily="34" charset="0"/>
          </a:endParaRPr>
        </a:p>
      </dgm:t>
    </dgm:pt>
    <dgm:pt modelId="{A9F9F711-7B42-462D-AE09-F204491FA4AE}" type="parTrans" cxnId="{1E035402-EA6F-4F18-A347-B5793715EE2F}">
      <dgm:prSet/>
      <dgm:spPr/>
      <dgm:t>
        <a:bodyPr/>
        <a:lstStyle/>
        <a:p>
          <a:endParaRPr lang="en-GB"/>
        </a:p>
      </dgm:t>
    </dgm:pt>
    <dgm:pt modelId="{26C51AF4-1428-4980-A2FA-9277FE68449A}" type="sibTrans" cxnId="{1E035402-EA6F-4F18-A347-B5793715EE2F}">
      <dgm:prSet/>
      <dgm:spPr/>
      <dgm:t>
        <a:bodyPr/>
        <a:lstStyle/>
        <a:p>
          <a:endParaRPr lang="en-GB"/>
        </a:p>
      </dgm:t>
    </dgm:pt>
    <dgm:pt modelId="{99090605-20AD-489F-A72D-FF3C61751CDC}" type="pres">
      <dgm:prSet presAssocID="{4C7E8F80-2236-4135-B0DB-8848961753A8}" presName="diagram" presStyleCnt="0">
        <dgm:presLayoutVars>
          <dgm:chMax val="1"/>
          <dgm:dir/>
          <dgm:animLvl val="ctr"/>
          <dgm:resizeHandles val="exact"/>
        </dgm:presLayoutVars>
      </dgm:prSet>
      <dgm:spPr/>
    </dgm:pt>
    <dgm:pt modelId="{FA29562C-2EB3-40CD-9B56-7247C44E8F20}" type="pres">
      <dgm:prSet presAssocID="{4C7E8F80-2236-4135-B0DB-8848961753A8}" presName="matrix" presStyleCnt="0"/>
      <dgm:spPr/>
    </dgm:pt>
    <dgm:pt modelId="{8342B6EC-BCA2-4785-A30D-43B26BD06634}" type="pres">
      <dgm:prSet presAssocID="{4C7E8F80-2236-4135-B0DB-8848961753A8}" presName="tile1" presStyleLbl="node1" presStyleIdx="0" presStyleCnt="4"/>
      <dgm:spPr/>
    </dgm:pt>
    <dgm:pt modelId="{2A1A3C3D-591B-482E-8ACA-D44AA64B8CB2}" type="pres">
      <dgm:prSet presAssocID="{4C7E8F80-2236-4135-B0DB-8848961753A8}" presName="tile1text" presStyleLbl="node1" presStyleIdx="0" presStyleCnt="4">
        <dgm:presLayoutVars>
          <dgm:chMax val="0"/>
          <dgm:chPref val="0"/>
          <dgm:bulletEnabled val="1"/>
        </dgm:presLayoutVars>
      </dgm:prSet>
      <dgm:spPr/>
    </dgm:pt>
    <dgm:pt modelId="{E2D89F42-CC20-4A2C-AF86-D00A6ED6718E}" type="pres">
      <dgm:prSet presAssocID="{4C7E8F80-2236-4135-B0DB-8848961753A8}" presName="tile2" presStyleLbl="node1" presStyleIdx="1" presStyleCnt="4"/>
      <dgm:spPr/>
    </dgm:pt>
    <dgm:pt modelId="{5AE24372-F28C-49BB-9423-909B24BD97E5}" type="pres">
      <dgm:prSet presAssocID="{4C7E8F80-2236-4135-B0DB-8848961753A8}" presName="tile2text" presStyleLbl="node1" presStyleIdx="1" presStyleCnt="4">
        <dgm:presLayoutVars>
          <dgm:chMax val="0"/>
          <dgm:chPref val="0"/>
          <dgm:bulletEnabled val="1"/>
        </dgm:presLayoutVars>
      </dgm:prSet>
      <dgm:spPr/>
    </dgm:pt>
    <dgm:pt modelId="{6856B98B-307B-458E-9D67-34E678A445F2}" type="pres">
      <dgm:prSet presAssocID="{4C7E8F80-2236-4135-B0DB-8848961753A8}" presName="tile3" presStyleLbl="node1" presStyleIdx="2" presStyleCnt="4"/>
      <dgm:spPr/>
    </dgm:pt>
    <dgm:pt modelId="{885B2430-A7ED-4E7D-8C60-81FB6956A44E}" type="pres">
      <dgm:prSet presAssocID="{4C7E8F80-2236-4135-B0DB-8848961753A8}" presName="tile3text" presStyleLbl="node1" presStyleIdx="2" presStyleCnt="4">
        <dgm:presLayoutVars>
          <dgm:chMax val="0"/>
          <dgm:chPref val="0"/>
          <dgm:bulletEnabled val="1"/>
        </dgm:presLayoutVars>
      </dgm:prSet>
      <dgm:spPr/>
    </dgm:pt>
    <dgm:pt modelId="{C32ACA90-6760-4F8A-8BD5-158901C40BEC}" type="pres">
      <dgm:prSet presAssocID="{4C7E8F80-2236-4135-B0DB-8848961753A8}" presName="tile4" presStyleLbl="node1" presStyleIdx="3" presStyleCnt="4"/>
      <dgm:spPr/>
    </dgm:pt>
    <dgm:pt modelId="{86E2F919-027F-40BC-AFD5-0AE43F85F2E7}" type="pres">
      <dgm:prSet presAssocID="{4C7E8F80-2236-4135-B0DB-8848961753A8}" presName="tile4text" presStyleLbl="node1" presStyleIdx="3" presStyleCnt="4">
        <dgm:presLayoutVars>
          <dgm:chMax val="0"/>
          <dgm:chPref val="0"/>
          <dgm:bulletEnabled val="1"/>
        </dgm:presLayoutVars>
      </dgm:prSet>
      <dgm:spPr/>
    </dgm:pt>
    <dgm:pt modelId="{CB203896-E6E7-4AAE-9DA1-23806D5B17DF}" type="pres">
      <dgm:prSet presAssocID="{4C7E8F80-2236-4135-B0DB-8848961753A8}" presName="centerTile" presStyleLbl="fgShp" presStyleIdx="0" presStyleCnt="1">
        <dgm:presLayoutVars>
          <dgm:chMax val="0"/>
          <dgm:chPref val="0"/>
        </dgm:presLayoutVars>
      </dgm:prSet>
      <dgm:spPr/>
    </dgm:pt>
  </dgm:ptLst>
  <dgm:cxnLst>
    <dgm:cxn modelId="{1E035402-EA6F-4F18-A347-B5793715EE2F}" srcId="{C2EC0FE0-0960-4B84-88D3-B0C83C109B3A}" destId="{AB261D89-804A-48D0-BFD7-E2BCDE0ED216}" srcOrd="3" destOrd="0" parTransId="{A9F9F711-7B42-462D-AE09-F204491FA4AE}" sibTransId="{26C51AF4-1428-4980-A2FA-9277FE68449A}"/>
    <dgm:cxn modelId="{5440B103-EDE4-473C-B8F8-E5BBA3B77631}" type="presOf" srcId="{C2EC0FE0-0960-4B84-88D3-B0C83C109B3A}" destId="{CB203896-E6E7-4AAE-9DA1-23806D5B17DF}" srcOrd="0" destOrd="0" presId="urn:microsoft.com/office/officeart/2005/8/layout/matrix1"/>
    <dgm:cxn modelId="{7C764312-8E70-4A50-9F0C-EC0629E57022}" type="presOf" srcId="{AB261D89-804A-48D0-BFD7-E2BCDE0ED216}" destId="{86E2F919-027F-40BC-AFD5-0AE43F85F2E7}" srcOrd="1" destOrd="0" presId="urn:microsoft.com/office/officeart/2005/8/layout/matrix1"/>
    <dgm:cxn modelId="{20FC604D-F6D1-4A57-A0CA-4786E861AD22}" type="presOf" srcId="{EEF8980B-6F61-4DC5-8DB1-0FB1857630D0}" destId="{2A1A3C3D-591B-482E-8ACA-D44AA64B8CB2}" srcOrd="1" destOrd="0" presId="urn:microsoft.com/office/officeart/2005/8/layout/matrix1"/>
    <dgm:cxn modelId="{80CAFA6E-2E7F-4C1F-B45C-1A967461548B}" type="presOf" srcId="{53F06903-01FC-445B-A4D6-84978ADA2856}" destId="{5AE24372-F28C-49BB-9423-909B24BD97E5}" srcOrd="1" destOrd="0" presId="urn:microsoft.com/office/officeart/2005/8/layout/matrix1"/>
    <dgm:cxn modelId="{41D8EA7A-EC5A-4296-B362-98329566B4FE}" type="presOf" srcId="{EEF8980B-6F61-4DC5-8DB1-0FB1857630D0}" destId="{8342B6EC-BCA2-4785-A30D-43B26BD06634}" srcOrd="0" destOrd="0" presId="urn:microsoft.com/office/officeart/2005/8/layout/matrix1"/>
    <dgm:cxn modelId="{97C6757C-5DE4-43FF-832E-7315C93CCEFC}" type="presOf" srcId="{6C17347A-019A-4502-B509-8032403ABD41}" destId="{885B2430-A7ED-4E7D-8C60-81FB6956A44E}" srcOrd="1" destOrd="0" presId="urn:microsoft.com/office/officeart/2005/8/layout/matrix1"/>
    <dgm:cxn modelId="{F708FC8F-10BD-4478-9269-979A19A0E4B4}" type="presOf" srcId="{4C7E8F80-2236-4135-B0DB-8848961753A8}" destId="{99090605-20AD-489F-A72D-FF3C61751CDC}" srcOrd="0" destOrd="0" presId="urn:microsoft.com/office/officeart/2005/8/layout/matrix1"/>
    <dgm:cxn modelId="{36A91BB0-DA48-4127-BD00-B74FD106B34F}" type="presOf" srcId="{53F06903-01FC-445B-A4D6-84978ADA2856}" destId="{E2D89F42-CC20-4A2C-AF86-D00A6ED6718E}" srcOrd="0" destOrd="0" presId="urn:microsoft.com/office/officeart/2005/8/layout/matrix1"/>
    <dgm:cxn modelId="{F05312B2-117A-4960-B110-755F0F5FEA1B}" srcId="{C2EC0FE0-0960-4B84-88D3-B0C83C109B3A}" destId="{53F06903-01FC-445B-A4D6-84978ADA2856}" srcOrd="1" destOrd="0" parTransId="{78C9D237-D3C7-4654-9A85-B0F4A2EB2DC7}" sibTransId="{42133394-53AD-4C7C-BB61-8D4173948090}"/>
    <dgm:cxn modelId="{3A8B78B4-2C34-44A1-A667-02A60E7D3928}" srcId="{C2EC0FE0-0960-4B84-88D3-B0C83C109B3A}" destId="{6C17347A-019A-4502-B509-8032403ABD41}" srcOrd="2" destOrd="0" parTransId="{85683CC7-8CAF-4F20-93B3-8717CFA5F34E}" sibTransId="{4C5774F5-3745-4457-A726-5B5377D7F5B6}"/>
    <dgm:cxn modelId="{62A958B4-0E8D-478E-8BA0-77D9D458ED52}" srcId="{C2EC0FE0-0960-4B84-88D3-B0C83C109B3A}" destId="{EEF8980B-6F61-4DC5-8DB1-0FB1857630D0}" srcOrd="0" destOrd="0" parTransId="{1DEE37A5-29B3-4A8A-AE31-B935E0182382}" sibTransId="{96D9D855-C44B-49E6-9206-81DAE447B440}"/>
    <dgm:cxn modelId="{2D77DCBB-7B80-47B0-A48D-2B317ECAAA3A}" type="presOf" srcId="{AB261D89-804A-48D0-BFD7-E2BCDE0ED216}" destId="{C32ACA90-6760-4F8A-8BD5-158901C40BEC}" srcOrd="0" destOrd="0" presId="urn:microsoft.com/office/officeart/2005/8/layout/matrix1"/>
    <dgm:cxn modelId="{014FEBD2-2301-4CAA-A0D1-0F736781413F}" srcId="{4C7E8F80-2236-4135-B0DB-8848961753A8}" destId="{C2EC0FE0-0960-4B84-88D3-B0C83C109B3A}" srcOrd="0" destOrd="0" parTransId="{0FD33270-D81F-4BE2-AAD2-AD410D119665}" sibTransId="{999CED22-E80C-40BE-929D-8BD490B313EA}"/>
    <dgm:cxn modelId="{80FBDFEA-C973-4639-91D1-C8F7E35079E7}" type="presOf" srcId="{6C17347A-019A-4502-B509-8032403ABD41}" destId="{6856B98B-307B-458E-9D67-34E678A445F2}" srcOrd="0" destOrd="0" presId="urn:microsoft.com/office/officeart/2005/8/layout/matrix1"/>
    <dgm:cxn modelId="{294A187C-6E31-4687-AEC4-54FEF4C24AA3}" type="presParOf" srcId="{99090605-20AD-489F-A72D-FF3C61751CDC}" destId="{FA29562C-2EB3-40CD-9B56-7247C44E8F20}" srcOrd="0" destOrd="0" presId="urn:microsoft.com/office/officeart/2005/8/layout/matrix1"/>
    <dgm:cxn modelId="{DDD7BF20-2ABE-4078-B5F2-B8D1F29F2843}" type="presParOf" srcId="{FA29562C-2EB3-40CD-9B56-7247C44E8F20}" destId="{8342B6EC-BCA2-4785-A30D-43B26BD06634}" srcOrd="0" destOrd="0" presId="urn:microsoft.com/office/officeart/2005/8/layout/matrix1"/>
    <dgm:cxn modelId="{6D8ED7A6-B675-43D8-9F1F-C542F4DCFBB5}" type="presParOf" srcId="{FA29562C-2EB3-40CD-9B56-7247C44E8F20}" destId="{2A1A3C3D-591B-482E-8ACA-D44AA64B8CB2}" srcOrd="1" destOrd="0" presId="urn:microsoft.com/office/officeart/2005/8/layout/matrix1"/>
    <dgm:cxn modelId="{71F0890E-C2BA-43F5-8021-0377E34EA1CF}" type="presParOf" srcId="{FA29562C-2EB3-40CD-9B56-7247C44E8F20}" destId="{E2D89F42-CC20-4A2C-AF86-D00A6ED6718E}" srcOrd="2" destOrd="0" presId="urn:microsoft.com/office/officeart/2005/8/layout/matrix1"/>
    <dgm:cxn modelId="{57B57483-4FC9-48E3-9219-A9132B51A80A}" type="presParOf" srcId="{FA29562C-2EB3-40CD-9B56-7247C44E8F20}" destId="{5AE24372-F28C-49BB-9423-909B24BD97E5}" srcOrd="3" destOrd="0" presId="urn:microsoft.com/office/officeart/2005/8/layout/matrix1"/>
    <dgm:cxn modelId="{723EE128-6C70-4C3B-B298-470038829E69}" type="presParOf" srcId="{FA29562C-2EB3-40CD-9B56-7247C44E8F20}" destId="{6856B98B-307B-458E-9D67-34E678A445F2}" srcOrd="4" destOrd="0" presId="urn:microsoft.com/office/officeart/2005/8/layout/matrix1"/>
    <dgm:cxn modelId="{098711E4-C57E-4916-9F45-3CB21FAABD37}" type="presParOf" srcId="{FA29562C-2EB3-40CD-9B56-7247C44E8F20}" destId="{885B2430-A7ED-4E7D-8C60-81FB6956A44E}" srcOrd="5" destOrd="0" presId="urn:microsoft.com/office/officeart/2005/8/layout/matrix1"/>
    <dgm:cxn modelId="{40DE6CA9-1783-418E-8DCA-EBABB3BBE055}" type="presParOf" srcId="{FA29562C-2EB3-40CD-9B56-7247C44E8F20}" destId="{C32ACA90-6760-4F8A-8BD5-158901C40BEC}" srcOrd="6" destOrd="0" presId="urn:microsoft.com/office/officeart/2005/8/layout/matrix1"/>
    <dgm:cxn modelId="{C2183544-9D40-44CC-85B9-2DB7550C0398}" type="presParOf" srcId="{FA29562C-2EB3-40CD-9B56-7247C44E8F20}" destId="{86E2F919-027F-40BC-AFD5-0AE43F85F2E7}" srcOrd="7" destOrd="0" presId="urn:microsoft.com/office/officeart/2005/8/layout/matrix1"/>
    <dgm:cxn modelId="{73EEE24E-BF7C-4A2E-BEE3-14E953EEDCE1}" type="presParOf" srcId="{99090605-20AD-489F-A72D-FF3C61751CDC}" destId="{CB203896-E6E7-4AAE-9DA1-23806D5B17D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3F013F-77F5-48CA-92CF-318F7D50183E}" type="doc">
      <dgm:prSet loTypeId="urn:microsoft.com/office/officeart/2008/layout/AlternatingHexagons" loCatId="list" qsTypeId="urn:microsoft.com/office/officeart/2005/8/quickstyle/simple1" qsCatId="simple" csTypeId="urn:microsoft.com/office/officeart/2005/8/colors/accent2_3" csCatId="accent2" phldr="1"/>
      <dgm:spPr/>
      <dgm:t>
        <a:bodyPr/>
        <a:lstStyle/>
        <a:p>
          <a:endParaRPr lang="en-GB"/>
        </a:p>
      </dgm:t>
    </dgm:pt>
    <dgm:pt modelId="{83CD2A84-7082-487B-B2D5-FB0D0DD39238}">
      <dgm:prSet phldrT="[Text]"/>
      <dgm:spPr/>
      <dgm:t>
        <a:bodyPr/>
        <a:lstStyle/>
        <a:p>
          <a:r>
            <a:rPr lang="fr-FR" b="1">
              <a:solidFill>
                <a:schemeClr val="accent5"/>
              </a:solidFill>
              <a:latin typeface="PT Sans" panose="020B0503020203020204" pitchFamily="34" charset="0"/>
            </a:rPr>
            <a:t>Horizontale</a:t>
          </a:r>
        </a:p>
      </dgm:t>
    </dgm:pt>
    <dgm:pt modelId="{A5F3A3FC-2539-41F6-8474-49504CE73EDB}" type="parTrans" cxnId="{774BB00E-09FA-424B-91C9-21E80B1CC101}">
      <dgm:prSet/>
      <dgm:spPr/>
      <dgm:t>
        <a:bodyPr/>
        <a:lstStyle/>
        <a:p>
          <a:endParaRPr lang="en-GB">
            <a:solidFill>
              <a:schemeClr val="accent5"/>
            </a:solidFill>
          </a:endParaRPr>
        </a:p>
      </dgm:t>
    </dgm:pt>
    <dgm:pt modelId="{004C4AF9-30E9-4591-A59F-F0CF977B1A4A}" type="sibTrans" cxnId="{774BB00E-09FA-424B-91C9-21E80B1CC101}">
      <dgm:prSet/>
      <dgm:spPr/>
      <dgm:t>
        <a:bodyPr/>
        <a:lstStyle/>
        <a:p>
          <a:endParaRPr lang="en-GB">
            <a:solidFill>
              <a:schemeClr val="accent5"/>
            </a:solidFill>
          </a:endParaRPr>
        </a:p>
      </dgm:t>
    </dgm:pt>
    <dgm:pt modelId="{AC5D30C1-5CB9-4EDD-B754-5E6AA8AE3976}">
      <dgm:prSet phldrT="[Text]" custT="1"/>
      <dgm:spPr/>
      <dgm:t>
        <a:bodyPr/>
        <a:lstStyle/>
        <a:p>
          <a:r>
            <a:rPr lang="fr-FR" sz="1400" dirty="0">
              <a:solidFill>
                <a:schemeClr val="accent5"/>
              </a:solidFill>
              <a:latin typeface="PT Sans" panose="020B0503020203020204" pitchFamily="34" charset="0"/>
            </a:rPr>
            <a:t>Les institutions étatiques sont capables de tenir pour responsables les branches du gouvernement concernées.</a:t>
          </a:r>
        </a:p>
      </dgm:t>
    </dgm:pt>
    <dgm:pt modelId="{B2D287D8-438A-4DFA-BCFF-D7F1BAD3ED61}" type="parTrans" cxnId="{F236D89B-D6EA-42B5-AC81-9317E025F78E}">
      <dgm:prSet/>
      <dgm:spPr/>
      <dgm:t>
        <a:bodyPr/>
        <a:lstStyle/>
        <a:p>
          <a:endParaRPr lang="en-GB">
            <a:solidFill>
              <a:schemeClr val="accent5"/>
            </a:solidFill>
          </a:endParaRPr>
        </a:p>
      </dgm:t>
    </dgm:pt>
    <dgm:pt modelId="{C5753918-38DD-448D-84E5-69D2F99D23EE}" type="sibTrans" cxnId="{F236D89B-D6EA-42B5-AC81-9317E025F78E}">
      <dgm:prSet/>
      <dgm:spPr/>
      <dgm:t>
        <a:bodyPr/>
        <a:lstStyle/>
        <a:p>
          <a:endParaRPr lang="en-GB">
            <a:solidFill>
              <a:schemeClr val="accent5"/>
            </a:solidFill>
          </a:endParaRPr>
        </a:p>
      </dgm:t>
    </dgm:pt>
    <dgm:pt modelId="{07B7DD81-56C6-46CD-B985-CE60704C2CD6}">
      <dgm:prSet phldrT="[Text]"/>
      <dgm:spPr/>
      <dgm:t>
        <a:bodyPr/>
        <a:lstStyle/>
        <a:p>
          <a:r>
            <a:rPr lang="fr-FR" b="1">
              <a:solidFill>
                <a:schemeClr val="accent5"/>
              </a:solidFill>
              <a:latin typeface="PT Sans" panose="020B0503020203020204" pitchFamily="34" charset="0"/>
            </a:rPr>
            <a:t>Verticale</a:t>
          </a:r>
        </a:p>
      </dgm:t>
    </dgm:pt>
    <dgm:pt modelId="{5C1CEEF3-1CBA-4769-8B75-7A9E373BBFA7}" type="parTrans" cxnId="{B76CD9DC-12BE-4AB6-9764-7DE03A391DEF}">
      <dgm:prSet/>
      <dgm:spPr/>
      <dgm:t>
        <a:bodyPr/>
        <a:lstStyle/>
        <a:p>
          <a:endParaRPr lang="en-GB">
            <a:solidFill>
              <a:schemeClr val="accent5"/>
            </a:solidFill>
          </a:endParaRPr>
        </a:p>
      </dgm:t>
    </dgm:pt>
    <dgm:pt modelId="{E3E6E4F0-53D1-45E6-91E1-1FA1CF009067}" type="sibTrans" cxnId="{B76CD9DC-12BE-4AB6-9764-7DE03A391DEF}">
      <dgm:prSet/>
      <dgm:spPr/>
      <dgm:t>
        <a:bodyPr/>
        <a:lstStyle/>
        <a:p>
          <a:endParaRPr lang="en-GB">
            <a:solidFill>
              <a:schemeClr val="accent5"/>
            </a:solidFill>
          </a:endParaRPr>
        </a:p>
      </dgm:t>
    </dgm:pt>
    <dgm:pt modelId="{868BD551-7A39-41F1-9F8E-9809C2DEC94F}">
      <dgm:prSet phldrT="[Text]" custT="1"/>
      <dgm:spPr/>
      <dgm:t>
        <a:bodyPr/>
        <a:lstStyle/>
        <a:p>
          <a:r>
            <a:rPr lang="fr-FR" sz="1400">
              <a:solidFill>
                <a:schemeClr val="accent5"/>
              </a:solidFill>
              <a:latin typeface="PT Sans" panose="020B0503020203020204" pitchFamily="34" charset="0"/>
            </a:rPr>
            <a:t>La population de l’État est capable de tenir pour responsable son gouvernement.</a:t>
          </a:r>
        </a:p>
      </dgm:t>
    </dgm:pt>
    <dgm:pt modelId="{BB50EE22-799D-4F76-868E-B28881BEBC7E}" type="parTrans" cxnId="{FEE9146A-0F18-4F64-ABB7-909A766294DD}">
      <dgm:prSet/>
      <dgm:spPr/>
      <dgm:t>
        <a:bodyPr/>
        <a:lstStyle/>
        <a:p>
          <a:endParaRPr lang="en-GB">
            <a:solidFill>
              <a:schemeClr val="accent5"/>
            </a:solidFill>
          </a:endParaRPr>
        </a:p>
      </dgm:t>
    </dgm:pt>
    <dgm:pt modelId="{C34C7619-EA0A-4A2B-A28D-DAB83309CDA4}" type="sibTrans" cxnId="{FEE9146A-0F18-4F64-ABB7-909A766294DD}">
      <dgm:prSet/>
      <dgm:spPr/>
      <dgm:t>
        <a:bodyPr/>
        <a:lstStyle/>
        <a:p>
          <a:endParaRPr lang="en-GB">
            <a:solidFill>
              <a:schemeClr val="accent5"/>
            </a:solidFill>
          </a:endParaRPr>
        </a:p>
      </dgm:t>
    </dgm:pt>
    <dgm:pt modelId="{C6231FE5-9024-4545-B556-CEFEEB3BF8CC}">
      <dgm:prSet phldrT="[Text]"/>
      <dgm:spPr/>
      <dgm:t>
        <a:bodyPr/>
        <a:lstStyle/>
        <a:p>
          <a:r>
            <a:rPr lang="fr-FR" b="1">
              <a:solidFill>
                <a:schemeClr val="accent5"/>
              </a:solidFill>
              <a:latin typeface="PT Sans" panose="020B0503020203020204" pitchFamily="34" charset="0"/>
            </a:rPr>
            <a:t>Sociale</a:t>
          </a:r>
        </a:p>
      </dgm:t>
    </dgm:pt>
    <dgm:pt modelId="{E6964815-A2B6-4493-BB4A-E01C7AEB9C8D}" type="parTrans" cxnId="{CF42F953-4FE3-43F7-B8BF-7B6A98334680}">
      <dgm:prSet/>
      <dgm:spPr/>
      <dgm:t>
        <a:bodyPr/>
        <a:lstStyle/>
        <a:p>
          <a:endParaRPr lang="en-GB">
            <a:solidFill>
              <a:schemeClr val="accent5"/>
            </a:solidFill>
          </a:endParaRPr>
        </a:p>
      </dgm:t>
    </dgm:pt>
    <dgm:pt modelId="{47143CD2-D74E-486F-BD1A-0575D5CE69E1}" type="sibTrans" cxnId="{CF42F953-4FE3-43F7-B8BF-7B6A98334680}">
      <dgm:prSet/>
      <dgm:spPr/>
      <dgm:t>
        <a:bodyPr/>
        <a:lstStyle/>
        <a:p>
          <a:endParaRPr lang="en-GB">
            <a:solidFill>
              <a:schemeClr val="accent5"/>
            </a:solidFill>
          </a:endParaRPr>
        </a:p>
      </dgm:t>
    </dgm:pt>
    <dgm:pt modelId="{470B3C72-F4CA-4481-8CC2-739F24D03C05}">
      <dgm:prSet phldrT="[Text]" custT="1"/>
      <dgm:spPr/>
      <dgm:t>
        <a:bodyPr/>
        <a:lstStyle/>
        <a:p>
          <a:r>
            <a:rPr lang="fr-FR" sz="1400" dirty="0">
              <a:solidFill>
                <a:schemeClr val="accent5"/>
              </a:solidFill>
              <a:latin typeface="PT Sans" panose="020B0503020203020204" pitchFamily="34" charset="0"/>
            </a:rPr>
            <a:t>Les citoyens et/ou les OSC participent directement ou indirectement pour exiger la redevabilité.</a:t>
          </a:r>
        </a:p>
      </dgm:t>
    </dgm:pt>
    <dgm:pt modelId="{5871014F-65DF-4D2C-BCF7-9948129F6B05}" type="parTrans" cxnId="{72281B6E-AC7A-4939-91E3-7D2B72E10F4A}">
      <dgm:prSet/>
      <dgm:spPr/>
      <dgm:t>
        <a:bodyPr/>
        <a:lstStyle/>
        <a:p>
          <a:endParaRPr lang="en-GB">
            <a:solidFill>
              <a:schemeClr val="accent5"/>
            </a:solidFill>
          </a:endParaRPr>
        </a:p>
      </dgm:t>
    </dgm:pt>
    <dgm:pt modelId="{FE1D9BAB-B9C5-4767-9827-B384F50D35F9}" type="sibTrans" cxnId="{72281B6E-AC7A-4939-91E3-7D2B72E10F4A}">
      <dgm:prSet/>
      <dgm:spPr/>
      <dgm:t>
        <a:bodyPr/>
        <a:lstStyle/>
        <a:p>
          <a:endParaRPr lang="en-GB">
            <a:solidFill>
              <a:schemeClr val="accent5"/>
            </a:solidFill>
          </a:endParaRPr>
        </a:p>
      </dgm:t>
    </dgm:pt>
    <dgm:pt modelId="{41A05F8F-9133-4D90-91F3-33C09EF4475F}" type="pres">
      <dgm:prSet presAssocID="{CC3F013F-77F5-48CA-92CF-318F7D50183E}" presName="Name0" presStyleCnt="0">
        <dgm:presLayoutVars>
          <dgm:chMax/>
          <dgm:chPref/>
          <dgm:dir/>
          <dgm:animLvl val="lvl"/>
        </dgm:presLayoutVars>
      </dgm:prSet>
      <dgm:spPr/>
    </dgm:pt>
    <dgm:pt modelId="{F7F6DB23-0F7A-4FB6-B207-DF11742B7C80}" type="pres">
      <dgm:prSet presAssocID="{83CD2A84-7082-487B-B2D5-FB0D0DD39238}" presName="composite" presStyleCnt="0"/>
      <dgm:spPr/>
    </dgm:pt>
    <dgm:pt modelId="{D2275B62-81F8-4CA8-AA07-8DC793C11A20}" type="pres">
      <dgm:prSet presAssocID="{83CD2A84-7082-487B-B2D5-FB0D0DD39238}" presName="Parent1" presStyleLbl="node1" presStyleIdx="0" presStyleCnt="6">
        <dgm:presLayoutVars>
          <dgm:chMax val="1"/>
          <dgm:chPref val="1"/>
          <dgm:bulletEnabled val="1"/>
        </dgm:presLayoutVars>
      </dgm:prSet>
      <dgm:spPr/>
    </dgm:pt>
    <dgm:pt modelId="{0AFB90CF-CA29-47A1-99F8-34042B9EA552}" type="pres">
      <dgm:prSet presAssocID="{83CD2A84-7082-487B-B2D5-FB0D0DD39238}" presName="Childtext1" presStyleLbl="revTx" presStyleIdx="0" presStyleCnt="3" custScaleY="145613" custLinFactNeighborX="589" custLinFactNeighborY="-10676">
        <dgm:presLayoutVars>
          <dgm:chMax val="0"/>
          <dgm:chPref val="0"/>
          <dgm:bulletEnabled val="1"/>
        </dgm:presLayoutVars>
      </dgm:prSet>
      <dgm:spPr/>
    </dgm:pt>
    <dgm:pt modelId="{99147FFB-E591-480B-B819-6A40DBCEEDD9}" type="pres">
      <dgm:prSet presAssocID="{83CD2A84-7082-487B-B2D5-FB0D0DD39238}" presName="BalanceSpacing" presStyleCnt="0"/>
      <dgm:spPr/>
    </dgm:pt>
    <dgm:pt modelId="{F5FC32D9-CE59-4F64-B119-0ED3E10BDF56}" type="pres">
      <dgm:prSet presAssocID="{83CD2A84-7082-487B-B2D5-FB0D0DD39238}" presName="BalanceSpacing1" presStyleCnt="0"/>
      <dgm:spPr/>
    </dgm:pt>
    <dgm:pt modelId="{A00E7EDC-3CE2-4EC5-B4E0-23C405E0888F}" type="pres">
      <dgm:prSet presAssocID="{004C4AF9-30E9-4591-A59F-F0CF977B1A4A}" presName="Accent1Text" presStyleLbl="node1" presStyleIdx="1" presStyleCnt="6"/>
      <dgm:spPr/>
    </dgm:pt>
    <dgm:pt modelId="{A246A80C-A70B-4E54-94D6-487C6D78B308}" type="pres">
      <dgm:prSet presAssocID="{004C4AF9-30E9-4591-A59F-F0CF977B1A4A}" presName="spaceBetweenRectangles" presStyleCnt="0"/>
      <dgm:spPr/>
    </dgm:pt>
    <dgm:pt modelId="{370CDDC7-29AF-459E-840D-03E857CA2396}" type="pres">
      <dgm:prSet presAssocID="{07B7DD81-56C6-46CD-B985-CE60704C2CD6}" presName="composite" presStyleCnt="0"/>
      <dgm:spPr/>
    </dgm:pt>
    <dgm:pt modelId="{029DC340-AE01-4100-BA32-F4D49B410588}" type="pres">
      <dgm:prSet presAssocID="{07B7DD81-56C6-46CD-B985-CE60704C2CD6}" presName="Parent1" presStyleLbl="node1" presStyleIdx="2" presStyleCnt="6">
        <dgm:presLayoutVars>
          <dgm:chMax val="1"/>
          <dgm:chPref val="1"/>
          <dgm:bulletEnabled val="1"/>
        </dgm:presLayoutVars>
      </dgm:prSet>
      <dgm:spPr/>
    </dgm:pt>
    <dgm:pt modelId="{6939C112-ED70-4D1D-AA98-B9B830049E05}" type="pres">
      <dgm:prSet presAssocID="{07B7DD81-56C6-46CD-B985-CE60704C2CD6}" presName="Childtext1" presStyleLbl="revTx" presStyleIdx="1" presStyleCnt="3">
        <dgm:presLayoutVars>
          <dgm:chMax val="0"/>
          <dgm:chPref val="0"/>
          <dgm:bulletEnabled val="1"/>
        </dgm:presLayoutVars>
      </dgm:prSet>
      <dgm:spPr/>
    </dgm:pt>
    <dgm:pt modelId="{1E610F06-355B-45AB-8CE8-05D1503072F4}" type="pres">
      <dgm:prSet presAssocID="{07B7DD81-56C6-46CD-B985-CE60704C2CD6}" presName="BalanceSpacing" presStyleCnt="0"/>
      <dgm:spPr/>
    </dgm:pt>
    <dgm:pt modelId="{F55D4E76-A439-4350-9DF5-47A84985031F}" type="pres">
      <dgm:prSet presAssocID="{07B7DD81-56C6-46CD-B985-CE60704C2CD6}" presName="BalanceSpacing1" presStyleCnt="0"/>
      <dgm:spPr/>
    </dgm:pt>
    <dgm:pt modelId="{BEF193F7-5D82-4548-985F-D933A7C99BB1}" type="pres">
      <dgm:prSet presAssocID="{E3E6E4F0-53D1-45E6-91E1-1FA1CF009067}" presName="Accent1Text" presStyleLbl="node1" presStyleIdx="3" presStyleCnt="6"/>
      <dgm:spPr/>
    </dgm:pt>
    <dgm:pt modelId="{955F6378-C61C-451D-9B76-5E804F1FDE88}" type="pres">
      <dgm:prSet presAssocID="{E3E6E4F0-53D1-45E6-91E1-1FA1CF009067}" presName="spaceBetweenRectangles" presStyleCnt="0"/>
      <dgm:spPr/>
    </dgm:pt>
    <dgm:pt modelId="{FA1C7304-BA31-4878-A243-BD923DABED59}" type="pres">
      <dgm:prSet presAssocID="{C6231FE5-9024-4545-B556-CEFEEB3BF8CC}" presName="composite" presStyleCnt="0"/>
      <dgm:spPr/>
    </dgm:pt>
    <dgm:pt modelId="{7A5EA446-43F8-4573-8BA4-C69814427BBD}" type="pres">
      <dgm:prSet presAssocID="{C6231FE5-9024-4545-B556-CEFEEB3BF8CC}" presName="Parent1" presStyleLbl="node1" presStyleIdx="4" presStyleCnt="6">
        <dgm:presLayoutVars>
          <dgm:chMax val="1"/>
          <dgm:chPref val="1"/>
          <dgm:bulletEnabled val="1"/>
        </dgm:presLayoutVars>
      </dgm:prSet>
      <dgm:spPr/>
    </dgm:pt>
    <dgm:pt modelId="{17C9BE79-89E8-4162-AC70-290BDC5DBD2E}" type="pres">
      <dgm:prSet presAssocID="{C6231FE5-9024-4545-B556-CEFEEB3BF8CC}" presName="Childtext1" presStyleLbl="revTx" presStyleIdx="2" presStyleCnt="3" custLinFactNeighborY="4380">
        <dgm:presLayoutVars>
          <dgm:chMax val="0"/>
          <dgm:chPref val="0"/>
          <dgm:bulletEnabled val="1"/>
        </dgm:presLayoutVars>
      </dgm:prSet>
      <dgm:spPr/>
    </dgm:pt>
    <dgm:pt modelId="{9C95A540-70B0-44B0-9B5B-51B3AAAABD86}" type="pres">
      <dgm:prSet presAssocID="{C6231FE5-9024-4545-B556-CEFEEB3BF8CC}" presName="BalanceSpacing" presStyleCnt="0"/>
      <dgm:spPr/>
    </dgm:pt>
    <dgm:pt modelId="{BF2F3E71-4654-4A7A-A6F1-F5FD2F1E6336}" type="pres">
      <dgm:prSet presAssocID="{C6231FE5-9024-4545-B556-CEFEEB3BF8CC}" presName="BalanceSpacing1" presStyleCnt="0"/>
      <dgm:spPr/>
    </dgm:pt>
    <dgm:pt modelId="{240A657A-C397-42EA-9A32-E8D93879509F}" type="pres">
      <dgm:prSet presAssocID="{47143CD2-D74E-486F-BD1A-0575D5CE69E1}" presName="Accent1Text" presStyleLbl="node1" presStyleIdx="5" presStyleCnt="6"/>
      <dgm:spPr/>
    </dgm:pt>
  </dgm:ptLst>
  <dgm:cxnLst>
    <dgm:cxn modelId="{774BB00E-09FA-424B-91C9-21E80B1CC101}" srcId="{CC3F013F-77F5-48CA-92CF-318F7D50183E}" destId="{83CD2A84-7082-487B-B2D5-FB0D0DD39238}" srcOrd="0" destOrd="0" parTransId="{A5F3A3FC-2539-41F6-8474-49504CE73EDB}" sibTransId="{004C4AF9-30E9-4591-A59F-F0CF977B1A4A}"/>
    <dgm:cxn modelId="{BCDBFF23-0EE6-496A-8BC5-3B40A65ED31D}" type="presOf" srcId="{004C4AF9-30E9-4591-A59F-F0CF977B1A4A}" destId="{A00E7EDC-3CE2-4EC5-B4E0-23C405E0888F}" srcOrd="0" destOrd="0" presId="urn:microsoft.com/office/officeart/2008/layout/AlternatingHexagons"/>
    <dgm:cxn modelId="{02BF392D-20FE-4823-893A-A579216DBB1F}" type="presOf" srcId="{07B7DD81-56C6-46CD-B985-CE60704C2CD6}" destId="{029DC340-AE01-4100-BA32-F4D49B410588}" srcOrd="0" destOrd="0" presId="urn:microsoft.com/office/officeart/2008/layout/AlternatingHexagons"/>
    <dgm:cxn modelId="{A8085132-2791-4F09-919B-F626F575E6F8}" type="presOf" srcId="{AC5D30C1-5CB9-4EDD-B754-5E6AA8AE3976}" destId="{0AFB90CF-CA29-47A1-99F8-34042B9EA552}" srcOrd="0" destOrd="0" presId="urn:microsoft.com/office/officeart/2008/layout/AlternatingHexagons"/>
    <dgm:cxn modelId="{14CA163F-0D70-46BC-9330-16A51972FEFA}" type="presOf" srcId="{83CD2A84-7082-487B-B2D5-FB0D0DD39238}" destId="{D2275B62-81F8-4CA8-AA07-8DC793C11A20}" srcOrd="0" destOrd="0" presId="urn:microsoft.com/office/officeart/2008/layout/AlternatingHexagons"/>
    <dgm:cxn modelId="{8E76B561-BEAB-42DB-8ABB-358F95815686}" type="presOf" srcId="{868BD551-7A39-41F1-9F8E-9809C2DEC94F}" destId="{6939C112-ED70-4D1D-AA98-B9B830049E05}" srcOrd="0" destOrd="0" presId="urn:microsoft.com/office/officeart/2008/layout/AlternatingHexagons"/>
    <dgm:cxn modelId="{FEE9146A-0F18-4F64-ABB7-909A766294DD}" srcId="{07B7DD81-56C6-46CD-B985-CE60704C2CD6}" destId="{868BD551-7A39-41F1-9F8E-9809C2DEC94F}" srcOrd="0" destOrd="0" parTransId="{BB50EE22-799D-4F76-868E-B28881BEBC7E}" sibTransId="{C34C7619-EA0A-4A2B-A28D-DAB83309CDA4}"/>
    <dgm:cxn modelId="{72281B6E-AC7A-4939-91E3-7D2B72E10F4A}" srcId="{C6231FE5-9024-4545-B556-CEFEEB3BF8CC}" destId="{470B3C72-F4CA-4481-8CC2-739F24D03C05}" srcOrd="0" destOrd="0" parTransId="{5871014F-65DF-4D2C-BCF7-9948129F6B05}" sibTransId="{FE1D9BAB-B9C5-4767-9827-B384F50D35F9}"/>
    <dgm:cxn modelId="{CF42F953-4FE3-43F7-B8BF-7B6A98334680}" srcId="{CC3F013F-77F5-48CA-92CF-318F7D50183E}" destId="{C6231FE5-9024-4545-B556-CEFEEB3BF8CC}" srcOrd="2" destOrd="0" parTransId="{E6964815-A2B6-4493-BB4A-E01C7AEB9C8D}" sibTransId="{47143CD2-D74E-486F-BD1A-0575D5CE69E1}"/>
    <dgm:cxn modelId="{168F4059-3728-4CE0-BAB2-3CC113A9A651}" type="presOf" srcId="{E3E6E4F0-53D1-45E6-91E1-1FA1CF009067}" destId="{BEF193F7-5D82-4548-985F-D933A7C99BB1}" srcOrd="0" destOrd="0" presId="urn:microsoft.com/office/officeart/2008/layout/AlternatingHexagons"/>
    <dgm:cxn modelId="{05CD1788-FF0D-427A-8281-57BD1017C099}" type="presOf" srcId="{CC3F013F-77F5-48CA-92CF-318F7D50183E}" destId="{41A05F8F-9133-4D90-91F3-33C09EF4475F}" srcOrd="0" destOrd="0" presId="urn:microsoft.com/office/officeart/2008/layout/AlternatingHexagons"/>
    <dgm:cxn modelId="{F236D89B-D6EA-42B5-AC81-9317E025F78E}" srcId="{83CD2A84-7082-487B-B2D5-FB0D0DD39238}" destId="{AC5D30C1-5CB9-4EDD-B754-5E6AA8AE3976}" srcOrd="0" destOrd="0" parTransId="{B2D287D8-438A-4DFA-BCFF-D7F1BAD3ED61}" sibTransId="{C5753918-38DD-448D-84E5-69D2F99D23EE}"/>
    <dgm:cxn modelId="{F3C652B0-8E20-45D8-B84E-0E409E19203D}" type="presOf" srcId="{470B3C72-F4CA-4481-8CC2-739F24D03C05}" destId="{17C9BE79-89E8-4162-AC70-290BDC5DBD2E}" srcOrd="0" destOrd="0" presId="urn:microsoft.com/office/officeart/2008/layout/AlternatingHexagons"/>
    <dgm:cxn modelId="{99975CC4-52F5-4544-B1D9-51EB25EA07CF}" type="presOf" srcId="{C6231FE5-9024-4545-B556-CEFEEB3BF8CC}" destId="{7A5EA446-43F8-4573-8BA4-C69814427BBD}" srcOrd="0" destOrd="0" presId="urn:microsoft.com/office/officeart/2008/layout/AlternatingHexagons"/>
    <dgm:cxn modelId="{E8D273D7-5DCC-446D-82A9-ED0529939354}" type="presOf" srcId="{47143CD2-D74E-486F-BD1A-0575D5CE69E1}" destId="{240A657A-C397-42EA-9A32-E8D93879509F}" srcOrd="0" destOrd="0" presId="urn:microsoft.com/office/officeart/2008/layout/AlternatingHexagons"/>
    <dgm:cxn modelId="{B76CD9DC-12BE-4AB6-9764-7DE03A391DEF}" srcId="{CC3F013F-77F5-48CA-92CF-318F7D50183E}" destId="{07B7DD81-56C6-46CD-B985-CE60704C2CD6}" srcOrd="1" destOrd="0" parTransId="{5C1CEEF3-1CBA-4769-8B75-7A9E373BBFA7}" sibTransId="{E3E6E4F0-53D1-45E6-91E1-1FA1CF009067}"/>
    <dgm:cxn modelId="{A4A170CD-A620-4CDE-8C39-80F6BA3285C8}" type="presParOf" srcId="{41A05F8F-9133-4D90-91F3-33C09EF4475F}" destId="{F7F6DB23-0F7A-4FB6-B207-DF11742B7C80}" srcOrd="0" destOrd="0" presId="urn:microsoft.com/office/officeart/2008/layout/AlternatingHexagons"/>
    <dgm:cxn modelId="{89965E1E-21E2-4F42-946F-C3BFCE256900}" type="presParOf" srcId="{F7F6DB23-0F7A-4FB6-B207-DF11742B7C80}" destId="{D2275B62-81F8-4CA8-AA07-8DC793C11A20}" srcOrd="0" destOrd="0" presId="urn:microsoft.com/office/officeart/2008/layout/AlternatingHexagons"/>
    <dgm:cxn modelId="{32C87FAD-5142-4910-AB4C-AEA8716A6704}" type="presParOf" srcId="{F7F6DB23-0F7A-4FB6-B207-DF11742B7C80}" destId="{0AFB90CF-CA29-47A1-99F8-34042B9EA552}" srcOrd="1" destOrd="0" presId="urn:microsoft.com/office/officeart/2008/layout/AlternatingHexagons"/>
    <dgm:cxn modelId="{47986B5F-A451-4434-9FB6-D8E1D1609918}" type="presParOf" srcId="{F7F6DB23-0F7A-4FB6-B207-DF11742B7C80}" destId="{99147FFB-E591-480B-B819-6A40DBCEEDD9}" srcOrd="2" destOrd="0" presId="urn:microsoft.com/office/officeart/2008/layout/AlternatingHexagons"/>
    <dgm:cxn modelId="{A7D397F4-B1FF-4B22-B630-4125349365E5}" type="presParOf" srcId="{F7F6DB23-0F7A-4FB6-B207-DF11742B7C80}" destId="{F5FC32D9-CE59-4F64-B119-0ED3E10BDF56}" srcOrd="3" destOrd="0" presId="urn:microsoft.com/office/officeart/2008/layout/AlternatingHexagons"/>
    <dgm:cxn modelId="{570B188D-8F4E-47E6-8F68-6EDFF34FF26B}" type="presParOf" srcId="{F7F6DB23-0F7A-4FB6-B207-DF11742B7C80}" destId="{A00E7EDC-3CE2-4EC5-B4E0-23C405E0888F}" srcOrd="4" destOrd="0" presId="urn:microsoft.com/office/officeart/2008/layout/AlternatingHexagons"/>
    <dgm:cxn modelId="{DDEA26E9-B3E4-42AE-BDFA-E0E875E7C4C0}" type="presParOf" srcId="{41A05F8F-9133-4D90-91F3-33C09EF4475F}" destId="{A246A80C-A70B-4E54-94D6-487C6D78B308}" srcOrd="1" destOrd="0" presId="urn:microsoft.com/office/officeart/2008/layout/AlternatingHexagons"/>
    <dgm:cxn modelId="{4564D0FE-839F-464E-B38F-00B80C065397}" type="presParOf" srcId="{41A05F8F-9133-4D90-91F3-33C09EF4475F}" destId="{370CDDC7-29AF-459E-840D-03E857CA2396}" srcOrd="2" destOrd="0" presId="urn:microsoft.com/office/officeart/2008/layout/AlternatingHexagons"/>
    <dgm:cxn modelId="{64B75761-AF52-4B89-8A94-EBBEA7F0F889}" type="presParOf" srcId="{370CDDC7-29AF-459E-840D-03E857CA2396}" destId="{029DC340-AE01-4100-BA32-F4D49B410588}" srcOrd="0" destOrd="0" presId="urn:microsoft.com/office/officeart/2008/layout/AlternatingHexagons"/>
    <dgm:cxn modelId="{E2ED5C84-6061-417C-AE43-E9E772382F1D}" type="presParOf" srcId="{370CDDC7-29AF-459E-840D-03E857CA2396}" destId="{6939C112-ED70-4D1D-AA98-B9B830049E05}" srcOrd="1" destOrd="0" presId="urn:microsoft.com/office/officeart/2008/layout/AlternatingHexagons"/>
    <dgm:cxn modelId="{7A549339-E9A5-4E08-9836-30B73E3F415B}" type="presParOf" srcId="{370CDDC7-29AF-459E-840D-03E857CA2396}" destId="{1E610F06-355B-45AB-8CE8-05D1503072F4}" srcOrd="2" destOrd="0" presId="urn:microsoft.com/office/officeart/2008/layout/AlternatingHexagons"/>
    <dgm:cxn modelId="{20EBA47D-6B51-4F21-934B-B957545A7743}" type="presParOf" srcId="{370CDDC7-29AF-459E-840D-03E857CA2396}" destId="{F55D4E76-A439-4350-9DF5-47A84985031F}" srcOrd="3" destOrd="0" presId="urn:microsoft.com/office/officeart/2008/layout/AlternatingHexagons"/>
    <dgm:cxn modelId="{7CC964C3-9C7B-4E5D-A69D-00337B353B5E}" type="presParOf" srcId="{370CDDC7-29AF-459E-840D-03E857CA2396}" destId="{BEF193F7-5D82-4548-985F-D933A7C99BB1}" srcOrd="4" destOrd="0" presId="urn:microsoft.com/office/officeart/2008/layout/AlternatingHexagons"/>
    <dgm:cxn modelId="{0F4C2928-436B-4EF4-9466-33D7324D2FB1}" type="presParOf" srcId="{41A05F8F-9133-4D90-91F3-33C09EF4475F}" destId="{955F6378-C61C-451D-9B76-5E804F1FDE88}" srcOrd="3" destOrd="0" presId="urn:microsoft.com/office/officeart/2008/layout/AlternatingHexagons"/>
    <dgm:cxn modelId="{DAA34B00-D628-4BF0-A059-69245CD99904}" type="presParOf" srcId="{41A05F8F-9133-4D90-91F3-33C09EF4475F}" destId="{FA1C7304-BA31-4878-A243-BD923DABED59}" srcOrd="4" destOrd="0" presId="urn:microsoft.com/office/officeart/2008/layout/AlternatingHexagons"/>
    <dgm:cxn modelId="{23B97080-BF1A-4F9F-BD73-013EF5E0B47B}" type="presParOf" srcId="{FA1C7304-BA31-4878-A243-BD923DABED59}" destId="{7A5EA446-43F8-4573-8BA4-C69814427BBD}" srcOrd="0" destOrd="0" presId="urn:microsoft.com/office/officeart/2008/layout/AlternatingHexagons"/>
    <dgm:cxn modelId="{EF4956A8-27B9-44E4-B6F3-DB401AC5722C}" type="presParOf" srcId="{FA1C7304-BA31-4878-A243-BD923DABED59}" destId="{17C9BE79-89E8-4162-AC70-290BDC5DBD2E}" srcOrd="1" destOrd="0" presId="urn:microsoft.com/office/officeart/2008/layout/AlternatingHexagons"/>
    <dgm:cxn modelId="{EDE4ADAE-3CB5-41AC-91B5-3C0EF22720DD}" type="presParOf" srcId="{FA1C7304-BA31-4878-A243-BD923DABED59}" destId="{9C95A540-70B0-44B0-9B5B-51B3AAAABD86}" srcOrd="2" destOrd="0" presId="urn:microsoft.com/office/officeart/2008/layout/AlternatingHexagons"/>
    <dgm:cxn modelId="{D83439A6-F6CA-4B25-8CB0-BE1929198D80}" type="presParOf" srcId="{FA1C7304-BA31-4878-A243-BD923DABED59}" destId="{BF2F3E71-4654-4A7A-A6F1-F5FD2F1E6336}" srcOrd="3" destOrd="0" presId="urn:microsoft.com/office/officeart/2008/layout/AlternatingHexagons"/>
    <dgm:cxn modelId="{42933EC7-AE62-4F96-A981-8FAC1427F6BE}" type="presParOf" srcId="{FA1C7304-BA31-4878-A243-BD923DABED59}" destId="{240A657A-C397-42EA-9A32-E8D93879509F}"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E8F80-2236-4135-B0DB-8848961753A8}" type="doc">
      <dgm:prSet loTypeId="urn:microsoft.com/office/officeart/2005/8/layout/matrix1" loCatId="matrix" qsTypeId="urn:microsoft.com/office/officeart/2005/8/quickstyle/simple5" qsCatId="simple" csTypeId="urn:microsoft.com/office/officeart/2005/8/colors/accent5_2" csCatId="accent5" phldr="1"/>
      <dgm:spPr/>
      <dgm:t>
        <a:bodyPr/>
        <a:lstStyle/>
        <a:p>
          <a:endParaRPr lang="en-GB"/>
        </a:p>
      </dgm:t>
    </dgm:pt>
    <dgm:pt modelId="{C2EC0FE0-0960-4B84-88D3-B0C83C109B3A}">
      <dgm:prSet phldrT="[Text]" custT="1"/>
      <dgm:spPr/>
      <dgm:t>
        <a:bodyPr/>
        <a:lstStyle/>
        <a:p>
          <a:r>
            <a:rPr lang="fr-FR" sz="1400" b="1">
              <a:latin typeface="PT Sans" panose="020B0503020203020204" pitchFamily="34" charset="0"/>
            </a:rPr>
            <a:t>Le rôle des preuves</a:t>
          </a:r>
          <a:br>
            <a:rPr lang="fr-FR" sz="1400" b="1">
              <a:latin typeface="PT Sans" panose="020B0503020203020204" pitchFamily="34" charset="0"/>
            </a:rPr>
          </a:br>
          <a:r>
            <a:rPr lang="fr-FR" sz="1400" b="1">
              <a:latin typeface="PT Sans" panose="020B0503020203020204" pitchFamily="34" charset="0"/>
            </a:rPr>
            <a:t>dans la redevabilité</a:t>
          </a:r>
        </a:p>
      </dgm:t>
    </dgm:pt>
    <dgm:pt modelId="{0FD33270-D81F-4BE2-AAD2-AD410D119665}" type="parTrans" cxnId="{014FEBD2-2301-4CAA-A0D1-0F736781413F}">
      <dgm:prSet/>
      <dgm:spPr/>
      <dgm:t>
        <a:bodyPr/>
        <a:lstStyle/>
        <a:p>
          <a:endParaRPr lang="en-GB"/>
        </a:p>
      </dgm:t>
    </dgm:pt>
    <dgm:pt modelId="{999CED22-E80C-40BE-929D-8BD490B313EA}" type="sibTrans" cxnId="{014FEBD2-2301-4CAA-A0D1-0F736781413F}">
      <dgm:prSet/>
      <dgm:spPr/>
      <dgm:t>
        <a:bodyPr/>
        <a:lstStyle/>
        <a:p>
          <a:endParaRPr lang="en-GB"/>
        </a:p>
      </dgm:t>
    </dgm:pt>
    <dgm:pt modelId="{EEF8980B-6F61-4DC5-8DB1-0FB1857630D0}">
      <dgm:prSet phldrT="[Text]"/>
      <dgm:spPr/>
      <dgm:t>
        <a:bodyPr/>
        <a:lstStyle/>
        <a:p>
          <a:r>
            <a:rPr lang="fr-FR" dirty="0">
              <a:solidFill>
                <a:srgbClr val="FFFFFF"/>
              </a:solidFill>
              <a:latin typeface="PT Sans" panose="020B0503020203020204" pitchFamily="34" charset="0"/>
              <a:cs typeface="Arial" panose="020B0604020202020204" pitchFamily="34" charset="0"/>
            </a:rPr>
            <a:t>La société civile a besoin d'accéder aux informations/preuves pour pouvoir identifier les problématiques. Ces informations leur donnent le </a:t>
          </a:r>
          <a:r>
            <a:rPr lang="fr-FR" b="1" u="sng" dirty="0">
              <a:solidFill>
                <a:srgbClr val="FFFFFF"/>
              </a:solidFill>
              <a:latin typeface="PT Sans" panose="020B0503020203020204" pitchFamily="34" charset="0"/>
              <a:cs typeface="Arial" panose="020B0604020202020204" pitchFamily="34" charset="0"/>
            </a:rPr>
            <a:t>pouvoir</a:t>
          </a:r>
          <a:r>
            <a:rPr lang="fr-FR" dirty="0">
              <a:solidFill>
                <a:srgbClr val="FFFFFF"/>
              </a:solidFill>
              <a:latin typeface="PT Sans" panose="020B0503020203020204" pitchFamily="34" charset="0"/>
              <a:cs typeface="Arial" panose="020B0604020202020204" pitchFamily="34" charset="0"/>
            </a:rPr>
            <a:t> d’exiger des actions.</a:t>
          </a:r>
        </a:p>
      </dgm:t>
    </dgm:pt>
    <dgm:pt modelId="{1DEE37A5-29B3-4A8A-AE31-B935E0182382}" type="parTrans" cxnId="{62A958B4-0E8D-478E-8BA0-77D9D458ED52}">
      <dgm:prSet/>
      <dgm:spPr/>
      <dgm:t>
        <a:bodyPr/>
        <a:lstStyle/>
        <a:p>
          <a:endParaRPr lang="en-GB"/>
        </a:p>
      </dgm:t>
    </dgm:pt>
    <dgm:pt modelId="{96D9D855-C44B-49E6-9206-81DAE447B440}" type="sibTrans" cxnId="{62A958B4-0E8D-478E-8BA0-77D9D458ED52}">
      <dgm:prSet/>
      <dgm:spPr/>
      <dgm:t>
        <a:bodyPr/>
        <a:lstStyle/>
        <a:p>
          <a:endParaRPr lang="en-GB"/>
        </a:p>
      </dgm:t>
    </dgm:pt>
    <dgm:pt modelId="{53F06903-01FC-445B-A4D6-84978ADA2856}">
      <dgm:prSet phldrT="[Text]"/>
      <dgm:spPr/>
      <dgm:t>
        <a:bodyPr/>
        <a:lstStyle/>
        <a:p>
          <a:r>
            <a:rPr lang="fr-FR">
              <a:solidFill>
                <a:srgbClr val="FFFFFF"/>
              </a:solidFill>
              <a:latin typeface="PT Sans" panose="020B0503020203020204" pitchFamily="34" charset="0"/>
              <a:cs typeface="Arial" panose="020B0604020202020204" pitchFamily="34" charset="0"/>
            </a:rPr>
            <a:t>Les décisions basées sur les preuves ont une logique claire et sont donc plus </a:t>
          </a:r>
          <a:r>
            <a:rPr lang="fr-FR" b="1" u="sng">
              <a:solidFill>
                <a:srgbClr val="FFFFFF"/>
              </a:solidFill>
              <a:latin typeface="PT Sans" panose="020B0503020203020204" pitchFamily="34" charset="0"/>
              <a:cs typeface="Arial" panose="020B0604020202020204" pitchFamily="34" charset="0"/>
            </a:rPr>
            <a:t>transparentes</a:t>
          </a:r>
          <a:r>
            <a:rPr lang="fr-FR">
              <a:solidFill>
                <a:srgbClr val="FFFFFF"/>
              </a:solidFill>
              <a:latin typeface="PT Sans" panose="020B0503020203020204" pitchFamily="34" charset="0"/>
              <a:cs typeface="Arial" panose="020B0604020202020204" pitchFamily="34" charset="0"/>
            </a:rPr>
            <a:t> (ce qui permet la redevabilité).</a:t>
          </a:r>
        </a:p>
      </dgm:t>
    </dgm:pt>
    <dgm:pt modelId="{78C9D237-D3C7-4654-9A85-B0F4A2EB2DC7}" type="parTrans" cxnId="{F05312B2-117A-4960-B110-755F0F5FEA1B}">
      <dgm:prSet/>
      <dgm:spPr/>
      <dgm:t>
        <a:bodyPr/>
        <a:lstStyle/>
        <a:p>
          <a:endParaRPr lang="en-GB"/>
        </a:p>
      </dgm:t>
    </dgm:pt>
    <dgm:pt modelId="{42133394-53AD-4C7C-BB61-8D4173948090}" type="sibTrans" cxnId="{F05312B2-117A-4960-B110-755F0F5FEA1B}">
      <dgm:prSet/>
      <dgm:spPr/>
      <dgm:t>
        <a:bodyPr/>
        <a:lstStyle/>
        <a:p>
          <a:endParaRPr lang="en-GB"/>
        </a:p>
      </dgm:t>
    </dgm:pt>
    <dgm:pt modelId="{6C17347A-019A-4502-B509-8032403ABD41}">
      <dgm:prSet phldrT="[Text]"/>
      <dgm:spPr/>
      <dgm:t>
        <a:bodyPr/>
        <a:lstStyle/>
        <a:p>
          <a:r>
            <a:rPr lang="fr-FR" dirty="0">
              <a:latin typeface="PT Sans" panose="020B0503020203020204" pitchFamily="34" charset="0"/>
              <a:cs typeface="Arial" panose="020B0604020202020204" pitchFamily="34" charset="0"/>
            </a:rPr>
            <a:t>L’accès aux informations/preuves permet à la société civile d’avoir une </a:t>
          </a:r>
          <a:r>
            <a:rPr lang="fr-FR" b="1" dirty="0">
              <a:latin typeface="PT Sans" panose="020B0503020203020204" pitchFamily="34" charset="0"/>
              <a:cs typeface="Arial" panose="020B0604020202020204" pitchFamily="34" charset="0"/>
            </a:rPr>
            <a:t>position légitimée </a:t>
          </a:r>
          <a:r>
            <a:rPr lang="fr-FR" dirty="0">
              <a:latin typeface="PT Sans" panose="020B0503020203020204" pitchFamily="34" charset="0"/>
              <a:cs typeface="Arial" panose="020B0604020202020204" pitchFamily="34" charset="0"/>
            </a:rPr>
            <a:t>dans le processus de prise de décisions.</a:t>
          </a:r>
        </a:p>
      </dgm:t>
    </dgm:pt>
    <dgm:pt modelId="{85683CC7-8CAF-4F20-93B3-8717CFA5F34E}" type="parTrans" cxnId="{3A8B78B4-2C34-44A1-A667-02A60E7D3928}">
      <dgm:prSet/>
      <dgm:spPr/>
      <dgm:t>
        <a:bodyPr/>
        <a:lstStyle/>
        <a:p>
          <a:endParaRPr lang="en-GB"/>
        </a:p>
      </dgm:t>
    </dgm:pt>
    <dgm:pt modelId="{4C5774F5-3745-4457-A726-5B5377D7F5B6}" type="sibTrans" cxnId="{3A8B78B4-2C34-44A1-A667-02A60E7D3928}">
      <dgm:prSet/>
      <dgm:spPr/>
      <dgm:t>
        <a:bodyPr/>
        <a:lstStyle/>
        <a:p>
          <a:endParaRPr lang="en-GB"/>
        </a:p>
      </dgm:t>
    </dgm:pt>
    <dgm:pt modelId="{AB261D89-804A-48D0-BFD7-E2BCDE0ED216}">
      <dgm:prSet phldrT="[Text]"/>
      <dgm:spPr/>
      <dgm:t>
        <a:bodyPr/>
        <a:lstStyle/>
        <a:p>
          <a:r>
            <a:rPr lang="fr-FR" dirty="0">
              <a:solidFill>
                <a:srgbClr val="FFFFFF"/>
              </a:solidFill>
              <a:latin typeface="PT Sans" panose="020B0503020203020204" pitchFamily="34" charset="0"/>
              <a:cs typeface="Arial" panose="020B0604020202020204" pitchFamily="34" charset="0"/>
            </a:rPr>
            <a:t>Les OSC ont besoin de réellement comprendre les politiques/processus budgétaires. Cela les aidera à </a:t>
          </a:r>
          <a:r>
            <a:rPr lang="fr-FR" b="1" u="sng" dirty="0">
              <a:solidFill>
                <a:srgbClr val="FFFFFF"/>
              </a:solidFill>
              <a:latin typeface="PT Sans" panose="020B0503020203020204" pitchFamily="34" charset="0"/>
              <a:cs typeface="Arial" panose="020B0604020202020204" pitchFamily="34" charset="0"/>
            </a:rPr>
            <a:t>identifier les preuves</a:t>
          </a:r>
          <a:r>
            <a:rPr lang="fr-FR" dirty="0">
              <a:solidFill>
                <a:srgbClr val="FFFFFF"/>
              </a:solidFill>
              <a:latin typeface="PT Sans" panose="020B0503020203020204" pitchFamily="34" charset="0"/>
              <a:cs typeface="Arial" panose="020B0604020202020204" pitchFamily="34" charset="0"/>
            </a:rPr>
            <a:t> de manière plus efficace.</a:t>
          </a:r>
        </a:p>
      </dgm:t>
    </dgm:pt>
    <dgm:pt modelId="{A9F9F711-7B42-462D-AE09-F204491FA4AE}" type="parTrans" cxnId="{1E035402-EA6F-4F18-A347-B5793715EE2F}">
      <dgm:prSet/>
      <dgm:spPr/>
      <dgm:t>
        <a:bodyPr/>
        <a:lstStyle/>
        <a:p>
          <a:endParaRPr lang="en-GB"/>
        </a:p>
      </dgm:t>
    </dgm:pt>
    <dgm:pt modelId="{26C51AF4-1428-4980-A2FA-9277FE68449A}" type="sibTrans" cxnId="{1E035402-EA6F-4F18-A347-B5793715EE2F}">
      <dgm:prSet/>
      <dgm:spPr/>
      <dgm:t>
        <a:bodyPr/>
        <a:lstStyle/>
        <a:p>
          <a:endParaRPr lang="en-GB"/>
        </a:p>
      </dgm:t>
    </dgm:pt>
    <dgm:pt modelId="{99090605-20AD-489F-A72D-FF3C61751CDC}" type="pres">
      <dgm:prSet presAssocID="{4C7E8F80-2236-4135-B0DB-8848961753A8}" presName="diagram" presStyleCnt="0">
        <dgm:presLayoutVars>
          <dgm:chMax val="1"/>
          <dgm:dir/>
          <dgm:animLvl val="ctr"/>
          <dgm:resizeHandles val="exact"/>
        </dgm:presLayoutVars>
      </dgm:prSet>
      <dgm:spPr/>
    </dgm:pt>
    <dgm:pt modelId="{FA29562C-2EB3-40CD-9B56-7247C44E8F20}" type="pres">
      <dgm:prSet presAssocID="{4C7E8F80-2236-4135-B0DB-8848961753A8}" presName="matrix" presStyleCnt="0"/>
      <dgm:spPr/>
    </dgm:pt>
    <dgm:pt modelId="{8342B6EC-BCA2-4785-A30D-43B26BD06634}" type="pres">
      <dgm:prSet presAssocID="{4C7E8F80-2236-4135-B0DB-8848961753A8}" presName="tile1" presStyleLbl="node1" presStyleIdx="0" presStyleCnt="4"/>
      <dgm:spPr/>
    </dgm:pt>
    <dgm:pt modelId="{2A1A3C3D-591B-482E-8ACA-D44AA64B8CB2}" type="pres">
      <dgm:prSet presAssocID="{4C7E8F80-2236-4135-B0DB-8848961753A8}" presName="tile1text" presStyleLbl="node1" presStyleIdx="0" presStyleCnt="4">
        <dgm:presLayoutVars>
          <dgm:chMax val="0"/>
          <dgm:chPref val="0"/>
          <dgm:bulletEnabled val="1"/>
        </dgm:presLayoutVars>
      </dgm:prSet>
      <dgm:spPr/>
    </dgm:pt>
    <dgm:pt modelId="{E2D89F42-CC20-4A2C-AF86-D00A6ED6718E}" type="pres">
      <dgm:prSet presAssocID="{4C7E8F80-2236-4135-B0DB-8848961753A8}" presName="tile2" presStyleLbl="node1" presStyleIdx="1" presStyleCnt="4"/>
      <dgm:spPr/>
    </dgm:pt>
    <dgm:pt modelId="{5AE24372-F28C-49BB-9423-909B24BD97E5}" type="pres">
      <dgm:prSet presAssocID="{4C7E8F80-2236-4135-B0DB-8848961753A8}" presName="tile2text" presStyleLbl="node1" presStyleIdx="1" presStyleCnt="4">
        <dgm:presLayoutVars>
          <dgm:chMax val="0"/>
          <dgm:chPref val="0"/>
          <dgm:bulletEnabled val="1"/>
        </dgm:presLayoutVars>
      </dgm:prSet>
      <dgm:spPr/>
    </dgm:pt>
    <dgm:pt modelId="{6856B98B-307B-458E-9D67-34E678A445F2}" type="pres">
      <dgm:prSet presAssocID="{4C7E8F80-2236-4135-B0DB-8848961753A8}" presName="tile3" presStyleLbl="node1" presStyleIdx="2" presStyleCnt="4"/>
      <dgm:spPr/>
    </dgm:pt>
    <dgm:pt modelId="{885B2430-A7ED-4E7D-8C60-81FB6956A44E}" type="pres">
      <dgm:prSet presAssocID="{4C7E8F80-2236-4135-B0DB-8848961753A8}" presName="tile3text" presStyleLbl="node1" presStyleIdx="2" presStyleCnt="4">
        <dgm:presLayoutVars>
          <dgm:chMax val="0"/>
          <dgm:chPref val="0"/>
          <dgm:bulletEnabled val="1"/>
        </dgm:presLayoutVars>
      </dgm:prSet>
      <dgm:spPr/>
    </dgm:pt>
    <dgm:pt modelId="{C32ACA90-6760-4F8A-8BD5-158901C40BEC}" type="pres">
      <dgm:prSet presAssocID="{4C7E8F80-2236-4135-B0DB-8848961753A8}" presName="tile4" presStyleLbl="node1" presStyleIdx="3" presStyleCnt="4"/>
      <dgm:spPr/>
    </dgm:pt>
    <dgm:pt modelId="{86E2F919-027F-40BC-AFD5-0AE43F85F2E7}" type="pres">
      <dgm:prSet presAssocID="{4C7E8F80-2236-4135-B0DB-8848961753A8}" presName="tile4text" presStyleLbl="node1" presStyleIdx="3" presStyleCnt="4">
        <dgm:presLayoutVars>
          <dgm:chMax val="0"/>
          <dgm:chPref val="0"/>
          <dgm:bulletEnabled val="1"/>
        </dgm:presLayoutVars>
      </dgm:prSet>
      <dgm:spPr/>
    </dgm:pt>
    <dgm:pt modelId="{CB203896-E6E7-4AAE-9DA1-23806D5B17DF}" type="pres">
      <dgm:prSet presAssocID="{4C7E8F80-2236-4135-B0DB-8848961753A8}" presName="centerTile" presStyleLbl="fgShp" presStyleIdx="0" presStyleCnt="1">
        <dgm:presLayoutVars>
          <dgm:chMax val="0"/>
          <dgm:chPref val="0"/>
        </dgm:presLayoutVars>
      </dgm:prSet>
      <dgm:spPr/>
    </dgm:pt>
  </dgm:ptLst>
  <dgm:cxnLst>
    <dgm:cxn modelId="{1E035402-EA6F-4F18-A347-B5793715EE2F}" srcId="{C2EC0FE0-0960-4B84-88D3-B0C83C109B3A}" destId="{AB261D89-804A-48D0-BFD7-E2BCDE0ED216}" srcOrd="3" destOrd="0" parTransId="{A9F9F711-7B42-462D-AE09-F204491FA4AE}" sibTransId="{26C51AF4-1428-4980-A2FA-9277FE68449A}"/>
    <dgm:cxn modelId="{5440B103-EDE4-473C-B8F8-E5BBA3B77631}" type="presOf" srcId="{C2EC0FE0-0960-4B84-88D3-B0C83C109B3A}" destId="{CB203896-E6E7-4AAE-9DA1-23806D5B17DF}" srcOrd="0" destOrd="0" presId="urn:microsoft.com/office/officeart/2005/8/layout/matrix1"/>
    <dgm:cxn modelId="{7C764312-8E70-4A50-9F0C-EC0629E57022}" type="presOf" srcId="{AB261D89-804A-48D0-BFD7-E2BCDE0ED216}" destId="{86E2F919-027F-40BC-AFD5-0AE43F85F2E7}" srcOrd="1" destOrd="0" presId="urn:microsoft.com/office/officeart/2005/8/layout/matrix1"/>
    <dgm:cxn modelId="{20FC604D-F6D1-4A57-A0CA-4786E861AD22}" type="presOf" srcId="{EEF8980B-6F61-4DC5-8DB1-0FB1857630D0}" destId="{2A1A3C3D-591B-482E-8ACA-D44AA64B8CB2}" srcOrd="1" destOrd="0" presId="urn:microsoft.com/office/officeart/2005/8/layout/matrix1"/>
    <dgm:cxn modelId="{80CAFA6E-2E7F-4C1F-B45C-1A967461548B}" type="presOf" srcId="{53F06903-01FC-445B-A4D6-84978ADA2856}" destId="{5AE24372-F28C-49BB-9423-909B24BD97E5}" srcOrd="1" destOrd="0" presId="urn:microsoft.com/office/officeart/2005/8/layout/matrix1"/>
    <dgm:cxn modelId="{41D8EA7A-EC5A-4296-B362-98329566B4FE}" type="presOf" srcId="{EEF8980B-6F61-4DC5-8DB1-0FB1857630D0}" destId="{8342B6EC-BCA2-4785-A30D-43B26BD06634}" srcOrd="0" destOrd="0" presId="urn:microsoft.com/office/officeart/2005/8/layout/matrix1"/>
    <dgm:cxn modelId="{97C6757C-5DE4-43FF-832E-7315C93CCEFC}" type="presOf" srcId="{6C17347A-019A-4502-B509-8032403ABD41}" destId="{885B2430-A7ED-4E7D-8C60-81FB6956A44E}" srcOrd="1" destOrd="0" presId="urn:microsoft.com/office/officeart/2005/8/layout/matrix1"/>
    <dgm:cxn modelId="{F708FC8F-10BD-4478-9269-979A19A0E4B4}" type="presOf" srcId="{4C7E8F80-2236-4135-B0DB-8848961753A8}" destId="{99090605-20AD-489F-A72D-FF3C61751CDC}" srcOrd="0" destOrd="0" presId="urn:microsoft.com/office/officeart/2005/8/layout/matrix1"/>
    <dgm:cxn modelId="{36A91BB0-DA48-4127-BD00-B74FD106B34F}" type="presOf" srcId="{53F06903-01FC-445B-A4D6-84978ADA2856}" destId="{E2D89F42-CC20-4A2C-AF86-D00A6ED6718E}" srcOrd="0" destOrd="0" presId="urn:microsoft.com/office/officeart/2005/8/layout/matrix1"/>
    <dgm:cxn modelId="{F05312B2-117A-4960-B110-755F0F5FEA1B}" srcId="{C2EC0FE0-0960-4B84-88D3-B0C83C109B3A}" destId="{53F06903-01FC-445B-A4D6-84978ADA2856}" srcOrd="1" destOrd="0" parTransId="{78C9D237-D3C7-4654-9A85-B0F4A2EB2DC7}" sibTransId="{42133394-53AD-4C7C-BB61-8D4173948090}"/>
    <dgm:cxn modelId="{3A8B78B4-2C34-44A1-A667-02A60E7D3928}" srcId="{C2EC0FE0-0960-4B84-88D3-B0C83C109B3A}" destId="{6C17347A-019A-4502-B509-8032403ABD41}" srcOrd="2" destOrd="0" parTransId="{85683CC7-8CAF-4F20-93B3-8717CFA5F34E}" sibTransId="{4C5774F5-3745-4457-A726-5B5377D7F5B6}"/>
    <dgm:cxn modelId="{62A958B4-0E8D-478E-8BA0-77D9D458ED52}" srcId="{C2EC0FE0-0960-4B84-88D3-B0C83C109B3A}" destId="{EEF8980B-6F61-4DC5-8DB1-0FB1857630D0}" srcOrd="0" destOrd="0" parTransId="{1DEE37A5-29B3-4A8A-AE31-B935E0182382}" sibTransId="{96D9D855-C44B-49E6-9206-81DAE447B440}"/>
    <dgm:cxn modelId="{2D77DCBB-7B80-47B0-A48D-2B317ECAAA3A}" type="presOf" srcId="{AB261D89-804A-48D0-BFD7-E2BCDE0ED216}" destId="{C32ACA90-6760-4F8A-8BD5-158901C40BEC}" srcOrd="0" destOrd="0" presId="urn:microsoft.com/office/officeart/2005/8/layout/matrix1"/>
    <dgm:cxn modelId="{014FEBD2-2301-4CAA-A0D1-0F736781413F}" srcId="{4C7E8F80-2236-4135-B0DB-8848961753A8}" destId="{C2EC0FE0-0960-4B84-88D3-B0C83C109B3A}" srcOrd="0" destOrd="0" parTransId="{0FD33270-D81F-4BE2-AAD2-AD410D119665}" sibTransId="{999CED22-E80C-40BE-929D-8BD490B313EA}"/>
    <dgm:cxn modelId="{80FBDFEA-C973-4639-91D1-C8F7E35079E7}" type="presOf" srcId="{6C17347A-019A-4502-B509-8032403ABD41}" destId="{6856B98B-307B-458E-9D67-34E678A445F2}" srcOrd="0" destOrd="0" presId="urn:microsoft.com/office/officeart/2005/8/layout/matrix1"/>
    <dgm:cxn modelId="{294A187C-6E31-4687-AEC4-54FEF4C24AA3}" type="presParOf" srcId="{99090605-20AD-489F-A72D-FF3C61751CDC}" destId="{FA29562C-2EB3-40CD-9B56-7247C44E8F20}" srcOrd="0" destOrd="0" presId="urn:microsoft.com/office/officeart/2005/8/layout/matrix1"/>
    <dgm:cxn modelId="{DDD7BF20-2ABE-4078-B5F2-B8D1F29F2843}" type="presParOf" srcId="{FA29562C-2EB3-40CD-9B56-7247C44E8F20}" destId="{8342B6EC-BCA2-4785-A30D-43B26BD06634}" srcOrd="0" destOrd="0" presId="urn:microsoft.com/office/officeart/2005/8/layout/matrix1"/>
    <dgm:cxn modelId="{6D8ED7A6-B675-43D8-9F1F-C542F4DCFBB5}" type="presParOf" srcId="{FA29562C-2EB3-40CD-9B56-7247C44E8F20}" destId="{2A1A3C3D-591B-482E-8ACA-D44AA64B8CB2}" srcOrd="1" destOrd="0" presId="urn:microsoft.com/office/officeart/2005/8/layout/matrix1"/>
    <dgm:cxn modelId="{71F0890E-C2BA-43F5-8021-0377E34EA1CF}" type="presParOf" srcId="{FA29562C-2EB3-40CD-9B56-7247C44E8F20}" destId="{E2D89F42-CC20-4A2C-AF86-D00A6ED6718E}" srcOrd="2" destOrd="0" presId="urn:microsoft.com/office/officeart/2005/8/layout/matrix1"/>
    <dgm:cxn modelId="{57B57483-4FC9-48E3-9219-A9132B51A80A}" type="presParOf" srcId="{FA29562C-2EB3-40CD-9B56-7247C44E8F20}" destId="{5AE24372-F28C-49BB-9423-909B24BD97E5}" srcOrd="3" destOrd="0" presId="urn:microsoft.com/office/officeart/2005/8/layout/matrix1"/>
    <dgm:cxn modelId="{723EE128-6C70-4C3B-B298-470038829E69}" type="presParOf" srcId="{FA29562C-2EB3-40CD-9B56-7247C44E8F20}" destId="{6856B98B-307B-458E-9D67-34E678A445F2}" srcOrd="4" destOrd="0" presId="urn:microsoft.com/office/officeart/2005/8/layout/matrix1"/>
    <dgm:cxn modelId="{098711E4-C57E-4916-9F45-3CB21FAABD37}" type="presParOf" srcId="{FA29562C-2EB3-40CD-9B56-7247C44E8F20}" destId="{885B2430-A7ED-4E7D-8C60-81FB6956A44E}" srcOrd="5" destOrd="0" presId="urn:microsoft.com/office/officeart/2005/8/layout/matrix1"/>
    <dgm:cxn modelId="{40DE6CA9-1783-418E-8DCA-EBABB3BBE055}" type="presParOf" srcId="{FA29562C-2EB3-40CD-9B56-7247C44E8F20}" destId="{C32ACA90-6760-4F8A-8BD5-158901C40BEC}" srcOrd="6" destOrd="0" presId="urn:microsoft.com/office/officeart/2005/8/layout/matrix1"/>
    <dgm:cxn modelId="{C2183544-9D40-44CC-85B9-2DB7550C0398}" type="presParOf" srcId="{FA29562C-2EB3-40CD-9B56-7247C44E8F20}" destId="{86E2F919-027F-40BC-AFD5-0AE43F85F2E7}" srcOrd="7" destOrd="0" presId="urn:microsoft.com/office/officeart/2005/8/layout/matrix1"/>
    <dgm:cxn modelId="{73EEE24E-BF7C-4A2E-BEE3-14E953EEDCE1}" type="presParOf" srcId="{99090605-20AD-489F-A72D-FF3C61751CDC}" destId="{CB203896-E6E7-4AAE-9DA1-23806D5B17DF}"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2B6EC-BCA2-4785-A30D-43B26BD06634}">
      <dsp:nvSpPr>
        <dsp:cNvPr id="0" name=""/>
        <dsp:cNvSpPr/>
      </dsp:nvSpPr>
      <dsp:spPr>
        <a:xfrm rot="16200000">
          <a:off x="441325" y="-441325"/>
          <a:ext cx="1771650" cy="2654300"/>
        </a:xfrm>
        <a:prstGeom prst="round1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PT Sans" panose="020B0503020203020204" pitchFamily="34" charset="0"/>
              <a:cs typeface="Arial" panose="020B0604020202020204" pitchFamily="34" charset="0"/>
            </a:rPr>
            <a:t>Un des principes fondamentaux de la démocratie est que les citoyens et citoyennes ont le droit d’exiger la redevabilité et de tenir les acteurs publics pour responsables de leurs actions.</a:t>
          </a:r>
        </a:p>
      </dsp:txBody>
      <dsp:txXfrm rot="5400000">
        <a:off x="0" y="0"/>
        <a:ext cx="2654300" cy="1328737"/>
      </dsp:txXfrm>
    </dsp:sp>
    <dsp:sp modelId="{E2D89F42-CC20-4A2C-AF86-D00A6ED6718E}">
      <dsp:nvSpPr>
        <dsp:cNvPr id="0" name=""/>
        <dsp:cNvSpPr/>
      </dsp:nvSpPr>
      <dsp:spPr>
        <a:xfrm>
          <a:off x="2654300" y="0"/>
          <a:ext cx="2654300" cy="1771650"/>
        </a:xfrm>
        <a:prstGeom prst="round1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latin typeface="PT Sans" panose="020B0503020203020204" pitchFamily="34" charset="0"/>
              <a:cs typeface="Arial" panose="020B0604020202020204" pitchFamily="34" charset="0"/>
            </a:rPr>
            <a:t>Le secteur public doit rester transparent et productif.</a:t>
          </a:r>
        </a:p>
      </dsp:txBody>
      <dsp:txXfrm>
        <a:off x="2654300" y="0"/>
        <a:ext cx="2654300" cy="1328737"/>
      </dsp:txXfrm>
    </dsp:sp>
    <dsp:sp modelId="{6856B98B-307B-458E-9D67-34E678A445F2}">
      <dsp:nvSpPr>
        <dsp:cNvPr id="0" name=""/>
        <dsp:cNvSpPr/>
      </dsp:nvSpPr>
      <dsp:spPr>
        <a:xfrm rot="10800000">
          <a:off x="0" y="1771650"/>
          <a:ext cx="2654300" cy="1771650"/>
        </a:xfrm>
        <a:prstGeom prst="round1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latin typeface="PT Sans" panose="020B0503020203020204" pitchFamily="34" charset="0"/>
              <a:cs typeface="Arial" panose="020B0604020202020204" pitchFamily="34" charset="0"/>
            </a:rPr>
            <a:t>Conséquence du « contrat social » implicite entre les citoyens, leurs représentants et les agents du gouvernement.</a:t>
          </a:r>
        </a:p>
      </dsp:txBody>
      <dsp:txXfrm rot="10800000">
        <a:off x="0" y="2214562"/>
        <a:ext cx="2654300" cy="1328737"/>
      </dsp:txXfrm>
    </dsp:sp>
    <dsp:sp modelId="{C32ACA90-6760-4F8A-8BD5-158901C40BEC}">
      <dsp:nvSpPr>
        <dsp:cNvPr id="0" name=""/>
        <dsp:cNvSpPr/>
      </dsp:nvSpPr>
      <dsp:spPr>
        <a:xfrm rot="5400000">
          <a:off x="3095625" y="1330324"/>
          <a:ext cx="1771650" cy="2654300"/>
        </a:xfrm>
        <a:prstGeom prst="round1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mj-lt"/>
              <a:cs typeface="Arial" panose="020B0604020202020204" pitchFamily="34" charset="0"/>
            </a:rPr>
            <a:t>C’est un accord mutuellement bénéfique entre le gouvernement et les citoyens, qui met en relief leurs responsabilités et leurs obligations et ce qui est attendu de chaque parti.</a:t>
          </a:r>
          <a:endParaRPr lang="fr-FR" sz="1200" kern="1200" dirty="0">
            <a:latin typeface="PT Sans" panose="020B0503020203020204" pitchFamily="34" charset="0"/>
            <a:cs typeface="Arial" panose="020B0604020202020204" pitchFamily="34" charset="0"/>
          </a:endParaRPr>
        </a:p>
      </dsp:txBody>
      <dsp:txXfrm rot="-5400000">
        <a:off x="2654300" y="2214562"/>
        <a:ext cx="2654300" cy="1328737"/>
      </dsp:txXfrm>
    </dsp:sp>
    <dsp:sp modelId="{CB203896-E6E7-4AAE-9DA1-23806D5B17DF}">
      <dsp:nvSpPr>
        <dsp:cNvPr id="0" name=""/>
        <dsp:cNvSpPr/>
      </dsp:nvSpPr>
      <dsp:spPr>
        <a:xfrm>
          <a:off x="1858009" y="1328737"/>
          <a:ext cx="1592580" cy="885825"/>
        </a:xfrm>
        <a:prstGeom prst="roundRect">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a:solidFill>
                <a:schemeClr val="bg1"/>
              </a:solidFill>
              <a:latin typeface="PT Sans" panose="020B0503020203020204" pitchFamily="34" charset="0"/>
            </a:rPr>
            <a:t>Redevabilité</a:t>
          </a:r>
        </a:p>
      </dsp:txBody>
      <dsp:txXfrm>
        <a:off x="1901251" y="1371979"/>
        <a:ext cx="1506096" cy="799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75B62-81F8-4CA8-AA07-8DC793C11A20}">
      <dsp:nvSpPr>
        <dsp:cNvPr id="0" name=""/>
        <dsp:cNvSpPr/>
      </dsp:nvSpPr>
      <dsp:spPr>
        <a:xfrm rot="5400000">
          <a:off x="3678311" y="101906"/>
          <a:ext cx="1546478" cy="1345436"/>
        </a:xfrm>
        <a:prstGeom prst="hexagon">
          <a:avLst>
            <a:gd name="adj" fmla="val 25000"/>
            <a:gd name="vf" fmla="val 11547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a:solidFill>
                <a:schemeClr val="accent5"/>
              </a:solidFill>
              <a:latin typeface="PT Sans" panose="020B0503020203020204" pitchFamily="34" charset="0"/>
            </a:rPr>
            <a:t>Horizontale</a:t>
          </a:r>
        </a:p>
      </dsp:txBody>
      <dsp:txXfrm rot="-5400000">
        <a:off x="3988496" y="242378"/>
        <a:ext cx="926108" cy="1064492"/>
      </dsp:txXfrm>
    </dsp:sp>
    <dsp:sp modelId="{0AFB90CF-CA29-47A1-99F8-34042B9EA552}">
      <dsp:nvSpPr>
        <dsp:cNvPr id="0" name=""/>
        <dsp:cNvSpPr/>
      </dsp:nvSpPr>
      <dsp:spPr>
        <a:xfrm>
          <a:off x="5175261" y="1"/>
          <a:ext cx="1725870" cy="1351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solidFill>
                <a:schemeClr val="accent5"/>
              </a:solidFill>
              <a:latin typeface="PT Sans" panose="020B0503020203020204" pitchFamily="34" charset="0"/>
            </a:rPr>
            <a:t>Les institutions étatiques sont capables de tenir pour responsables les branches du gouvernement concernées.</a:t>
          </a:r>
        </a:p>
      </dsp:txBody>
      <dsp:txXfrm>
        <a:off x="5175261" y="1"/>
        <a:ext cx="1725870" cy="1351124"/>
      </dsp:txXfrm>
    </dsp:sp>
    <dsp:sp modelId="{A00E7EDC-3CE2-4EC5-B4E0-23C405E0888F}">
      <dsp:nvSpPr>
        <dsp:cNvPr id="0" name=""/>
        <dsp:cNvSpPr/>
      </dsp:nvSpPr>
      <dsp:spPr>
        <a:xfrm rot="5400000">
          <a:off x="2225240" y="101906"/>
          <a:ext cx="1546478" cy="1345436"/>
        </a:xfrm>
        <a:prstGeom prst="hexagon">
          <a:avLst>
            <a:gd name="adj" fmla="val 25000"/>
            <a:gd name="vf" fmla="val 115470"/>
          </a:avLst>
        </a:prstGeom>
        <a:solidFill>
          <a:schemeClr val="accent2">
            <a:shade val="80000"/>
            <a:hueOff val="-16229"/>
            <a:satOff val="761"/>
            <a:lumOff val="39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solidFill>
              <a:schemeClr val="accent5"/>
            </a:solidFill>
          </a:endParaRPr>
        </a:p>
      </dsp:txBody>
      <dsp:txXfrm rot="-5400000">
        <a:off x="2535425" y="242378"/>
        <a:ext cx="926108" cy="1064492"/>
      </dsp:txXfrm>
    </dsp:sp>
    <dsp:sp modelId="{029DC340-AE01-4100-BA32-F4D49B410588}">
      <dsp:nvSpPr>
        <dsp:cNvPr id="0" name=""/>
        <dsp:cNvSpPr/>
      </dsp:nvSpPr>
      <dsp:spPr>
        <a:xfrm rot="5400000">
          <a:off x="2948992" y="1414557"/>
          <a:ext cx="1546478" cy="1345436"/>
        </a:xfrm>
        <a:prstGeom prst="hexagon">
          <a:avLst>
            <a:gd name="adj" fmla="val 25000"/>
            <a:gd name="vf" fmla="val 115470"/>
          </a:avLst>
        </a:prstGeom>
        <a:solidFill>
          <a:schemeClr val="accent2">
            <a:shade val="80000"/>
            <a:hueOff val="-32457"/>
            <a:satOff val="1523"/>
            <a:lumOff val="79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a:solidFill>
                <a:schemeClr val="accent5"/>
              </a:solidFill>
              <a:latin typeface="PT Sans" panose="020B0503020203020204" pitchFamily="34" charset="0"/>
            </a:rPr>
            <a:t>Verticale</a:t>
          </a:r>
        </a:p>
      </dsp:txBody>
      <dsp:txXfrm rot="-5400000">
        <a:off x="3259177" y="1555029"/>
        <a:ext cx="926108" cy="1064492"/>
      </dsp:txXfrm>
    </dsp:sp>
    <dsp:sp modelId="{6939C112-ED70-4D1D-AA98-B9B830049E05}">
      <dsp:nvSpPr>
        <dsp:cNvPr id="0" name=""/>
        <dsp:cNvSpPr/>
      </dsp:nvSpPr>
      <dsp:spPr>
        <a:xfrm>
          <a:off x="1323643" y="1623332"/>
          <a:ext cx="1670197" cy="927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fr-FR" sz="1400" kern="1200">
              <a:solidFill>
                <a:schemeClr val="accent5"/>
              </a:solidFill>
              <a:latin typeface="PT Sans" panose="020B0503020203020204" pitchFamily="34" charset="0"/>
            </a:rPr>
            <a:t>La population de l’État est capable de tenir pour responsable son gouvernement.</a:t>
          </a:r>
        </a:p>
      </dsp:txBody>
      <dsp:txXfrm>
        <a:off x="1323643" y="1623332"/>
        <a:ext cx="1670197" cy="927887"/>
      </dsp:txXfrm>
    </dsp:sp>
    <dsp:sp modelId="{BEF193F7-5D82-4548-985F-D933A7C99BB1}">
      <dsp:nvSpPr>
        <dsp:cNvPr id="0" name=""/>
        <dsp:cNvSpPr/>
      </dsp:nvSpPr>
      <dsp:spPr>
        <a:xfrm rot="5400000">
          <a:off x="4402063" y="1414557"/>
          <a:ext cx="1546478" cy="1345436"/>
        </a:xfrm>
        <a:prstGeom prst="hexagon">
          <a:avLst>
            <a:gd name="adj" fmla="val 25000"/>
            <a:gd name="vf" fmla="val 115470"/>
          </a:avLst>
        </a:prstGeom>
        <a:solidFill>
          <a:schemeClr val="accent2">
            <a:shade val="80000"/>
            <a:hueOff val="-48686"/>
            <a:satOff val="2284"/>
            <a:lumOff val="118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solidFill>
              <a:schemeClr val="accent5"/>
            </a:solidFill>
          </a:endParaRPr>
        </a:p>
      </dsp:txBody>
      <dsp:txXfrm rot="-5400000">
        <a:off x="4712248" y="1555029"/>
        <a:ext cx="926108" cy="1064492"/>
      </dsp:txXfrm>
    </dsp:sp>
    <dsp:sp modelId="{7A5EA446-43F8-4573-8BA4-C69814427BBD}">
      <dsp:nvSpPr>
        <dsp:cNvPr id="0" name=""/>
        <dsp:cNvSpPr/>
      </dsp:nvSpPr>
      <dsp:spPr>
        <a:xfrm rot="5400000">
          <a:off x="3678311" y="2727208"/>
          <a:ext cx="1546478" cy="1345436"/>
        </a:xfrm>
        <a:prstGeom prst="hexagon">
          <a:avLst>
            <a:gd name="adj" fmla="val 25000"/>
            <a:gd name="vf" fmla="val 115470"/>
          </a:avLst>
        </a:prstGeom>
        <a:solidFill>
          <a:schemeClr val="accent2">
            <a:shade val="80000"/>
            <a:hueOff val="-64915"/>
            <a:satOff val="3046"/>
            <a:lumOff val="15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a:solidFill>
                <a:schemeClr val="accent5"/>
              </a:solidFill>
              <a:latin typeface="PT Sans" panose="020B0503020203020204" pitchFamily="34" charset="0"/>
            </a:rPr>
            <a:t>Sociale</a:t>
          </a:r>
        </a:p>
      </dsp:txBody>
      <dsp:txXfrm rot="-5400000">
        <a:off x="3988496" y="2867680"/>
        <a:ext cx="926108" cy="1064492"/>
      </dsp:txXfrm>
    </dsp:sp>
    <dsp:sp modelId="{17C9BE79-89E8-4162-AC70-290BDC5DBD2E}">
      <dsp:nvSpPr>
        <dsp:cNvPr id="0" name=""/>
        <dsp:cNvSpPr/>
      </dsp:nvSpPr>
      <dsp:spPr>
        <a:xfrm>
          <a:off x="5165096" y="2976625"/>
          <a:ext cx="1725870" cy="9278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dirty="0">
              <a:solidFill>
                <a:schemeClr val="accent5"/>
              </a:solidFill>
              <a:latin typeface="PT Sans" panose="020B0503020203020204" pitchFamily="34" charset="0"/>
            </a:rPr>
            <a:t>Les citoyens et/ou les OSC participent directement ou indirectement pour exiger la redevabilité.</a:t>
          </a:r>
        </a:p>
      </dsp:txBody>
      <dsp:txXfrm>
        <a:off x="5165096" y="2976625"/>
        <a:ext cx="1725870" cy="927887"/>
      </dsp:txXfrm>
    </dsp:sp>
    <dsp:sp modelId="{240A657A-C397-42EA-9A32-E8D93879509F}">
      <dsp:nvSpPr>
        <dsp:cNvPr id="0" name=""/>
        <dsp:cNvSpPr/>
      </dsp:nvSpPr>
      <dsp:spPr>
        <a:xfrm rot="5400000">
          <a:off x="2225240" y="2727208"/>
          <a:ext cx="1546478" cy="1345436"/>
        </a:xfrm>
        <a:prstGeom prst="hexagon">
          <a:avLst>
            <a:gd name="adj" fmla="val 25000"/>
            <a:gd name="vf" fmla="val 115470"/>
          </a:avLst>
        </a:prstGeom>
        <a:solidFill>
          <a:schemeClr val="accent2">
            <a:shade val="80000"/>
            <a:hueOff val="-81143"/>
            <a:satOff val="3807"/>
            <a:lumOff val="198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solidFill>
              <a:schemeClr val="accent5"/>
            </a:solidFill>
          </a:endParaRPr>
        </a:p>
      </dsp:txBody>
      <dsp:txXfrm rot="-5400000">
        <a:off x="2535425" y="2867680"/>
        <a:ext cx="926108" cy="10644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2B6EC-BCA2-4785-A30D-43B26BD06634}">
      <dsp:nvSpPr>
        <dsp:cNvPr id="0" name=""/>
        <dsp:cNvSpPr/>
      </dsp:nvSpPr>
      <dsp:spPr>
        <a:xfrm rot="16200000">
          <a:off x="441325" y="-441325"/>
          <a:ext cx="1771650" cy="2654300"/>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solidFill>
                <a:srgbClr val="FFFFFF"/>
              </a:solidFill>
              <a:latin typeface="PT Sans" panose="020B0503020203020204" pitchFamily="34" charset="0"/>
              <a:cs typeface="Arial" panose="020B0604020202020204" pitchFamily="34" charset="0"/>
            </a:rPr>
            <a:t>La société civile a besoin d'accéder aux informations/preuves pour pouvoir identifier les problématiques. Ces informations leur donnent le </a:t>
          </a:r>
          <a:r>
            <a:rPr lang="fr-FR" sz="1200" b="1" u="sng" kern="1200" dirty="0">
              <a:solidFill>
                <a:srgbClr val="FFFFFF"/>
              </a:solidFill>
              <a:latin typeface="PT Sans" panose="020B0503020203020204" pitchFamily="34" charset="0"/>
              <a:cs typeface="Arial" panose="020B0604020202020204" pitchFamily="34" charset="0"/>
            </a:rPr>
            <a:t>pouvoir</a:t>
          </a:r>
          <a:r>
            <a:rPr lang="fr-FR" sz="1200" kern="1200" dirty="0">
              <a:solidFill>
                <a:srgbClr val="FFFFFF"/>
              </a:solidFill>
              <a:latin typeface="PT Sans" panose="020B0503020203020204" pitchFamily="34" charset="0"/>
              <a:cs typeface="Arial" panose="020B0604020202020204" pitchFamily="34" charset="0"/>
            </a:rPr>
            <a:t> d’exiger des actions.</a:t>
          </a:r>
        </a:p>
      </dsp:txBody>
      <dsp:txXfrm rot="5400000">
        <a:off x="0" y="0"/>
        <a:ext cx="2654300" cy="1328737"/>
      </dsp:txXfrm>
    </dsp:sp>
    <dsp:sp modelId="{E2D89F42-CC20-4A2C-AF86-D00A6ED6718E}">
      <dsp:nvSpPr>
        <dsp:cNvPr id="0" name=""/>
        <dsp:cNvSpPr/>
      </dsp:nvSpPr>
      <dsp:spPr>
        <a:xfrm>
          <a:off x="2654300" y="0"/>
          <a:ext cx="2654300" cy="1771650"/>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a:solidFill>
                <a:srgbClr val="FFFFFF"/>
              </a:solidFill>
              <a:latin typeface="PT Sans" panose="020B0503020203020204" pitchFamily="34" charset="0"/>
              <a:cs typeface="Arial" panose="020B0604020202020204" pitchFamily="34" charset="0"/>
            </a:rPr>
            <a:t>Les décisions basées sur les preuves ont une logique claire et sont donc plus </a:t>
          </a:r>
          <a:r>
            <a:rPr lang="fr-FR" sz="1200" b="1" u="sng" kern="1200">
              <a:solidFill>
                <a:srgbClr val="FFFFFF"/>
              </a:solidFill>
              <a:latin typeface="PT Sans" panose="020B0503020203020204" pitchFamily="34" charset="0"/>
              <a:cs typeface="Arial" panose="020B0604020202020204" pitchFamily="34" charset="0"/>
            </a:rPr>
            <a:t>transparentes</a:t>
          </a:r>
          <a:r>
            <a:rPr lang="fr-FR" sz="1200" kern="1200">
              <a:solidFill>
                <a:srgbClr val="FFFFFF"/>
              </a:solidFill>
              <a:latin typeface="PT Sans" panose="020B0503020203020204" pitchFamily="34" charset="0"/>
              <a:cs typeface="Arial" panose="020B0604020202020204" pitchFamily="34" charset="0"/>
            </a:rPr>
            <a:t> (ce qui permet la redevabilité).</a:t>
          </a:r>
        </a:p>
      </dsp:txBody>
      <dsp:txXfrm>
        <a:off x="2654300" y="0"/>
        <a:ext cx="2654300" cy="1328737"/>
      </dsp:txXfrm>
    </dsp:sp>
    <dsp:sp modelId="{6856B98B-307B-458E-9D67-34E678A445F2}">
      <dsp:nvSpPr>
        <dsp:cNvPr id="0" name=""/>
        <dsp:cNvSpPr/>
      </dsp:nvSpPr>
      <dsp:spPr>
        <a:xfrm rot="10800000">
          <a:off x="0" y="1771650"/>
          <a:ext cx="2654300" cy="1771650"/>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PT Sans" panose="020B0503020203020204" pitchFamily="34" charset="0"/>
              <a:cs typeface="Arial" panose="020B0604020202020204" pitchFamily="34" charset="0"/>
            </a:rPr>
            <a:t>L’accès aux informations/preuves permet à la société civile d’avoir une </a:t>
          </a:r>
          <a:r>
            <a:rPr lang="fr-FR" sz="1200" b="1" kern="1200" dirty="0">
              <a:latin typeface="PT Sans" panose="020B0503020203020204" pitchFamily="34" charset="0"/>
              <a:cs typeface="Arial" panose="020B0604020202020204" pitchFamily="34" charset="0"/>
            </a:rPr>
            <a:t>position légitimée </a:t>
          </a:r>
          <a:r>
            <a:rPr lang="fr-FR" sz="1200" kern="1200" dirty="0">
              <a:latin typeface="PT Sans" panose="020B0503020203020204" pitchFamily="34" charset="0"/>
              <a:cs typeface="Arial" panose="020B0604020202020204" pitchFamily="34" charset="0"/>
            </a:rPr>
            <a:t>dans le processus de prise de décisions.</a:t>
          </a:r>
        </a:p>
      </dsp:txBody>
      <dsp:txXfrm rot="10800000">
        <a:off x="0" y="2214562"/>
        <a:ext cx="2654300" cy="1328737"/>
      </dsp:txXfrm>
    </dsp:sp>
    <dsp:sp modelId="{C32ACA90-6760-4F8A-8BD5-158901C40BEC}">
      <dsp:nvSpPr>
        <dsp:cNvPr id="0" name=""/>
        <dsp:cNvSpPr/>
      </dsp:nvSpPr>
      <dsp:spPr>
        <a:xfrm rot="5400000">
          <a:off x="3095625" y="1330324"/>
          <a:ext cx="1771650" cy="2654300"/>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fr-FR" sz="1200" kern="1200" dirty="0">
              <a:solidFill>
                <a:srgbClr val="FFFFFF"/>
              </a:solidFill>
              <a:latin typeface="PT Sans" panose="020B0503020203020204" pitchFamily="34" charset="0"/>
              <a:cs typeface="Arial" panose="020B0604020202020204" pitchFamily="34" charset="0"/>
            </a:rPr>
            <a:t>Les OSC ont besoin de réellement comprendre les politiques/processus budgétaires. Cela les aidera à </a:t>
          </a:r>
          <a:r>
            <a:rPr lang="fr-FR" sz="1200" b="1" u="sng" kern="1200" dirty="0">
              <a:solidFill>
                <a:srgbClr val="FFFFFF"/>
              </a:solidFill>
              <a:latin typeface="PT Sans" panose="020B0503020203020204" pitchFamily="34" charset="0"/>
              <a:cs typeface="Arial" panose="020B0604020202020204" pitchFamily="34" charset="0"/>
            </a:rPr>
            <a:t>identifier les preuves</a:t>
          </a:r>
          <a:r>
            <a:rPr lang="fr-FR" sz="1200" kern="1200" dirty="0">
              <a:solidFill>
                <a:srgbClr val="FFFFFF"/>
              </a:solidFill>
              <a:latin typeface="PT Sans" panose="020B0503020203020204" pitchFamily="34" charset="0"/>
              <a:cs typeface="Arial" panose="020B0604020202020204" pitchFamily="34" charset="0"/>
            </a:rPr>
            <a:t> de manière plus efficace.</a:t>
          </a:r>
        </a:p>
      </dsp:txBody>
      <dsp:txXfrm rot="-5400000">
        <a:off x="2654300" y="2214562"/>
        <a:ext cx="2654300" cy="1328737"/>
      </dsp:txXfrm>
    </dsp:sp>
    <dsp:sp modelId="{CB203896-E6E7-4AAE-9DA1-23806D5B17DF}">
      <dsp:nvSpPr>
        <dsp:cNvPr id="0" name=""/>
        <dsp:cNvSpPr/>
      </dsp:nvSpPr>
      <dsp:spPr>
        <a:xfrm>
          <a:off x="1858009" y="1328737"/>
          <a:ext cx="1592580" cy="885825"/>
        </a:xfrm>
        <a:prstGeom prst="roundRect">
          <a:avLst/>
        </a:prstGeom>
        <a:gradFill rotWithShape="0">
          <a:gsLst>
            <a:gs pos="0">
              <a:schemeClr val="accent5">
                <a:tint val="60000"/>
                <a:hueOff val="0"/>
                <a:satOff val="0"/>
                <a:lumOff val="0"/>
                <a:alphaOff val="0"/>
                <a:satMod val="103000"/>
                <a:lumMod val="102000"/>
                <a:tint val="94000"/>
              </a:schemeClr>
            </a:gs>
            <a:gs pos="50000">
              <a:schemeClr val="accent5">
                <a:tint val="60000"/>
                <a:hueOff val="0"/>
                <a:satOff val="0"/>
                <a:lumOff val="0"/>
                <a:alphaOff val="0"/>
                <a:satMod val="110000"/>
                <a:lumMod val="100000"/>
                <a:shade val="100000"/>
              </a:schemeClr>
            </a:gs>
            <a:gs pos="100000">
              <a:schemeClr val="accent5">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a:latin typeface="PT Sans" panose="020B0503020203020204" pitchFamily="34" charset="0"/>
            </a:rPr>
            <a:t>Le rôle des preuves</a:t>
          </a:r>
          <a:br>
            <a:rPr lang="fr-FR" sz="1400" b="1" kern="1200">
              <a:latin typeface="PT Sans" panose="020B0503020203020204" pitchFamily="34" charset="0"/>
            </a:rPr>
          </a:br>
          <a:r>
            <a:rPr lang="fr-FR" sz="1400" b="1" kern="1200">
              <a:latin typeface="PT Sans" panose="020B0503020203020204" pitchFamily="34" charset="0"/>
            </a:rPr>
            <a:t>dans la redevabilité</a:t>
          </a:r>
        </a:p>
      </dsp:txBody>
      <dsp:txXfrm>
        <a:off x="1901251" y="1371979"/>
        <a:ext cx="1506096" cy="79934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0A4F46-752B-AD43-BE67-92DCA9B9D9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110E07-DD14-CF4E-84F5-4465D0FED1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1FF856-35F3-FF4C-9042-0082F2AEEB67}" type="datetimeFigureOut">
              <a:rPr lang="en-US" smtClean="0"/>
              <a:t>4/26/2022</a:t>
            </a:fld>
            <a:endParaRPr lang="en-US"/>
          </a:p>
        </p:txBody>
      </p:sp>
      <p:sp>
        <p:nvSpPr>
          <p:cNvPr id="4" name="Footer Placeholder 3">
            <a:extLst>
              <a:ext uri="{FF2B5EF4-FFF2-40B4-BE49-F238E27FC236}">
                <a16:creationId xmlns:a16="http://schemas.microsoft.com/office/drawing/2014/main" id="{C0F0AB43-59C3-634B-B1CD-313A4D5975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ED4B5C-D511-AB47-9232-E025DAA23D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D85054-1033-4B47-A53D-AE0F1EF87466}" type="slidenum">
              <a:rPr lang="en-US" smtClean="0"/>
              <a:t>‹#›</a:t>
            </a:fld>
            <a:endParaRPr lang="en-US"/>
          </a:p>
        </p:txBody>
      </p:sp>
    </p:spTree>
    <p:extLst>
      <p:ext uri="{BB962C8B-B14F-4D97-AF65-F5344CB8AC3E}">
        <p14:creationId xmlns:p14="http://schemas.microsoft.com/office/powerpoint/2010/main" val="756889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44987-1352-7644-AE37-48EFA2B85D82}" type="datetimeFigureOut">
              <a:rPr lang="en-US" smtClean="0"/>
              <a:t>4/26/2022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1E127-4C93-8241-88DE-DB1045A6D0F7}" type="slidenum">
              <a:rPr lang="en-US" smtClean="0"/>
              <a:t>‹#›</a:t>
            </a:fld>
            <a:endParaRPr lang="en-US"/>
          </a:p>
        </p:txBody>
      </p:sp>
    </p:spTree>
    <p:extLst>
      <p:ext uri="{BB962C8B-B14F-4D97-AF65-F5344CB8AC3E}">
        <p14:creationId xmlns:p14="http://schemas.microsoft.com/office/powerpoint/2010/main" val="719784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1E127-4C93-8241-88DE-DB1045A6D0F7}" type="slidenum">
              <a:rPr lang="en-US" smtClean="0"/>
              <a:t>2</a:t>
            </a:fld>
            <a:endParaRPr lang="en-US"/>
          </a:p>
        </p:txBody>
      </p:sp>
    </p:spTree>
    <p:extLst>
      <p:ext uri="{BB962C8B-B14F-4D97-AF65-F5344CB8AC3E}">
        <p14:creationId xmlns:p14="http://schemas.microsoft.com/office/powerpoint/2010/main" val="342987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238DEE3-C2B9-4D66-A448-C3A27C53947E}" type="slidenum">
              <a:rPr lang="en-GB" smtClean="0"/>
              <a:pPr>
                <a:defRPr/>
              </a:pPr>
              <a:t>8</a:t>
            </a:fld>
            <a:endParaRPr lang="en-GB" dirty="0"/>
          </a:p>
        </p:txBody>
      </p:sp>
    </p:spTree>
    <p:extLst>
      <p:ext uri="{BB962C8B-B14F-4D97-AF65-F5344CB8AC3E}">
        <p14:creationId xmlns:p14="http://schemas.microsoft.com/office/powerpoint/2010/main" val="155800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triangle de redevabilité fournit un cadre analytique et décompose la redevabilité en une dynamique permettant aux différents acteurs de se tenir mutuellement responsables. Si l'on considère le secteur de la santé, la redevabilité est une relation entre différents acteurs.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Dans le secteur de la santé, nous avons tendance à nous concentrer sur la relation entre les décisionnaires et les citoyens, où les citoyens expriment leurs besoins et tiennent le gouvernement pour responsable de la mise en place de services de SMN de qualité. Mais d'autres relations comptent.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triangle de redevabilité de la Banque mondiale fournit un cadre analytique utile pour la redevabilité. Ce cadre identifie quatre relations de redevabilité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arenR"/>
            </a:pPr>
            <a:r>
              <a:rPr lang="fr-FR" sz="1800" dirty="0">
                <a:effectLst/>
                <a:latin typeface="Calibri" panose="020F0502020204030204" pitchFamily="34" charset="0"/>
                <a:ea typeface="Calibri" panose="020F0502020204030204" pitchFamily="34" charset="0"/>
                <a:cs typeface="Times New Roman" panose="02020603050405020304" pitchFamily="18" charset="0"/>
              </a:rPr>
              <a:t>entre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les décisionnaires et les citoyens, </a:t>
            </a:r>
            <a:r>
              <a:rPr lang="fr-FR" sz="1800" dirty="0">
                <a:effectLst/>
                <a:latin typeface="Calibri" panose="020F0502020204030204" pitchFamily="34" charset="0"/>
                <a:ea typeface="Calibri" panose="020F0502020204030204" pitchFamily="34" charset="0"/>
                <a:cs typeface="Times New Roman" panose="02020603050405020304" pitchFamily="18" charset="0"/>
              </a:rPr>
              <a:t>par ex. le gouvernement est responsable de la mise en place de services de SMN de qualité. Pour l'influencer, les citoyens peuvent essayer de se faire entendre et de faire un suivi des engagements politiques (redevabilité verticale).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arenR"/>
            </a:pPr>
            <a:r>
              <a:rPr lang="fr-FR" sz="1800" dirty="0">
                <a:effectLst/>
                <a:latin typeface="Calibri" panose="020F0502020204030204" pitchFamily="34" charset="0"/>
                <a:ea typeface="Calibri" panose="020F0502020204030204" pitchFamily="34" charset="0"/>
                <a:cs typeface="Times New Roman" panose="02020603050405020304" pitchFamily="18" charset="0"/>
              </a:rPr>
              <a:t>entre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le fournisseur de services et les décisionnaires, </a:t>
            </a:r>
            <a:r>
              <a:rPr lang="fr-FR" sz="1800" dirty="0">
                <a:effectLst/>
                <a:latin typeface="Calibri" panose="020F0502020204030204" pitchFamily="34" charset="0"/>
                <a:ea typeface="Calibri" panose="020F0502020204030204" pitchFamily="34" charset="0"/>
                <a:cs typeface="Times New Roman" panose="02020603050405020304" pitchFamily="18" charset="0"/>
              </a:rPr>
              <a:t>par ex. le comté définit la politique ou a conclu un accord pour fournir des ressources (contrat) au fournisseur de services pour que les services soient fournis aux citoyens.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romanLcParenR"/>
            </a:pPr>
            <a:r>
              <a:rPr lang="fr-FR" sz="1800" dirty="0">
                <a:effectLst/>
                <a:latin typeface="Calibri" panose="020F0502020204030204" pitchFamily="34" charset="0"/>
                <a:ea typeface="Calibri" panose="020F0502020204030204" pitchFamily="34" charset="0"/>
                <a:cs typeface="Times New Roman" panose="02020603050405020304" pitchFamily="18" charset="0"/>
              </a:rPr>
              <a:t>entre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les professionnels de première ligne et les gestionnaires</a:t>
            </a:r>
            <a:r>
              <a:rPr lang="fr-FR" sz="1800" dirty="0">
                <a:effectLst/>
                <a:latin typeface="Calibri" panose="020F0502020204030204" pitchFamily="34" charset="0"/>
                <a:ea typeface="Calibri" panose="020F0502020204030204" pitchFamily="34" charset="0"/>
                <a:cs typeface="Times New Roman" panose="02020603050405020304" pitchFamily="18" charset="0"/>
              </a:rPr>
              <a:t> par le biais de systèmes de gestion internes. Par ex. les infirmiers doivent prouver à la personne responsable de la prestation de services qu’ils les fournissent du mieux qu’ils le peuvent.  (redevabilité horizontale)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romanLcParenR"/>
            </a:pPr>
            <a:r>
              <a:rPr lang="fr-FR" sz="1800" dirty="0">
                <a:effectLst/>
                <a:latin typeface="Calibri" panose="020F0502020204030204" pitchFamily="34" charset="0"/>
                <a:ea typeface="Calibri" panose="020F0502020204030204" pitchFamily="34" charset="0"/>
                <a:cs typeface="Times New Roman" panose="02020603050405020304" pitchFamily="18" charset="0"/>
              </a:rPr>
              <a:t>entre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le fournisseur de services et le citoyen ou le client,</a:t>
            </a:r>
            <a:r>
              <a:rPr lang="fr-FR" sz="1800" dirty="0">
                <a:effectLst/>
                <a:latin typeface="Calibri" panose="020F0502020204030204" pitchFamily="34" charset="0"/>
                <a:ea typeface="Calibri" panose="020F0502020204030204" pitchFamily="34" charset="0"/>
                <a:cs typeface="Times New Roman" panose="02020603050405020304" pitchFamily="18" charset="0"/>
              </a:rPr>
              <a:t> par ex. si un fournisseur de services local se comporte de manière irrespectueuse envers certaines personnes de la communauté, un membre de la communauté peut décider de mentionner le problème par le biais d'un comité de santé communautaire.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Chacune de ces relations de redevabilité est nécessaire pour fournir des services adaptés et pour que l’État soit responsable devant ses citoyens.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citoyens sont-ils écoutés ? Quels sont les mécanismes et les moyens pour eux de s’exprimer (mécanismes, comités, comment peuvent-ils s’adresser aux décisionnaires ?, relations entre les prestataires de services et les décisionnaires) ? Le gouvernement a des devoirs envers les fournisseurs de services (pourquoi les fournisseurs de services font-ils partie du SLAM ?). Quels groupes professionnels font partie des GTT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gouvernement doit également tenir les fournisseurs de services responsables de l'exécution de leur contrat.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existe également une dynamique de redevabilité au sein de chacun de ces groupes. C'est ce qui rend les choses difficiles : il ne s'agit pas d'une relation à sens unique, mais de multiples cycles de redevabilité qui se déroulent simultanément. Cela s'applique même au sein d'un ménage : la redevabilité de la vaisselle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Ainsi, au sein d'un hôpital, il y a un processus de redevabilité entre les infirmiers de première ligne et la direction, les politiciens peuvent se demander des comptes les uns aux autres (redevabilité horizontale), et certains citoyens auront plus de pouvoir que d'autres, ce qui entraine donc des processus de redevabilité au sein des groupes de citoyens.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Les prestataires ont le devoir de fournir des services de qualité.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Il y a aussi des inégalités au niveau de la voix car les personnes pauvres sont moins écoutées. Les groupes de citoyens qui représentent des communautés peuvent aider à porter leur voix. Au sein des groupes de citoyens, certaines personnes ont le devoir de porter la voix des autres.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est important de comprendre la complexité de la redevabilité. E4A n'a pas besoin d'intervenir, mais nous devons réfléchir et savoir où nous nous concentrons concernant la redevabilité. Où intervenons-nous et où avons-nous le plus d'impact ? Nous n'avons pas de ressources pour agir au niveau des établissements, de la société civile et du comté. Mais nous pouvons mettre en lien la société civile et les groupes présents dans les établissements, pour porter les voix de celles et ceux qui en ont besoin.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Exercice : discutez du triangle de redevabilité, comment le traduiriez-vous dans le secteur de la santé au Kenya ou dans le comté de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Bungoma</a:t>
            </a:r>
            <a:r>
              <a:rPr lang="fr-FR" sz="1800" dirty="0">
                <a:effectLst/>
                <a:latin typeface="Calibri" panose="020F0502020204030204" pitchFamily="34" charset="0"/>
                <a:ea typeface="Calibri" panose="020F0502020204030204" pitchFamily="34" charset="0"/>
                <a:cs typeface="Times New Roman" panose="02020603050405020304" pitchFamily="18" charset="0"/>
              </a:rPr>
              <a:t>/Nairobi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700" baseline="0" dirty="0"/>
          </a:p>
          <a:p>
            <a:pPr marL="0" indent="0">
              <a:spcBef>
                <a:spcPts val="200"/>
              </a:spcBef>
              <a:buFontTx/>
              <a:buNone/>
            </a:pPr>
            <a:endParaRPr lang="en-GB" sz="700" dirty="0"/>
          </a:p>
        </p:txBody>
      </p:sp>
      <p:sp>
        <p:nvSpPr>
          <p:cNvPr id="4" name="Slide Number Placeholder 3"/>
          <p:cNvSpPr>
            <a:spLocks noGrp="1"/>
          </p:cNvSpPr>
          <p:nvPr>
            <p:ph type="sldNum" sz="quarter" idx="10"/>
          </p:nvPr>
        </p:nvSpPr>
        <p:spPr/>
        <p:txBody>
          <a:bodyPr/>
          <a:lstStyle/>
          <a:p>
            <a:pPr>
              <a:defRPr/>
            </a:pPr>
            <a:fld id="{49739C9E-D93C-4DED-85BD-AB6D7F2151AF}" type="slidenum">
              <a:rPr lang="en-GB" smtClean="0">
                <a:solidFill>
                  <a:prstClr val="black"/>
                </a:solidFill>
              </a:rPr>
              <a:pPr>
                <a:defRPr/>
              </a:pPr>
              <a:t>9</a:t>
            </a:fld>
            <a:endParaRPr lang="en-GB">
              <a:solidFill>
                <a:prstClr val="black"/>
              </a:solidFill>
            </a:endParaRPr>
          </a:p>
        </p:txBody>
      </p:sp>
    </p:spTree>
    <p:extLst>
      <p:ext uri="{BB962C8B-B14F-4D97-AF65-F5344CB8AC3E}">
        <p14:creationId xmlns:p14="http://schemas.microsoft.com/office/powerpoint/2010/main" val="3124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À appliquer au contexte - Qui sont ces personnes ? Comment font-elles porter la voix des groupes concernés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Ces relations prennent des formes différentes en fonction du contexte. Elles dépendent de l'environnement dans lequel les relations de redevabilité prennent place.  Nous appelons cela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l'environnement favorable</a:t>
            </a:r>
            <a:r>
              <a:rPr lang="fr-FR" sz="1800" dirty="0">
                <a:effectLst/>
                <a:latin typeface="Calibri" panose="020F0502020204030204" pitchFamily="34" charset="0"/>
                <a:ea typeface="Calibri" panose="020F0502020204030204" pitchFamily="34" charset="0"/>
                <a:cs typeface="Times New Roman" panose="02020603050405020304" pitchFamily="18" charset="0"/>
              </a:rPr>
              <a:t>, qui comprend les contextes politique, institutionnel, historique et social.  (C’est la raison pour laquelle vous avez fait l’analyse EPA, pour comprendre comment la redevabilité fonctionne dans le contexte du Kenya.)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est également important de comprendre la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nature interactive et dynamique des relations de redevabilité</a:t>
            </a:r>
            <a:r>
              <a:rPr lang="fr-FR" sz="1800" dirty="0">
                <a:effectLst/>
                <a:latin typeface="Calibri" panose="020F0502020204030204" pitchFamily="34" charset="0"/>
                <a:ea typeface="Calibri" panose="020F0502020204030204" pitchFamily="34" charset="0"/>
                <a:cs typeface="Times New Roman" panose="02020603050405020304" pitchFamily="18" charset="0"/>
              </a:rPr>
              <a:t> entre les acteurs. Ainsi, la redevabilité ne consiste pas seulement à ce que les citoyens fassent entendre leur voix, mais aussi à ce que l'État, les politiciens et les décisionnaires politiques s'engagent à prendre en compte cette voix. Dans ce contexte, il existe de nombreuses relations entre les individus. Par exemple, une OSC peut décider d'influencer une femme qui est l'épouse d’un ancien du village dont le neveu est un politicien du comté de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Bungoma</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celui-ci connaît le gouverneur du comté, qui connaît le ministre de la Santé, etc. Les relations sont interactives et reflètent les dynamiques entre les acteurs. Par ex. les premières dames</a:t>
            </a:r>
            <a:r>
              <a:rPr lang="en-US" sz="1800" b="0" dirty="0">
                <a:effectLst/>
                <a:latin typeface="Calibri" panose="020F0502020204030204" pitchFamily="34" charset="0"/>
                <a:ea typeface="Calibri" panose="020F0502020204030204" pitchFamily="34" charset="0"/>
                <a:cs typeface="Times New Roman" panose="02020603050405020304" pitchFamily="18" charset="0"/>
              </a:rPr>
              <a:t>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Redevabilité formelle et informelle.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Il est également important de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reconnaître la nature politique de la redevabilité</a:t>
            </a:r>
            <a:r>
              <a:rPr lang="fr-FR" sz="1800" dirty="0">
                <a:effectLst/>
                <a:latin typeface="Calibri" panose="020F0502020204030204" pitchFamily="34" charset="0"/>
                <a:ea typeface="Calibri" panose="020F0502020204030204" pitchFamily="34" charset="0"/>
                <a:cs typeface="Times New Roman" panose="02020603050405020304" pitchFamily="18" charset="0"/>
              </a:rPr>
              <a:t> et la façon dont le pouvoir fait partie intégrante des relations de redevabilité. Par ex. les personnes pauvres sont souvent impuissantes et les personnes riches ont plus de chances d'exercer une influence politique. La nature politique - certaines personnes ont plus de pouvoir que d'autres – parmi les citoyens, qui a le plus de pouvoir ? Dans le comté, quels sont les politiciens qui ont le plus de pouvoir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La réalité d'un gouvernement décentralisé introduit une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superposition des relations de redevabilité</a:t>
            </a:r>
            <a:r>
              <a:rPr lang="fr-FR" sz="1800" dirty="0">
                <a:effectLst/>
                <a:latin typeface="Calibri" panose="020F0502020204030204" pitchFamily="34" charset="0"/>
                <a:ea typeface="Calibri" panose="020F0502020204030204" pitchFamily="34" charset="0"/>
                <a:cs typeface="Times New Roman" panose="02020603050405020304" pitchFamily="18" charset="0"/>
              </a:rPr>
              <a:t>. Par exemple, au Kenya, la voix des citoyens est souvent filtrée par plusieurs couches telles que : les comités de santé communautaire, les GTT, le comté, etc. avant d'atteindre les politiciens au niveau national. La superposition des relations de redevabilité - les canaux doivent refléter les voix portées, par ex. les hommes peuvent-ils représenter les besoins de SMN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Enfin, la capacité de chacun à faire entendre sa voix ou à influencer le pouvoir peut être renforcée par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l'accès à l'information</a:t>
            </a:r>
            <a:r>
              <a:rPr lang="fr-FR"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Certains éléments de l'environnement favorisent la redevabilité. Par ex. l'accès à l'information donne du pouvoir aux personnes qui n'arrivent pas à faire entendre leur voix. Effet du triangle de redevabilité.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49739C9E-D93C-4DED-85BD-AB6D7F2151AF}" type="slidenum">
              <a:rPr lang="en-GB" smtClean="0">
                <a:solidFill>
                  <a:prstClr val="black"/>
                </a:solidFill>
              </a:rPr>
              <a:pPr>
                <a:defRPr/>
              </a:pPr>
              <a:t>10</a:t>
            </a:fld>
            <a:endParaRPr lang="en-GB">
              <a:solidFill>
                <a:prstClr val="black"/>
              </a:solidFill>
            </a:endParaRPr>
          </a:p>
        </p:txBody>
      </p:sp>
    </p:spTree>
    <p:extLst>
      <p:ext uri="{BB962C8B-B14F-4D97-AF65-F5344CB8AC3E}">
        <p14:creationId xmlns:p14="http://schemas.microsoft.com/office/powerpoint/2010/main" val="3124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cerveau de chacun fonctionne différemment. Certaines personnes veulent prendre le chemin le plus court, et donc le plus direct, pour arriver à un objectif. Mais il existe aussi le chemin le plus long, et donc indirect. Le chemin le plus court est le plus simple à suivre. Avec le chemin le plus long, il faut parfois prendre des virages, ce qui peut être plus délicat. Par ex. les comités de santé des établissements étaient très efficaces en ce qui concerne la redevabilité directe, mais avaient du mal avec la redevabilité indirecte. Chez E4A, nous nous concentrons souvent sur la redevabilité indirecte, un processus plus long qui influence et implique plusieurs personnes, ce qui peut être difficile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Expliquez la redevabilité directe et la redevabilité indirecte et posez les questions suivantes au groupe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Avez-vous d’autres exemples de redevabilité directe/indirecte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 Selon vous, laquelle est la plus facile à mettre en place ? La redevabilité directe ou la redevabilité indirecte ? Pourquoi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49739C9E-D93C-4DED-85BD-AB6D7F2151AF}"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3124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739C9E-D93C-4DED-85BD-AB6D7F2151AF}" type="slidenum">
              <a:rPr lang="en-GB" smtClean="0"/>
              <a:pPr>
                <a:defRPr/>
              </a:pPr>
              <a:t>13</a:t>
            </a:fld>
            <a:endParaRPr lang="en-GB"/>
          </a:p>
        </p:txBody>
      </p:sp>
    </p:spTree>
    <p:extLst>
      <p:ext uri="{BB962C8B-B14F-4D97-AF65-F5344CB8AC3E}">
        <p14:creationId xmlns:p14="http://schemas.microsoft.com/office/powerpoint/2010/main" val="315644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9739C9E-D93C-4DED-85BD-AB6D7F2151AF}" type="slidenum">
              <a:rPr lang="en-GB" smtClean="0"/>
              <a:pPr>
                <a:defRPr/>
              </a:pPr>
              <a:t>14</a:t>
            </a:fld>
            <a:endParaRPr lang="en-GB"/>
          </a:p>
        </p:txBody>
      </p:sp>
    </p:spTree>
    <p:extLst>
      <p:ext uri="{BB962C8B-B14F-4D97-AF65-F5344CB8AC3E}">
        <p14:creationId xmlns:p14="http://schemas.microsoft.com/office/powerpoint/2010/main" val="1084029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Les mécanismes de redevabilité sont efficaces lorsqu'ils prennent en compte la redevabilité diagonale. </a:t>
            </a:r>
            <a:endParaRPr lang="en-GB" dirty="0"/>
          </a:p>
        </p:txBody>
      </p:sp>
      <p:sp>
        <p:nvSpPr>
          <p:cNvPr id="4" name="Slide Number Placeholder 3"/>
          <p:cNvSpPr>
            <a:spLocks noGrp="1"/>
          </p:cNvSpPr>
          <p:nvPr>
            <p:ph type="sldNum" sz="quarter" idx="10"/>
          </p:nvPr>
        </p:nvSpPr>
        <p:spPr/>
        <p:txBody>
          <a:bodyPr/>
          <a:lstStyle/>
          <a:p>
            <a:pPr>
              <a:defRPr/>
            </a:pPr>
            <a:fld id="{49739C9E-D93C-4DED-85BD-AB6D7F2151AF}" type="slidenum">
              <a:rPr lang="en-GB" smtClean="0"/>
              <a:pPr>
                <a:defRPr/>
              </a:pPr>
              <a:t>17</a:t>
            </a:fld>
            <a:endParaRPr lang="en-GB"/>
          </a:p>
        </p:txBody>
      </p:sp>
    </p:spTree>
    <p:extLst>
      <p:ext uri="{BB962C8B-B14F-4D97-AF65-F5344CB8AC3E}">
        <p14:creationId xmlns:p14="http://schemas.microsoft.com/office/powerpoint/2010/main" val="398174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6D1E127-4C93-8241-88DE-DB1045A6D0F7}" type="slidenum">
              <a:rPr lang="en-US" smtClean="0"/>
              <a:t>20</a:t>
            </a:fld>
            <a:endParaRPr lang="en-US"/>
          </a:p>
        </p:txBody>
      </p:sp>
    </p:spTree>
    <p:extLst>
      <p:ext uri="{BB962C8B-B14F-4D97-AF65-F5344CB8AC3E}">
        <p14:creationId xmlns:p14="http://schemas.microsoft.com/office/powerpoint/2010/main" val="3145470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2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2.wdp"/></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2.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vider slide option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6E950D-157A-FF48-BB1E-A61168A66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249353"/>
            <a:ext cx="709179" cy="810490"/>
          </a:xfrm>
          <a:prstGeom prst="rect">
            <a:avLst/>
          </a:prstGeom>
        </p:spPr>
      </p:pic>
      <p:sp>
        <p:nvSpPr>
          <p:cNvPr id="4" name="Snip Single Corner of Rectangle 3">
            <a:extLst>
              <a:ext uri="{FF2B5EF4-FFF2-40B4-BE49-F238E27FC236}">
                <a16:creationId xmlns:a16="http://schemas.microsoft.com/office/drawing/2014/main" id="{86DF9478-A8A0-DC43-9383-9BE63E8EBCAC}"/>
              </a:ext>
            </a:extLst>
          </p:cNvPr>
          <p:cNvSpPr/>
          <p:nvPr userDrawn="1"/>
        </p:nvSpPr>
        <p:spPr>
          <a:xfrm>
            <a:off x="1" y="0"/>
            <a:ext cx="9144000" cy="68580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9C67A7F-8749-464D-B788-919A213137CA}"/>
              </a:ext>
            </a:extLst>
          </p:cNvPr>
          <p:cNvSpPr>
            <a:spLocks noGrp="1"/>
          </p:cNvSpPr>
          <p:nvPr>
            <p:ph type="subTitle" idx="1"/>
          </p:nvPr>
        </p:nvSpPr>
        <p:spPr>
          <a:xfrm>
            <a:off x="287338" y="3429000"/>
            <a:ext cx="5237162" cy="346695"/>
          </a:xfrm>
          <a:prstGeom prst="rect">
            <a:avLst/>
          </a:prstGeom>
        </p:spPr>
        <p:txBody>
          <a:bodyPr>
            <a:normAutofit/>
          </a:bodyPr>
          <a:lstStyle>
            <a:lvl1pPr marL="0" indent="0" algn="l">
              <a:buNone/>
              <a:defRPr sz="2400" b="1" i="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a:extLst>
              <a:ext uri="{FF2B5EF4-FFF2-40B4-BE49-F238E27FC236}">
                <a16:creationId xmlns:a16="http://schemas.microsoft.com/office/drawing/2014/main" id="{A20ABC88-D942-D445-8548-77AF2DC78D44}"/>
              </a:ext>
            </a:extLst>
          </p:cNvPr>
          <p:cNvSpPr>
            <a:spLocks noGrp="1"/>
          </p:cNvSpPr>
          <p:nvPr>
            <p:ph type="ctrTitle" hasCustomPrompt="1"/>
          </p:nvPr>
        </p:nvSpPr>
        <p:spPr>
          <a:xfrm>
            <a:off x="287336" y="2397999"/>
            <a:ext cx="6230005" cy="725033"/>
          </a:xfrm>
          <a:prstGeom prst="rect">
            <a:avLst/>
          </a:prstGeom>
        </p:spPr>
        <p:txBody>
          <a:bodyPr anchor="b">
            <a:noAutofit/>
          </a:bodyPr>
          <a:lstStyle>
            <a:lvl1pPr algn="l">
              <a:defRPr sz="5400" b="1" i="0">
                <a:latin typeface="+mj-lt"/>
              </a:defRPr>
            </a:lvl1pPr>
          </a:lstStyle>
          <a:p>
            <a:r>
              <a:rPr lang="en-US" dirty="0"/>
              <a:t>Master title style</a:t>
            </a:r>
          </a:p>
        </p:txBody>
      </p:sp>
      <p:pic>
        <p:nvPicPr>
          <p:cNvPr id="6" name="Picture 5">
            <a:extLst>
              <a:ext uri="{FF2B5EF4-FFF2-40B4-BE49-F238E27FC236}">
                <a16:creationId xmlns:a16="http://schemas.microsoft.com/office/drawing/2014/main" id="{ABA011FE-92F5-0C46-A636-4EB514C7C1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3385" y="6037117"/>
            <a:ext cx="2364859" cy="942693"/>
          </a:xfrm>
          <a:prstGeom prst="rect">
            <a:avLst/>
          </a:prstGeom>
        </p:spPr>
      </p:pic>
      <p:pic>
        <p:nvPicPr>
          <p:cNvPr id="10" name="Picture 9">
            <a:extLst>
              <a:ext uri="{FF2B5EF4-FFF2-40B4-BE49-F238E27FC236}">
                <a16:creationId xmlns:a16="http://schemas.microsoft.com/office/drawing/2014/main" id="{8CFAC050-784C-5D4E-94B9-9D0B668FA2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799" y="6037117"/>
            <a:ext cx="2364859" cy="942693"/>
          </a:xfrm>
          <a:prstGeom prst="rect">
            <a:avLst/>
          </a:prstGeom>
        </p:spPr>
      </p:pic>
      <p:pic>
        <p:nvPicPr>
          <p:cNvPr id="11" name="Picture 10">
            <a:extLst>
              <a:ext uri="{FF2B5EF4-FFF2-40B4-BE49-F238E27FC236}">
                <a16:creationId xmlns:a16="http://schemas.microsoft.com/office/drawing/2014/main" id="{EDA045C3-D305-234F-B5CC-1374E01B8D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1341" y="6037117"/>
            <a:ext cx="2364859" cy="942693"/>
          </a:xfrm>
          <a:prstGeom prst="rect">
            <a:avLst/>
          </a:prstGeom>
        </p:spPr>
      </p:pic>
      <p:pic>
        <p:nvPicPr>
          <p:cNvPr id="12" name="Picture 11">
            <a:extLst>
              <a:ext uri="{FF2B5EF4-FFF2-40B4-BE49-F238E27FC236}">
                <a16:creationId xmlns:a16="http://schemas.microsoft.com/office/drawing/2014/main" id="{72230338-4D66-C142-9DFC-0E5DF6B3C9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50" y="6037117"/>
            <a:ext cx="2364859" cy="942693"/>
          </a:xfrm>
          <a:prstGeom prst="rect">
            <a:avLst/>
          </a:prstGeom>
        </p:spPr>
      </p:pic>
      <p:pic>
        <p:nvPicPr>
          <p:cNvPr id="15" name="Picture 14">
            <a:extLst>
              <a:ext uri="{FF2B5EF4-FFF2-40B4-BE49-F238E27FC236}">
                <a16:creationId xmlns:a16="http://schemas.microsoft.com/office/drawing/2014/main" id="{F400097B-9DE2-4449-ABB4-096CE6D6B2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6046" y="4461188"/>
            <a:ext cx="2882900" cy="2882900"/>
          </a:xfrm>
          <a:prstGeom prst="rect">
            <a:avLst/>
          </a:prstGeom>
        </p:spPr>
      </p:pic>
      <p:pic>
        <p:nvPicPr>
          <p:cNvPr id="17" name="Picture 16">
            <a:extLst>
              <a:ext uri="{FF2B5EF4-FFF2-40B4-BE49-F238E27FC236}">
                <a16:creationId xmlns:a16="http://schemas.microsoft.com/office/drawing/2014/main" id="{275BA9A8-2306-904C-8D9F-E2A861EB0BF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816" y="3109767"/>
            <a:ext cx="8483600" cy="368300"/>
          </a:xfrm>
          <a:prstGeom prst="rect">
            <a:avLst/>
          </a:prstGeom>
        </p:spPr>
      </p:pic>
    </p:spTree>
    <p:extLst>
      <p:ext uri="{BB962C8B-B14F-4D97-AF65-F5344CB8AC3E}">
        <p14:creationId xmlns:p14="http://schemas.microsoft.com/office/powerpoint/2010/main" val="7616079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DEB2B-E7E0-414A-A5AB-0DC6CE1D0F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9" y="0"/>
            <a:ext cx="9130801" cy="6858000"/>
          </a:xfrm>
          <a:prstGeom prst="rect">
            <a:avLst/>
          </a:prstGeom>
        </p:spPr>
      </p:pic>
      <p:sp>
        <p:nvSpPr>
          <p:cNvPr id="7" name="Rectangle 6">
            <a:extLst>
              <a:ext uri="{FF2B5EF4-FFF2-40B4-BE49-F238E27FC236}">
                <a16:creationId xmlns:a16="http://schemas.microsoft.com/office/drawing/2014/main" id="{3AA2098A-D36F-9F45-B3A1-000497692AA5}"/>
              </a:ext>
            </a:extLst>
          </p:cNvPr>
          <p:cNvSpPr/>
          <p:nvPr userDrawn="1"/>
        </p:nvSpPr>
        <p:spPr>
          <a:xfrm>
            <a:off x="4762" y="0"/>
            <a:ext cx="9139238" cy="6857999"/>
          </a:xfrm>
          <a:prstGeom prst="rect">
            <a:avLst/>
          </a:prstGeom>
          <a:solidFill>
            <a:schemeClr val="accent5">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A5A16E6-B41A-2947-82A7-07739F8F9A35}"/>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dirty="0"/>
              <a:t>Master title style</a:t>
            </a:r>
          </a:p>
        </p:txBody>
      </p:sp>
      <p:sp>
        <p:nvSpPr>
          <p:cNvPr id="10" name="Text Placeholder 2">
            <a:extLst>
              <a:ext uri="{FF2B5EF4-FFF2-40B4-BE49-F238E27FC236}">
                <a16:creationId xmlns:a16="http://schemas.microsoft.com/office/drawing/2014/main" id="{2B99E7E1-99B6-3845-86DD-2F543885A5F6}"/>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pic>
        <p:nvPicPr>
          <p:cNvPr id="6" name="Picture 5">
            <a:extLst>
              <a:ext uri="{FF2B5EF4-FFF2-40B4-BE49-F238E27FC236}">
                <a16:creationId xmlns:a16="http://schemas.microsoft.com/office/drawing/2014/main" id="{37AF0EDB-432B-7D40-A1EB-2B208B0E86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5288" y="-882486"/>
            <a:ext cx="3438197" cy="3438197"/>
          </a:xfrm>
          <a:prstGeom prst="rect">
            <a:avLst/>
          </a:prstGeom>
        </p:spPr>
      </p:pic>
      <p:pic>
        <p:nvPicPr>
          <p:cNvPr id="17" name="Picture 16">
            <a:extLst>
              <a:ext uri="{FF2B5EF4-FFF2-40B4-BE49-F238E27FC236}">
                <a16:creationId xmlns:a16="http://schemas.microsoft.com/office/drawing/2014/main" id="{FC90C202-6A9C-3542-83EF-47BD64055E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8511" y="4608949"/>
            <a:ext cx="3073400" cy="533400"/>
          </a:xfrm>
          <a:prstGeom prst="rect">
            <a:avLst/>
          </a:prstGeom>
        </p:spPr>
      </p:pic>
      <p:pic>
        <p:nvPicPr>
          <p:cNvPr id="19" name="Picture 18">
            <a:extLst>
              <a:ext uri="{FF2B5EF4-FFF2-40B4-BE49-F238E27FC236}">
                <a16:creationId xmlns:a16="http://schemas.microsoft.com/office/drawing/2014/main" id="{565ABD12-CE2C-6847-867C-B2037AE1208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689" y="195322"/>
            <a:ext cx="2301670" cy="2301670"/>
          </a:xfrm>
          <a:prstGeom prst="rect">
            <a:avLst/>
          </a:prstGeom>
        </p:spPr>
      </p:pic>
      <p:pic>
        <p:nvPicPr>
          <p:cNvPr id="15" name="Picture 14">
            <a:extLst>
              <a:ext uri="{FF2B5EF4-FFF2-40B4-BE49-F238E27FC236}">
                <a16:creationId xmlns:a16="http://schemas.microsoft.com/office/drawing/2014/main" id="{2DC2B135-1D77-C14D-B68A-66A7C2ED757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2567" y="881513"/>
            <a:ext cx="709179" cy="810490"/>
          </a:xfrm>
          <a:prstGeom prst="rect">
            <a:avLst/>
          </a:prstGeom>
        </p:spPr>
      </p:pic>
    </p:spTree>
    <p:extLst>
      <p:ext uri="{BB962C8B-B14F-4D97-AF65-F5344CB8AC3E}">
        <p14:creationId xmlns:p14="http://schemas.microsoft.com/office/powerpoint/2010/main" val="2401697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ED94E-334E-4242-B504-6A30E4D322FB}"/>
              </a:ext>
            </a:extLst>
          </p:cNvPr>
          <p:cNvSpPr>
            <a:spLocks noGrp="1"/>
          </p:cNvSpPr>
          <p:nvPr>
            <p:ph sz="half" idx="1"/>
          </p:nvPr>
        </p:nvSpPr>
        <p:spPr>
          <a:xfrm>
            <a:off x="298451" y="1268413"/>
            <a:ext cx="4227512" cy="472580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D131C840-5C17-9F4D-86B7-1513C9A6D751}"/>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dirty="0"/>
          </a:p>
        </p:txBody>
      </p:sp>
      <p:sp>
        <p:nvSpPr>
          <p:cNvPr id="9" name="Picture Placeholder 8">
            <a:extLst>
              <a:ext uri="{FF2B5EF4-FFF2-40B4-BE49-F238E27FC236}">
                <a16:creationId xmlns:a16="http://schemas.microsoft.com/office/drawing/2014/main" id="{F268ED2F-6B1C-4942-9F60-14782A82C594}"/>
              </a:ext>
            </a:extLst>
          </p:cNvPr>
          <p:cNvSpPr>
            <a:spLocks noGrp="1"/>
          </p:cNvSpPr>
          <p:nvPr>
            <p:ph type="pic" sz="quarter" idx="11"/>
          </p:nvPr>
        </p:nvSpPr>
        <p:spPr>
          <a:xfrm>
            <a:off x="4635500" y="1268413"/>
            <a:ext cx="4221163" cy="4734875"/>
          </a:xfrm>
        </p:spPr>
        <p:txBody>
          <a:bodyPr/>
          <a:lstStyle/>
          <a:p>
            <a:endParaRPr lang="en-US"/>
          </a:p>
        </p:txBody>
      </p:sp>
      <p:sp>
        <p:nvSpPr>
          <p:cNvPr id="10" name="Date Placeholder 3">
            <a:extLst>
              <a:ext uri="{FF2B5EF4-FFF2-40B4-BE49-F238E27FC236}">
                <a16:creationId xmlns:a16="http://schemas.microsoft.com/office/drawing/2014/main" id="{5DFC2DDD-374D-9440-A86D-910CF8A0950E}"/>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5027135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58EEA2-5B00-4148-9F6B-695808B88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565873"/>
            <a:ext cx="709179" cy="810490"/>
          </a:xfrm>
          <a:prstGeom prst="rect">
            <a:avLst/>
          </a:prstGeom>
        </p:spPr>
      </p:pic>
      <p:pic>
        <p:nvPicPr>
          <p:cNvPr id="8" name="Picture 7">
            <a:extLst>
              <a:ext uri="{FF2B5EF4-FFF2-40B4-BE49-F238E27FC236}">
                <a16:creationId xmlns:a16="http://schemas.microsoft.com/office/drawing/2014/main" id="{8A88EEB4-40C3-3043-BB17-E589178ACC9A}"/>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107" r="3554"/>
          <a:stretch/>
        </p:blipFill>
        <p:spPr>
          <a:xfrm>
            <a:off x="3570" y="-11527"/>
            <a:ext cx="9136859" cy="6869526"/>
          </a:xfrm>
          <a:prstGeom prst="rect">
            <a:avLst/>
          </a:prstGeom>
        </p:spPr>
      </p:pic>
      <p:sp>
        <p:nvSpPr>
          <p:cNvPr id="6" name="Rectangle 5">
            <a:extLst>
              <a:ext uri="{FF2B5EF4-FFF2-40B4-BE49-F238E27FC236}">
                <a16:creationId xmlns:a16="http://schemas.microsoft.com/office/drawing/2014/main" id="{1F5CC52B-A838-8949-AC1E-ACF9331980FB}"/>
              </a:ext>
            </a:extLst>
          </p:cNvPr>
          <p:cNvSpPr/>
          <p:nvPr userDrawn="1"/>
        </p:nvSpPr>
        <p:spPr>
          <a:xfrm>
            <a:off x="-5953" y="1"/>
            <a:ext cx="9146382" cy="6857999"/>
          </a:xfrm>
          <a:prstGeom prst="rect">
            <a:avLst/>
          </a:prstGeom>
          <a:solidFill>
            <a:schemeClr val="accent5">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78DE4A-8971-9A4A-8963-C6535B1DC7BD}"/>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dirty="0"/>
              <a:t>Master title style</a:t>
            </a:r>
          </a:p>
        </p:txBody>
      </p:sp>
      <p:sp>
        <p:nvSpPr>
          <p:cNvPr id="3" name="Text Placeholder 2">
            <a:extLst>
              <a:ext uri="{FF2B5EF4-FFF2-40B4-BE49-F238E27FC236}">
                <a16:creationId xmlns:a16="http://schemas.microsoft.com/office/drawing/2014/main" id="{709BBD3B-88EC-F94B-A898-5EF145847B30}"/>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pic>
        <p:nvPicPr>
          <p:cNvPr id="13" name="Picture 12">
            <a:extLst>
              <a:ext uri="{FF2B5EF4-FFF2-40B4-BE49-F238E27FC236}">
                <a16:creationId xmlns:a16="http://schemas.microsoft.com/office/drawing/2014/main" id="{553D6AF0-4C99-AD4F-AD5D-028FA41894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5288" y="-882486"/>
            <a:ext cx="3438197" cy="3438197"/>
          </a:xfrm>
          <a:prstGeom prst="rect">
            <a:avLst/>
          </a:prstGeom>
        </p:spPr>
      </p:pic>
      <p:pic>
        <p:nvPicPr>
          <p:cNvPr id="14" name="Picture 13">
            <a:extLst>
              <a:ext uri="{FF2B5EF4-FFF2-40B4-BE49-F238E27FC236}">
                <a16:creationId xmlns:a16="http://schemas.microsoft.com/office/drawing/2014/main" id="{E53290EB-5F9F-AC48-AB57-461586BADFD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8511" y="4608949"/>
            <a:ext cx="3073400" cy="533400"/>
          </a:xfrm>
          <a:prstGeom prst="rect">
            <a:avLst/>
          </a:prstGeom>
        </p:spPr>
      </p:pic>
      <p:pic>
        <p:nvPicPr>
          <p:cNvPr id="15" name="Picture 14">
            <a:extLst>
              <a:ext uri="{FF2B5EF4-FFF2-40B4-BE49-F238E27FC236}">
                <a16:creationId xmlns:a16="http://schemas.microsoft.com/office/drawing/2014/main" id="{ED35B263-AFCE-0D4A-828C-BD99D97E002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689" y="195322"/>
            <a:ext cx="2301670" cy="2301670"/>
          </a:xfrm>
          <a:prstGeom prst="rect">
            <a:avLst/>
          </a:prstGeom>
        </p:spPr>
      </p:pic>
      <p:pic>
        <p:nvPicPr>
          <p:cNvPr id="16" name="Picture 15">
            <a:extLst>
              <a:ext uri="{FF2B5EF4-FFF2-40B4-BE49-F238E27FC236}">
                <a16:creationId xmlns:a16="http://schemas.microsoft.com/office/drawing/2014/main" id="{4783BE90-716C-3C4C-8B60-8CBDF1017D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2567" y="881513"/>
            <a:ext cx="709179" cy="810490"/>
          </a:xfrm>
          <a:prstGeom prst="rect">
            <a:avLst/>
          </a:prstGeom>
        </p:spPr>
      </p:pic>
    </p:spTree>
    <p:extLst>
      <p:ext uri="{BB962C8B-B14F-4D97-AF65-F5344CB8AC3E}">
        <p14:creationId xmlns:p14="http://schemas.microsoft.com/office/powerpoint/2010/main" val="1113497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CA6112-F256-6647-A418-C84C13B1B0CE}"/>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dirty="0"/>
          </a:p>
        </p:txBody>
      </p:sp>
      <p:sp>
        <p:nvSpPr>
          <p:cNvPr id="6" name="Date Placeholder 3">
            <a:extLst>
              <a:ext uri="{FF2B5EF4-FFF2-40B4-BE49-F238E27FC236}">
                <a16:creationId xmlns:a16="http://schemas.microsoft.com/office/drawing/2014/main" id="{C0A21336-6072-4841-A629-4AB7E0CAAEF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178781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 White Blue">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252000" y="244408"/>
            <a:ext cx="8640000" cy="747900"/>
          </a:xfrm>
          <a:prstGeom prst="rect">
            <a:avLst/>
          </a:prstGeom>
          <a:noFill/>
          <a:ln>
            <a:noFill/>
          </a:ln>
        </p:spPr>
        <p:txBody>
          <a:bodyPr/>
          <a:lstStyle>
            <a:lvl1pPr>
              <a:defRPr i="0">
                <a:effectLst/>
                <a:latin typeface="PT Sans" panose="020B0503020203020204" pitchFamily="34" charset="0"/>
              </a:defRPr>
            </a:lvl1pPr>
          </a:lstStyle>
          <a:p>
            <a:pPr lvl="0"/>
            <a:r>
              <a:rPr lang="en-US" altLang="en-US" dirty="0"/>
              <a:t>Click to edit Master title style</a:t>
            </a:r>
            <a:endParaRPr lang="en-GB" altLang="en-US" dirty="0"/>
          </a:p>
        </p:txBody>
      </p:sp>
      <p:sp>
        <p:nvSpPr>
          <p:cNvPr id="12" name="Text Placeholder 2"/>
          <p:cNvSpPr>
            <a:spLocks noGrp="1"/>
          </p:cNvSpPr>
          <p:nvPr>
            <p:ph idx="10"/>
          </p:nvPr>
        </p:nvSpPr>
        <p:spPr bwMode="auto">
          <a:xfrm>
            <a:off x="262800" y="1537382"/>
            <a:ext cx="8627200" cy="4536000"/>
          </a:xfrm>
          <a:prstGeom prst="rect">
            <a:avLst/>
          </a:prstGeom>
          <a:noFill/>
          <a:ln w="9525">
            <a:noFill/>
            <a:miter lim="800000"/>
            <a:headEnd/>
            <a:tailEnd/>
          </a:ln>
        </p:spPr>
        <p:txBody>
          <a:bodyPr/>
          <a:lstStyle>
            <a:lvl1pPr>
              <a:defRPr sz="1400" i="0">
                <a:effectLst/>
                <a:latin typeface="PT Sans" panose="020B0503020203020204" pitchFamily="34" charset="0"/>
              </a:defRPr>
            </a:lvl1pPr>
            <a:lvl2pPr>
              <a:defRPr sz="1400" i="0">
                <a:effectLst/>
                <a:latin typeface="PT Sans" panose="020B0503020203020204" pitchFamily="34" charset="0"/>
              </a:defRPr>
            </a:lvl2pPr>
            <a:lvl3pPr>
              <a:defRPr sz="1200" i="0">
                <a:effectLst/>
                <a:latin typeface="PT Sans" panose="020B0503020203020204" pitchFamily="34" charset="0"/>
              </a:defRPr>
            </a:lvl3pPr>
            <a:lvl4pPr>
              <a:defRPr sz="1200" i="0">
                <a:effectLst/>
                <a:latin typeface="PT Sans" panose="020B0503020203020204" pitchFamily="34" charset="0"/>
              </a:defRPr>
            </a:lvl4pPr>
            <a:lvl5pPr>
              <a:defRPr sz="1200" i="0">
                <a:effectLst/>
                <a:latin typeface="PT Sans" panose="020B0503020203020204" pitchFamily="34" charset="0"/>
              </a:defRPr>
            </a:lvl5p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Tree>
    <p:extLst>
      <p:ext uri="{BB962C8B-B14F-4D97-AF65-F5344CB8AC3E}">
        <p14:creationId xmlns:p14="http://schemas.microsoft.com/office/powerpoint/2010/main" val="4232240908"/>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DB379B-4FC1-D046-A279-3C53DAEC989C}"/>
              </a:ext>
            </a:extLst>
          </p:cNvPr>
          <p:cNvSpPr>
            <a:spLocks noGrp="1"/>
          </p:cNvSpPr>
          <p:nvPr>
            <p:ph type="dt" sz="half" idx="10"/>
          </p:nvPr>
        </p:nvSpPr>
        <p:spPr/>
        <p:txBody>
          <a:bodyPr/>
          <a:lstStyle/>
          <a:p>
            <a:fld id="{C5B57F96-E9AE-DE49-BF26-C23B50517680}" type="datetimeFigureOut">
              <a:rPr lang="en-US" smtClean="0"/>
              <a:t>4/26/2022</a:t>
            </a:fld>
            <a:endParaRPr lang="en-US"/>
          </a:p>
        </p:txBody>
      </p:sp>
      <p:sp>
        <p:nvSpPr>
          <p:cNvPr id="3" name="Footer Placeholder 2">
            <a:extLst>
              <a:ext uri="{FF2B5EF4-FFF2-40B4-BE49-F238E27FC236}">
                <a16:creationId xmlns:a16="http://schemas.microsoft.com/office/drawing/2014/main" id="{945A1536-055B-F842-B9E9-F6D9C7C82989}"/>
              </a:ext>
            </a:extLst>
          </p:cNvPr>
          <p:cNvSpPr>
            <a:spLocks noGrp="1"/>
          </p:cNvSpPr>
          <p:nvPr>
            <p:ph type="ftr" sz="quarter" idx="11"/>
          </p:nvPr>
        </p:nvSpPr>
        <p:spPr>
          <a:xfrm>
            <a:off x="2334986" y="6356352"/>
            <a:ext cx="3780064" cy="354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29C04E7-81A0-E14E-BD9C-73206CF30293}"/>
              </a:ext>
            </a:extLst>
          </p:cNvPr>
          <p:cNvSpPr>
            <a:spLocks noGrp="1"/>
          </p:cNvSpPr>
          <p:nvPr>
            <p:ph type="sldNum" sz="quarter" idx="12"/>
          </p:nvPr>
        </p:nvSpPr>
        <p:spPr>
          <a:xfrm>
            <a:off x="6457950" y="6356351"/>
            <a:ext cx="2057400" cy="365125"/>
          </a:xfrm>
          <a:prstGeom prst="rect">
            <a:avLst/>
          </a:prstGeom>
        </p:spPr>
        <p:txBody>
          <a:bodyPr/>
          <a:lstStyle/>
          <a:p>
            <a:fld id="{ED0884C3-526A-3443-A6A3-05B645AED77F}" type="slidenum">
              <a:rPr lang="en-US" smtClean="0"/>
              <a:t>‹#›</a:t>
            </a:fld>
            <a:endParaRPr lang="en-US"/>
          </a:p>
        </p:txBody>
      </p:sp>
    </p:spTree>
    <p:extLst>
      <p:ext uri="{BB962C8B-B14F-4D97-AF65-F5344CB8AC3E}">
        <p14:creationId xmlns:p14="http://schemas.microsoft.com/office/powerpoint/2010/main" val="1909292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283B2EE-0489-FD4C-B891-02DF468E908E}" type="datetimeFigureOut">
              <a:rPr lang="en-US" smtClean="0">
                <a:solidFill>
                  <a:prstClr val="black">
                    <a:tint val="75000"/>
                  </a:prstClr>
                </a:solidFill>
              </a:rPr>
              <a:pPr/>
              <a:t>4/26/2022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6C4822-F052-BC44-A779-6251AFBAC9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96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48A7-7A3A-C044-AB35-E5A7AEB2A6CD}"/>
              </a:ext>
            </a:extLst>
          </p:cNvPr>
          <p:cNvSpPr>
            <a:spLocks noGrp="1"/>
          </p:cNvSpPr>
          <p:nvPr>
            <p:ph type="title"/>
          </p:nvPr>
        </p:nvSpPr>
        <p:spPr>
          <a:xfrm>
            <a:off x="298223" y="240366"/>
            <a:ext cx="8558439" cy="639791"/>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351A262-87D8-9846-BED5-4C9BD7425486}"/>
              </a:ext>
            </a:extLst>
          </p:cNvPr>
          <p:cNvSpPr>
            <a:spLocks noGrp="1"/>
          </p:cNvSpPr>
          <p:nvPr>
            <p:ph idx="1"/>
          </p:nvPr>
        </p:nvSpPr>
        <p:spPr>
          <a:xfrm>
            <a:off x="287337" y="1268413"/>
            <a:ext cx="8558439" cy="4706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2DC49-1848-AB4B-928F-AC979BBA3776}"/>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1605434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DEB2B-E7E0-414A-A5AB-0DC6CE1D0F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99" y="0"/>
            <a:ext cx="9130801" cy="6858000"/>
          </a:xfrm>
          <a:prstGeom prst="rect">
            <a:avLst/>
          </a:prstGeom>
        </p:spPr>
      </p:pic>
      <p:sp>
        <p:nvSpPr>
          <p:cNvPr id="7" name="Rectangle 6">
            <a:extLst>
              <a:ext uri="{FF2B5EF4-FFF2-40B4-BE49-F238E27FC236}">
                <a16:creationId xmlns:a16="http://schemas.microsoft.com/office/drawing/2014/main" id="{3AA2098A-D36F-9F45-B3A1-000497692AA5}"/>
              </a:ext>
            </a:extLst>
          </p:cNvPr>
          <p:cNvSpPr/>
          <p:nvPr userDrawn="1"/>
        </p:nvSpPr>
        <p:spPr>
          <a:xfrm>
            <a:off x="4762" y="0"/>
            <a:ext cx="9139238" cy="6857999"/>
          </a:xfrm>
          <a:prstGeom prst="rect">
            <a:avLst/>
          </a:prstGeom>
          <a:solidFill>
            <a:schemeClr val="accent2">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A5A16E6-B41A-2947-82A7-07739F8F9A35}"/>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dirty="0"/>
              <a:t>Master title style</a:t>
            </a:r>
          </a:p>
        </p:txBody>
      </p:sp>
      <p:sp>
        <p:nvSpPr>
          <p:cNvPr id="10" name="Text Placeholder 2">
            <a:extLst>
              <a:ext uri="{FF2B5EF4-FFF2-40B4-BE49-F238E27FC236}">
                <a16:creationId xmlns:a16="http://schemas.microsoft.com/office/drawing/2014/main" id="{2B99E7E1-99B6-3845-86DD-2F543885A5F6}"/>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pic>
        <p:nvPicPr>
          <p:cNvPr id="11" name="Picture 10">
            <a:extLst>
              <a:ext uri="{FF2B5EF4-FFF2-40B4-BE49-F238E27FC236}">
                <a16:creationId xmlns:a16="http://schemas.microsoft.com/office/drawing/2014/main" id="{241B8D25-897A-814B-8DAE-D81A2D2BC9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338" y="4614145"/>
            <a:ext cx="3073400" cy="533400"/>
          </a:xfrm>
          <a:prstGeom prst="rect">
            <a:avLst/>
          </a:prstGeom>
        </p:spPr>
      </p:pic>
      <p:pic>
        <p:nvPicPr>
          <p:cNvPr id="13" name="Picture 12">
            <a:extLst>
              <a:ext uri="{FF2B5EF4-FFF2-40B4-BE49-F238E27FC236}">
                <a16:creationId xmlns:a16="http://schemas.microsoft.com/office/drawing/2014/main" id="{630C5F4B-CB36-574D-B874-304AD34E0D1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9744" y="-1058759"/>
            <a:ext cx="3501818" cy="3501818"/>
          </a:xfrm>
          <a:prstGeom prst="rect">
            <a:avLst/>
          </a:prstGeom>
        </p:spPr>
      </p:pic>
      <p:pic>
        <p:nvPicPr>
          <p:cNvPr id="14" name="Picture 13">
            <a:extLst>
              <a:ext uri="{FF2B5EF4-FFF2-40B4-BE49-F238E27FC236}">
                <a16:creationId xmlns:a16="http://schemas.microsoft.com/office/drawing/2014/main" id="{C9B17106-1880-8C44-B10D-144DDC3B2E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7338" y="117407"/>
            <a:ext cx="2232447" cy="2232447"/>
          </a:xfrm>
          <a:prstGeom prst="rect">
            <a:avLst/>
          </a:prstGeom>
        </p:spPr>
      </p:pic>
      <p:pic>
        <p:nvPicPr>
          <p:cNvPr id="15" name="Picture 14">
            <a:extLst>
              <a:ext uri="{FF2B5EF4-FFF2-40B4-BE49-F238E27FC236}">
                <a16:creationId xmlns:a16="http://schemas.microsoft.com/office/drawing/2014/main" id="{2DC2B135-1D77-C14D-B68A-66A7C2ED757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4913" y="881513"/>
            <a:ext cx="709179" cy="810490"/>
          </a:xfrm>
          <a:prstGeom prst="rect">
            <a:avLst/>
          </a:prstGeom>
        </p:spPr>
      </p:pic>
    </p:spTree>
    <p:extLst>
      <p:ext uri="{BB962C8B-B14F-4D97-AF65-F5344CB8AC3E}">
        <p14:creationId xmlns:p14="http://schemas.microsoft.com/office/powerpoint/2010/main" val="1704110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0ED94E-334E-4242-B504-6A30E4D322FB}"/>
              </a:ext>
            </a:extLst>
          </p:cNvPr>
          <p:cNvSpPr>
            <a:spLocks noGrp="1"/>
          </p:cNvSpPr>
          <p:nvPr>
            <p:ph sz="half" idx="1"/>
          </p:nvPr>
        </p:nvSpPr>
        <p:spPr>
          <a:xfrm>
            <a:off x="298451" y="1268413"/>
            <a:ext cx="4227512" cy="472580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D131C840-5C17-9F4D-86B7-1513C9A6D751}"/>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dirty="0"/>
          </a:p>
        </p:txBody>
      </p:sp>
      <p:sp>
        <p:nvSpPr>
          <p:cNvPr id="9" name="Picture Placeholder 8">
            <a:extLst>
              <a:ext uri="{FF2B5EF4-FFF2-40B4-BE49-F238E27FC236}">
                <a16:creationId xmlns:a16="http://schemas.microsoft.com/office/drawing/2014/main" id="{F268ED2F-6B1C-4942-9F60-14782A82C594}"/>
              </a:ext>
            </a:extLst>
          </p:cNvPr>
          <p:cNvSpPr>
            <a:spLocks noGrp="1"/>
          </p:cNvSpPr>
          <p:nvPr>
            <p:ph type="pic" sz="quarter" idx="11"/>
          </p:nvPr>
        </p:nvSpPr>
        <p:spPr>
          <a:xfrm>
            <a:off x="4635500" y="1268413"/>
            <a:ext cx="4221163" cy="4734875"/>
          </a:xfrm>
        </p:spPr>
        <p:txBody>
          <a:bodyPr/>
          <a:lstStyle/>
          <a:p>
            <a:endParaRPr lang="en-US"/>
          </a:p>
        </p:txBody>
      </p:sp>
      <p:sp>
        <p:nvSpPr>
          <p:cNvPr id="10" name="Date Placeholder 3">
            <a:extLst>
              <a:ext uri="{FF2B5EF4-FFF2-40B4-BE49-F238E27FC236}">
                <a16:creationId xmlns:a16="http://schemas.microsoft.com/office/drawing/2014/main" id="{5DFC2DDD-374D-9440-A86D-910CF8A0950E}"/>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160854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option 2">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58EEA2-5B00-4148-9F6B-695808B88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565873"/>
            <a:ext cx="709179" cy="810490"/>
          </a:xfrm>
          <a:prstGeom prst="rect">
            <a:avLst/>
          </a:prstGeom>
        </p:spPr>
      </p:pic>
      <p:pic>
        <p:nvPicPr>
          <p:cNvPr id="8" name="Picture 7">
            <a:extLst>
              <a:ext uri="{FF2B5EF4-FFF2-40B4-BE49-F238E27FC236}">
                <a16:creationId xmlns:a16="http://schemas.microsoft.com/office/drawing/2014/main" id="{8A88EEB4-40C3-3043-BB17-E589178ACC9A}"/>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8107" r="3554"/>
          <a:stretch/>
        </p:blipFill>
        <p:spPr>
          <a:xfrm>
            <a:off x="3570" y="-11527"/>
            <a:ext cx="9136859" cy="6869526"/>
          </a:xfrm>
          <a:prstGeom prst="rect">
            <a:avLst/>
          </a:prstGeom>
        </p:spPr>
      </p:pic>
      <p:sp>
        <p:nvSpPr>
          <p:cNvPr id="6" name="Rectangle 5">
            <a:extLst>
              <a:ext uri="{FF2B5EF4-FFF2-40B4-BE49-F238E27FC236}">
                <a16:creationId xmlns:a16="http://schemas.microsoft.com/office/drawing/2014/main" id="{1F5CC52B-A838-8949-AC1E-ACF9331980FB}"/>
              </a:ext>
            </a:extLst>
          </p:cNvPr>
          <p:cNvSpPr/>
          <p:nvPr userDrawn="1"/>
        </p:nvSpPr>
        <p:spPr>
          <a:xfrm>
            <a:off x="-5953" y="1"/>
            <a:ext cx="9146382" cy="6857999"/>
          </a:xfrm>
          <a:prstGeom prst="rect">
            <a:avLst/>
          </a:prstGeom>
          <a:solidFill>
            <a:schemeClr val="accent2">
              <a:alpha val="545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A78DE4A-8971-9A4A-8963-C6535B1DC7BD}"/>
              </a:ext>
            </a:extLst>
          </p:cNvPr>
          <p:cNvSpPr>
            <a:spLocks noGrp="1"/>
          </p:cNvSpPr>
          <p:nvPr>
            <p:ph type="ctrTitle" hasCustomPrompt="1"/>
          </p:nvPr>
        </p:nvSpPr>
        <p:spPr>
          <a:xfrm>
            <a:off x="623888" y="4028239"/>
            <a:ext cx="7886700" cy="725033"/>
          </a:xfrm>
          <a:prstGeom prst="rect">
            <a:avLst/>
          </a:prstGeom>
        </p:spPr>
        <p:txBody>
          <a:bodyPr anchor="b">
            <a:noAutofit/>
          </a:bodyPr>
          <a:lstStyle>
            <a:lvl1pPr algn="l">
              <a:defRPr sz="5400" b="1" i="0">
                <a:latin typeface="+mj-lt"/>
              </a:defRPr>
            </a:lvl1pPr>
          </a:lstStyle>
          <a:p>
            <a:r>
              <a:rPr lang="en-US" dirty="0"/>
              <a:t>Master title style</a:t>
            </a:r>
          </a:p>
        </p:txBody>
      </p:sp>
      <p:sp>
        <p:nvSpPr>
          <p:cNvPr id="3" name="Text Placeholder 2">
            <a:extLst>
              <a:ext uri="{FF2B5EF4-FFF2-40B4-BE49-F238E27FC236}">
                <a16:creationId xmlns:a16="http://schemas.microsoft.com/office/drawing/2014/main" id="{709BBD3B-88EC-F94B-A898-5EF145847B30}"/>
              </a:ext>
            </a:extLst>
          </p:cNvPr>
          <p:cNvSpPr>
            <a:spLocks noGrp="1"/>
          </p:cNvSpPr>
          <p:nvPr>
            <p:ph type="body" idx="1"/>
          </p:nvPr>
        </p:nvSpPr>
        <p:spPr>
          <a:xfrm>
            <a:off x="623888" y="5039591"/>
            <a:ext cx="7886700" cy="1091624"/>
          </a:xfrm>
          <a:prstGeom prst="rect">
            <a:avLst/>
          </a:prstGeom>
        </p:spPr>
        <p:txBody>
          <a:bodyPr/>
          <a:lstStyle>
            <a:lvl1pPr marL="0" indent="0">
              <a:buNone/>
              <a:defRPr sz="2000" b="1" i="0" cap="none" spc="0">
                <a:ln w="0"/>
                <a:solidFill>
                  <a:schemeClr val="bg1"/>
                </a:solidFill>
                <a:effectLst>
                  <a:outerShdw blurRad="38100" dist="25400" dir="5400000" algn="ctr" rotWithShape="0">
                    <a:srgbClr val="6E747A">
                      <a:alpha val="43000"/>
                    </a:srgbClr>
                  </a:outerShdw>
                </a:effectLst>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pic>
        <p:nvPicPr>
          <p:cNvPr id="18" name="Picture 17">
            <a:extLst>
              <a:ext uri="{FF2B5EF4-FFF2-40B4-BE49-F238E27FC236}">
                <a16:creationId xmlns:a16="http://schemas.microsoft.com/office/drawing/2014/main" id="{A9E2804F-282B-0043-A329-C93151A008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7338" y="4614145"/>
            <a:ext cx="3073400" cy="533400"/>
          </a:xfrm>
          <a:prstGeom prst="rect">
            <a:avLst/>
          </a:prstGeom>
        </p:spPr>
      </p:pic>
      <p:pic>
        <p:nvPicPr>
          <p:cNvPr id="12" name="Picture 11">
            <a:extLst>
              <a:ext uri="{FF2B5EF4-FFF2-40B4-BE49-F238E27FC236}">
                <a16:creationId xmlns:a16="http://schemas.microsoft.com/office/drawing/2014/main" id="{2434DBE5-D035-8343-B4BD-8589E7E311D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9744" y="-1058759"/>
            <a:ext cx="3501818" cy="3501818"/>
          </a:xfrm>
          <a:prstGeom prst="rect">
            <a:avLst/>
          </a:prstGeom>
        </p:spPr>
      </p:pic>
      <p:pic>
        <p:nvPicPr>
          <p:cNvPr id="20" name="Picture 19">
            <a:extLst>
              <a:ext uri="{FF2B5EF4-FFF2-40B4-BE49-F238E27FC236}">
                <a16:creationId xmlns:a16="http://schemas.microsoft.com/office/drawing/2014/main" id="{42F1D0D8-576D-7943-834B-00F243211A9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87338" y="117407"/>
            <a:ext cx="2232447" cy="2232447"/>
          </a:xfrm>
          <a:prstGeom prst="rect">
            <a:avLst/>
          </a:prstGeom>
        </p:spPr>
      </p:pic>
      <p:pic>
        <p:nvPicPr>
          <p:cNvPr id="21" name="Picture 20">
            <a:extLst>
              <a:ext uri="{FF2B5EF4-FFF2-40B4-BE49-F238E27FC236}">
                <a16:creationId xmlns:a16="http://schemas.microsoft.com/office/drawing/2014/main" id="{8390B8AC-942F-464C-BD51-44194F6DEF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4913" y="881513"/>
            <a:ext cx="709179" cy="810490"/>
          </a:xfrm>
          <a:prstGeom prst="rect">
            <a:avLst/>
          </a:prstGeom>
        </p:spPr>
      </p:pic>
    </p:spTree>
    <p:extLst>
      <p:ext uri="{BB962C8B-B14F-4D97-AF65-F5344CB8AC3E}">
        <p14:creationId xmlns:p14="http://schemas.microsoft.com/office/powerpoint/2010/main" val="420133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1CA6112-F256-6647-A418-C84C13B1B0CE}"/>
              </a:ext>
            </a:extLst>
          </p:cNvPr>
          <p:cNvSpPr>
            <a:spLocks noGrp="1"/>
          </p:cNvSpPr>
          <p:nvPr>
            <p:ph type="title"/>
          </p:nvPr>
        </p:nvSpPr>
        <p:spPr>
          <a:xfrm>
            <a:off x="298451" y="294640"/>
            <a:ext cx="8558212" cy="541973"/>
          </a:xfrm>
          <a:prstGeom prst="rect">
            <a:avLst/>
          </a:prstGeom>
        </p:spPr>
        <p:txBody>
          <a:bodyPr/>
          <a:lstStyle>
            <a:lvl1pPr>
              <a:defRPr/>
            </a:lvl1pPr>
          </a:lstStyle>
          <a:p>
            <a:endParaRPr lang="en-US" dirty="0"/>
          </a:p>
        </p:txBody>
      </p:sp>
      <p:sp>
        <p:nvSpPr>
          <p:cNvPr id="6" name="Date Placeholder 3">
            <a:extLst>
              <a:ext uri="{FF2B5EF4-FFF2-40B4-BE49-F238E27FC236}">
                <a16:creationId xmlns:a16="http://schemas.microsoft.com/office/drawing/2014/main" id="{C0A21336-6072-4841-A629-4AB7E0CAAEFD}"/>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221146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4BA2FF-9BFC-9247-A116-98ECB731C2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26" r="5508"/>
          <a:stretch/>
        </p:blipFill>
        <p:spPr>
          <a:xfrm>
            <a:off x="13850" y="0"/>
            <a:ext cx="9143999" cy="6868492"/>
          </a:xfrm>
          <a:prstGeom prst="rect">
            <a:avLst/>
          </a:prstGeom>
        </p:spPr>
      </p:pic>
      <p:pic>
        <p:nvPicPr>
          <p:cNvPr id="4" name="Picture 3">
            <a:extLst>
              <a:ext uri="{FF2B5EF4-FFF2-40B4-BE49-F238E27FC236}">
                <a16:creationId xmlns:a16="http://schemas.microsoft.com/office/drawing/2014/main" id="{2DFE9D8A-523D-B04C-A46A-30ED734CB09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7606" y="-425622"/>
            <a:ext cx="11653720" cy="3258905"/>
          </a:xfrm>
          <a:prstGeom prst="rect">
            <a:avLst/>
          </a:prstGeom>
        </p:spPr>
      </p:pic>
      <p:sp>
        <p:nvSpPr>
          <p:cNvPr id="10" name="Title 1">
            <a:extLst>
              <a:ext uri="{FF2B5EF4-FFF2-40B4-BE49-F238E27FC236}">
                <a16:creationId xmlns:a16="http://schemas.microsoft.com/office/drawing/2014/main" id="{D446898B-C274-FF4F-BF48-5583D9B65170}"/>
              </a:ext>
            </a:extLst>
          </p:cNvPr>
          <p:cNvSpPr>
            <a:spLocks noGrp="1"/>
          </p:cNvSpPr>
          <p:nvPr>
            <p:ph type="ctrTitle" hasCustomPrompt="1"/>
          </p:nvPr>
        </p:nvSpPr>
        <p:spPr>
          <a:xfrm>
            <a:off x="287338" y="675879"/>
            <a:ext cx="8569325" cy="725033"/>
          </a:xfrm>
          <a:prstGeom prst="rect">
            <a:avLst/>
          </a:prstGeom>
        </p:spPr>
        <p:txBody>
          <a:bodyPr anchor="b">
            <a:noAutofit/>
          </a:bodyPr>
          <a:lstStyle>
            <a:lvl1pPr algn="l">
              <a:defRPr sz="4000" b="1" i="0">
                <a:latin typeface="+mj-lt"/>
              </a:defRPr>
            </a:lvl1pPr>
          </a:lstStyle>
          <a:p>
            <a:r>
              <a:rPr lang="en-US" dirty="0"/>
              <a:t>Master title style</a:t>
            </a:r>
          </a:p>
        </p:txBody>
      </p:sp>
      <p:sp>
        <p:nvSpPr>
          <p:cNvPr id="8" name="Subtitle 2">
            <a:extLst>
              <a:ext uri="{FF2B5EF4-FFF2-40B4-BE49-F238E27FC236}">
                <a16:creationId xmlns:a16="http://schemas.microsoft.com/office/drawing/2014/main" id="{784BD8C1-5BC1-ED42-813A-EAF651CE3B8C}"/>
              </a:ext>
            </a:extLst>
          </p:cNvPr>
          <p:cNvSpPr>
            <a:spLocks noGrp="1"/>
          </p:cNvSpPr>
          <p:nvPr>
            <p:ph type="subTitle" idx="1"/>
          </p:nvPr>
        </p:nvSpPr>
        <p:spPr>
          <a:xfrm>
            <a:off x="287337" y="1465098"/>
            <a:ext cx="8569325" cy="346695"/>
          </a:xfrm>
          <a:prstGeom prst="rect">
            <a:avLst/>
          </a:prstGeom>
        </p:spPr>
        <p:txBody>
          <a:bodyPr>
            <a:noAutofit/>
          </a:bodyPr>
          <a:lstStyle>
            <a:lvl1pPr marL="0" indent="0" algn="l">
              <a:buNone/>
              <a:defRPr sz="1800" b="1" i="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20" name="Picture 19">
            <a:extLst>
              <a:ext uri="{FF2B5EF4-FFF2-40B4-BE49-F238E27FC236}">
                <a16:creationId xmlns:a16="http://schemas.microsoft.com/office/drawing/2014/main" id="{31CAD4A3-13CA-C046-8C1E-7D27F22C00C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5561" y="4915582"/>
            <a:ext cx="2225019" cy="2225019"/>
          </a:xfrm>
          <a:prstGeom prst="rect">
            <a:avLst/>
          </a:prstGeom>
        </p:spPr>
      </p:pic>
      <p:pic>
        <p:nvPicPr>
          <p:cNvPr id="14" name="Picture 13">
            <a:extLst>
              <a:ext uri="{FF2B5EF4-FFF2-40B4-BE49-F238E27FC236}">
                <a16:creationId xmlns:a16="http://schemas.microsoft.com/office/drawing/2014/main" id="{537C3F3F-C092-9541-9EEC-9B12A2915F3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97" y="4383651"/>
            <a:ext cx="2474103" cy="2474103"/>
          </a:xfrm>
          <a:prstGeom prst="rect">
            <a:avLst/>
          </a:prstGeom>
        </p:spPr>
      </p:pic>
      <p:pic>
        <p:nvPicPr>
          <p:cNvPr id="7" name="Picture 6">
            <a:extLst>
              <a:ext uri="{FF2B5EF4-FFF2-40B4-BE49-F238E27FC236}">
                <a16:creationId xmlns:a16="http://schemas.microsoft.com/office/drawing/2014/main" id="{E4DD4CFD-24D5-ED46-AAA2-72E0806A56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5422" y="5341493"/>
            <a:ext cx="1714413" cy="496187"/>
          </a:xfrm>
          <a:prstGeom prst="rect">
            <a:avLst/>
          </a:prstGeom>
        </p:spPr>
      </p:pic>
      <p:pic>
        <p:nvPicPr>
          <p:cNvPr id="6" name="Picture 5">
            <a:extLst>
              <a:ext uri="{FF2B5EF4-FFF2-40B4-BE49-F238E27FC236}">
                <a16:creationId xmlns:a16="http://schemas.microsoft.com/office/drawing/2014/main" id="{878A9CED-3C36-6F45-8100-079C492DA1E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6082" y="3145192"/>
            <a:ext cx="2882900" cy="2882900"/>
          </a:xfrm>
          <a:prstGeom prst="rect">
            <a:avLst/>
          </a:prstGeom>
        </p:spPr>
      </p:pic>
    </p:spTree>
    <p:extLst>
      <p:ext uri="{BB962C8B-B14F-4D97-AF65-F5344CB8AC3E}">
        <p14:creationId xmlns:p14="http://schemas.microsoft.com/office/powerpoint/2010/main" val="337040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Divider slide option 1">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6E950D-157A-FF48-BB1E-A61168A663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338" y="249353"/>
            <a:ext cx="709179" cy="810490"/>
          </a:xfrm>
          <a:prstGeom prst="rect">
            <a:avLst/>
          </a:prstGeom>
        </p:spPr>
      </p:pic>
      <p:sp>
        <p:nvSpPr>
          <p:cNvPr id="4" name="Snip Single Corner of Rectangle 3">
            <a:extLst>
              <a:ext uri="{FF2B5EF4-FFF2-40B4-BE49-F238E27FC236}">
                <a16:creationId xmlns:a16="http://schemas.microsoft.com/office/drawing/2014/main" id="{86DF9478-A8A0-DC43-9383-9BE63E8EBCAC}"/>
              </a:ext>
            </a:extLst>
          </p:cNvPr>
          <p:cNvSpPr/>
          <p:nvPr userDrawn="1"/>
        </p:nvSpPr>
        <p:spPr>
          <a:xfrm>
            <a:off x="1" y="0"/>
            <a:ext cx="9144000" cy="6858000"/>
          </a:xfrm>
          <a:prstGeom prst="snip1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9C67A7F-8749-464D-B788-919A213137CA}"/>
              </a:ext>
            </a:extLst>
          </p:cNvPr>
          <p:cNvSpPr>
            <a:spLocks noGrp="1"/>
          </p:cNvSpPr>
          <p:nvPr>
            <p:ph type="subTitle" idx="1"/>
          </p:nvPr>
        </p:nvSpPr>
        <p:spPr>
          <a:xfrm>
            <a:off x="287338" y="3429000"/>
            <a:ext cx="5237162" cy="346695"/>
          </a:xfrm>
          <a:prstGeom prst="rect">
            <a:avLst/>
          </a:prstGeom>
        </p:spPr>
        <p:txBody>
          <a:bodyPr>
            <a:normAutofit/>
          </a:bodyPr>
          <a:lstStyle>
            <a:lvl1pPr marL="0" indent="0" algn="l">
              <a:buNone/>
              <a:defRPr sz="2400" b="1" i="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a:extLst>
              <a:ext uri="{FF2B5EF4-FFF2-40B4-BE49-F238E27FC236}">
                <a16:creationId xmlns:a16="http://schemas.microsoft.com/office/drawing/2014/main" id="{A20ABC88-D942-D445-8548-77AF2DC78D44}"/>
              </a:ext>
            </a:extLst>
          </p:cNvPr>
          <p:cNvSpPr>
            <a:spLocks noGrp="1"/>
          </p:cNvSpPr>
          <p:nvPr>
            <p:ph type="ctrTitle" hasCustomPrompt="1"/>
          </p:nvPr>
        </p:nvSpPr>
        <p:spPr>
          <a:xfrm>
            <a:off x="287336" y="2397999"/>
            <a:ext cx="6230005" cy="725033"/>
          </a:xfrm>
          <a:prstGeom prst="rect">
            <a:avLst/>
          </a:prstGeom>
        </p:spPr>
        <p:txBody>
          <a:bodyPr anchor="b">
            <a:noAutofit/>
          </a:bodyPr>
          <a:lstStyle>
            <a:lvl1pPr algn="l">
              <a:defRPr sz="5400" b="1" i="0">
                <a:latin typeface="+mj-lt"/>
              </a:defRPr>
            </a:lvl1pPr>
          </a:lstStyle>
          <a:p>
            <a:r>
              <a:rPr lang="en-US" dirty="0"/>
              <a:t>Master title style</a:t>
            </a:r>
          </a:p>
        </p:txBody>
      </p:sp>
      <p:pic>
        <p:nvPicPr>
          <p:cNvPr id="6" name="Picture 5">
            <a:extLst>
              <a:ext uri="{FF2B5EF4-FFF2-40B4-BE49-F238E27FC236}">
                <a16:creationId xmlns:a16="http://schemas.microsoft.com/office/drawing/2014/main" id="{ABA011FE-92F5-0C46-A636-4EB514C7C1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03385" y="6037117"/>
            <a:ext cx="2364859" cy="942693"/>
          </a:xfrm>
          <a:prstGeom prst="rect">
            <a:avLst/>
          </a:prstGeom>
        </p:spPr>
      </p:pic>
      <p:pic>
        <p:nvPicPr>
          <p:cNvPr id="10" name="Picture 9">
            <a:extLst>
              <a:ext uri="{FF2B5EF4-FFF2-40B4-BE49-F238E27FC236}">
                <a16:creationId xmlns:a16="http://schemas.microsoft.com/office/drawing/2014/main" id="{8CFAC050-784C-5D4E-94B9-9D0B668FA2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4799" y="6037117"/>
            <a:ext cx="2364859" cy="942693"/>
          </a:xfrm>
          <a:prstGeom prst="rect">
            <a:avLst/>
          </a:prstGeom>
        </p:spPr>
      </p:pic>
      <p:pic>
        <p:nvPicPr>
          <p:cNvPr id="11" name="Picture 10">
            <a:extLst>
              <a:ext uri="{FF2B5EF4-FFF2-40B4-BE49-F238E27FC236}">
                <a16:creationId xmlns:a16="http://schemas.microsoft.com/office/drawing/2014/main" id="{EDA045C3-D305-234F-B5CC-1374E01B8D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71341" y="6037117"/>
            <a:ext cx="2364859" cy="942693"/>
          </a:xfrm>
          <a:prstGeom prst="rect">
            <a:avLst/>
          </a:prstGeom>
        </p:spPr>
      </p:pic>
      <p:pic>
        <p:nvPicPr>
          <p:cNvPr id="12" name="Picture 11">
            <a:extLst>
              <a:ext uri="{FF2B5EF4-FFF2-40B4-BE49-F238E27FC236}">
                <a16:creationId xmlns:a16="http://schemas.microsoft.com/office/drawing/2014/main" id="{72230338-4D66-C142-9DFC-0E5DF6B3C9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050" y="6037117"/>
            <a:ext cx="2364859" cy="942693"/>
          </a:xfrm>
          <a:prstGeom prst="rect">
            <a:avLst/>
          </a:prstGeom>
        </p:spPr>
      </p:pic>
      <p:pic>
        <p:nvPicPr>
          <p:cNvPr id="7" name="Picture 6">
            <a:extLst>
              <a:ext uri="{FF2B5EF4-FFF2-40B4-BE49-F238E27FC236}">
                <a16:creationId xmlns:a16="http://schemas.microsoft.com/office/drawing/2014/main" id="{93D69ED6-1377-0044-B5C0-3C938FA6602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207" y="3109767"/>
            <a:ext cx="8483600" cy="368300"/>
          </a:xfrm>
          <a:prstGeom prst="rect">
            <a:avLst/>
          </a:prstGeom>
        </p:spPr>
      </p:pic>
      <p:pic>
        <p:nvPicPr>
          <p:cNvPr id="13" name="Picture 12">
            <a:extLst>
              <a:ext uri="{FF2B5EF4-FFF2-40B4-BE49-F238E27FC236}">
                <a16:creationId xmlns:a16="http://schemas.microsoft.com/office/drawing/2014/main" id="{C5775491-7210-864C-991E-495349CCA6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11298" y="4189835"/>
            <a:ext cx="3727017" cy="3727017"/>
          </a:xfrm>
          <a:prstGeom prst="rect">
            <a:avLst/>
          </a:prstGeom>
        </p:spPr>
      </p:pic>
    </p:spTree>
    <p:extLst>
      <p:ext uri="{BB962C8B-B14F-4D97-AF65-F5344CB8AC3E}">
        <p14:creationId xmlns:p14="http://schemas.microsoft.com/office/powerpoint/2010/main" val="107331788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48A7-7A3A-C044-AB35-E5A7AEB2A6CD}"/>
              </a:ext>
            </a:extLst>
          </p:cNvPr>
          <p:cNvSpPr>
            <a:spLocks noGrp="1"/>
          </p:cNvSpPr>
          <p:nvPr>
            <p:ph type="title"/>
          </p:nvPr>
        </p:nvSpPr>
        <p:spPr>
          <a:xfrm>
            <a:off x="298223" y="240366"/>
            <a:ext cx="8558439" cy="639791"/>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351A262-87D8-9846-BED5-4C9BD7425486}"/>
              </a:ext>
            </a:extLst>
          </p:cNvPr>
          <p:cNvSpPr>
            <a:spLocks noGrp="1"/>
          </p:cNvSpPr>
          <p:nvPr>
            <p:ph idx="1"/>
          </p:nvPr>
        </p:nvSpPr>
        <p:spPr>
          <a:xfrm>
            <a:off x="287337" y="1268413"/>
            <a:ext cx="8558439" cy="470636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2DC49-1848-AB4B-928F-AC979BBA3776}"/>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spTree>
    <p:extLst>
      <p:ext uri="{BB962C8B-B14F-4D97-AF65-F5344CB8AC3E}">
        <p14:creationId xmlns:p14="http://schemas.microsoft.com/office/powerpoint/2010/main" val="320968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5" Type="http://schemas.openxmlformats.org/officeDocument/2006/relationships/image" Target="../media/image14.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7621EB-C2BD-AF4B-89C6-67CDE6BB2EC0}"/>
              </a:ext>
            </a:extLst>
          </p:cNvPr>
          <p:cNvSpPr>
            <a:spLocks noGrp="1"/>
          </p:cNvSpPr>
          <p:nvPr>
            <p:ph type="body" idx="1"/>
          </p:nvPr>
        </p:nvSpPr>
        <p:spPr>
          <a:xfrm>
            <a:off x="287339" y="1268413"/>
            <a:ext cx="8561154" cy="476060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BDACC7-3A2C-5A4F-84DF-74BA910CED25}"/>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pic>
        <p:nvPicPr>
          <p:cNvPr id="8" name="Picture 7">
            <a:extLst>
              <a:ext uri="{FF2B5EF4-FFF2-40B4-BE49-F238E27FC236}">
                <a16:creationId xmlns:a16="http://schemas.microsoft.com/office/drawing/2014/main" id="{83DF5092-1398-D84B-B1A8-123E534CC2E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799" y="6261904"/>
            <a:ext cx="1568177" cy="450733"/>
          </a:xfrm>
          <a:prstGeom prst="rect">
            <a:avLst/>
          </a:prstGeom>
        </p:spPr>
      </p:pic>
      <p:pic>
        <p:nvPicPr>
          <p:cNvPr id="10" name="Picture 9">
            <a:extLst>
              <a:ext uri="{FF2B5EF4-FFF2-40B4-BE49-F238E27FC236}">
                <a16:creationId xmlns:a16="http://schemas.microsoft.com/office/drawing/2014/main" id="{330BC235-9B04-B842-B7DC-316A90B6669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475430" y="305498"/>
            <a:ext cx="373063" cy="426358"/>
          </a:xfrm>
          <a:prstGeom prst="rect">
            <a:avLst/>
          </a:prstGeom>
        </p:spPr>
      </p:pic>
      <p:sp>
        <p:nvSpPr>
          <p:cNvPr id="11" name="Title Placeholder 10">
            <a:extLst>
              <a:ext uri="{FF2B5EF4-FFF2-40B4-BE49-F238E27FC236}">
                <a16:creationId xmlns:a16="http://schemas.microsoft.com/office/drawing/2014/main" id="{85BD5574-C0FD-D140-A2C3-5ACD19F91019}"/>
              </a:ext>
            </a:extLst>
          </p:cNvPr>
          <p:cNvSpPr>
            <a:spLocks noGrp="1"/>
          </p:cNvSpPr>
          <p:nvPr>
            <p:ph type="title"/>
          </p:nvPr>
        </p:nvSpPr>
        <p:spPr>
          <a:xfrm>
            <a:off x="310015" y="294612"/>
            <a:ext cx="8546647" cy="531115"/>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a:extLst>
              <a:ext uri="{FF2B5EF4-FFF2-40B4-BE49-F238E27FC236}">
                <a16:creationId xmlns:a16="http://schemas.microsoft.com/office/drawing/2014/main" id="{F3E95B8B-4307-BB4E-8F34-2EECEB28B334}"/>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6360" y="936886"/>
            <a:ext cx="8483600" cy="368300"/>
          </a:xfrm>
          <a:prstGeom prst="rect">
            <a:avLst/>
          </a:prstGeom>
        </p:spPr>
      </p:pic>
      <p:pic>
        <p:nvPicPr>
          <p:cNvPr id="12" name="Picture 11">
            <a:extLst>
              <a:ext uri="{FF2B5EF4-FFF2-40B4-BE49-F238E27FC236}">
                <a16:creationId xmlns:a16="http://schemas.microsoft.com/office/drawing/2014/main" id="{7D120710-E7A2-8F49-93A7-7CC4E5DEAAE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994353" y="3918968"/>
            <a:ext cx="2333075" cy="2333075"/>
          </a:xfrm>
          <a:prstGeom prst="rect">
            <a:avLst/>
          </a:prstGeom>
        </p:spPr>
      </p:pic>
      <p:pic>
        <p:nvPicPr>
          <p:cNvPr id="9" name="Picture 8">
            <a:extLst>
              <a:ext uri="{FF2B5EF4-FFF2-40B4-BE49-F238E27FC236}">
                <a16:creationId xmlns:a16="http://schemas.microsoft.com/office/drawing/2014/main" id="{B01EC509-4E38-8B4B-9C02-D4B843E22BBD}"/>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263245" y="2187446"/>
            <a:ext cx="3154940" cy="3154940"/>
          </a:xfrm>
          <a:prstGeom prst="rect">
            <a:avLst/>
          </a:prstGeom>
        </p:spPr>
      </p:pic>
    </p:spTree>
    <p:extLst>
      <p:ext uri="{BB962C8B-B14F-4D97-AF65-F5344CB8AC3E}">
        <p14:creationId xmlns:p14="http://schemas.microsoft.com/office/powerpoint/2010/main" val="126951311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801" r:id="rId3"/>
    <p:sldLayoutId id="2147483804" r:id="rId4"/>
    <p:sldLayoutId id="2147483800" r:id="rId5"/>
    <p:sldLayoutId id="2147483807" r:id="rId6"/>
  </p:sldLayoutIdLst>
  <p:txStyles>
    <p:titleStyle>
      <a:lvl1pPr algn="l" defTabSz="685800" rtl="0" eaLnBrk="1" latinLnBrk="0" hangingPunct="1">
        <a:lnSpc>
          <a:spcPct val="90000"/>
        </a:lnSpc>
        <a:spcBef>
          <a:spcPct val="0"/>
        </a:spcBef>
        <a:buNone/>
        <a:defRPr sz="2800" b="1" i="0" kern="1200">
          <a:solidFill>
            <a:schemeClr val="tx2"/>
          </a:solidFill>
          <a:latin typeface="+mj-lt"/>
          <a:ea typeface="+mj-ea"/>
          <a:cs typeface="+mj-cs"/>
        </a:defRPr>
      </a:lvl1pPr>
    </p:titleStyle>
    <p:bodyStyle>
      <a:lvl1pPr marL="146050" indent="-130175" algn="l" defTabSz="685800" rtl="0" eaLnBrk="1" latinLnBrk="0" hangingPunct="1">
        <a:lnSpc>
          <a:spcPct val="90000"/>
        </a:lnSpc>
        <a:spcBef>
          <a:spcPts val="750"/>
        </a:spcBef>
        <a:buFont typeface="Arial" panose="020B0604020202020204" pitchFamily="34" charset="0"/>
        <a:buChar char="•"/>
        <a:tabLst/>
        <a:defRPr sz="2400" b="0" i="0" kern="1200">
          <a:solidFill>
            <a:srgbClr val="000000"/>
          </a:solidFill>
          <a:latin typeface="+mn-lt"/>
          <a:ea typeface="+mn-ea"/>
          <a:cs typeface="+mn-cs"/>
        </a:defRPr>
      </a:lvl1pPr>
      <a:lvl2pPr marL="455613" indent="-112713" algn="l" defTabSz="685800" rtl="0" eaLnBrk="1" latinLnBrk="0" hangingPunct="1">
        <a:lnSpc>
          <a:spcPct val="90000"/>
        </a:lnSpc>
        <a:spcBef>
          <a:spcPts val="375"/>
        </a:spcBef>
        <a:buFont typeface="Arial" panose="020B0604020202020204" pitchFamily="34" charset="0"/>
        <a:buChar char="•"/>
        <a:tabLst/>
        <a:defRPr sz="2000" b="0" i="0" kern="1200">
          <a:solidFill>
            <a:srgbClr val="000000"/>
          </a:solidFill>
          <a:latin typeface="+mn-lt"/>
          <a:ea typeface="+mn-ea"/>
          <a:cs typeface="+mn-cs"/>
        </a:defRPr>
      </a:lvl2pPr>
      <a:lvl3pPr marL="812800" indent="-127000" algn="l" defTabSz="685800" rtl="0" eaLnBrk="1" latinLnBrk="0" hangingPunct="1">
        <a:lnSpc>
          <a:spcPct val="90000"/>
        </a:lnSpc>
        <a:spcBef>
          <a:spcPts val="375"/>
        </a:spcBef>
        <a:buFont typeface="Arial" panose="020B0604020202020204" pitchFamily="34" charset="0"/>
        <a:buChar char="•"/>
        <a:tabLst/>
        <a:defRPr sz="1600" b="0" kern="1200">
          <a:solidFill>
            <a:srgbClr val="000000"/>
          </a:solidFill>
          <a:latin typeface="+mn-lt"/>
          <a:ea typeface="+mn-ea"/>
          <a:cs typeface="+mn-cs"/>
        </a:defRPr>
      </a:lvl3pPr>
      <a:lvl4pPr marL="1155700" indent="-127000" algn="l" defTabSz="685800" rtl="0" eaLnBrk="1" latinLnBrk="0" hangingPunct="1">
        <a:lnSpc>
          <a:spcPct val="90000"/>
        </a:lnSpc>
        <a:spcBef>
          <a:spcPts val="375"/>
        </a:spcBef>
        <a:buFont typeface="Arial" panose="020B0604020202020204" pitchFamily="34" charset="0"/>
        <a:buChar char="•"/>
        <a:tabLst/>
        <a:defRPr sz="1400" b="0" kern="1200">
          <a:solidFill>
            <a:srgbClr val="000000"/>
          </a:solidFill>
          <a:latin typeface="+mn-lt"/>
          <a:ea typeface="+mn-ea"/>
          <a:cs typeface="+mn-cs"/>
        </a:defRPr>
      </a:lvl4pPr>
      <a:lvl5pPr marL="1481138" indent="-109538" algn="l" defTabSz="685800" rtl="0" eaLnBrk="1" latinLnBrk="0" hangingPunct="1">
        <a:lnSpc>
          <a:spcPct val="90000"/>
        </a:lnSpc>
        <a:spcBef>
          <a:spcPts val="375"/>
        </a:spcBef>
        <a:buFont typeface="Arial" panose="020B0604020202020204" pitchFamily="34" charset="0"/>
        <a:buChar char="•"/>
        <a:tabLst/>
        <a:defRPr sz="1200" b="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1">
          <p15:clr>
            <a:srgbClr val="F26B43"/>
          </p15:clr>
        </p15:guide>
        <p15:guide id="4" orient="horz" pos="527">
          <p15:clr>
            <a:srgbClr val="F26B43"/>
          </p15:clr>
        </p15:guide>
        <p15:guide id="5" pos="5579">
          <p15:clr>
            <a:srgbClr val="F26B43"/>
          </p15:clr>
        </p15:guide>
        <p15:guide id="8" orient="horz" pos="799" userDrawn="1">
          <p15:clr>
            <a:srgbClr val="F26B43"/>
          </p15:clr>
        </p15:guide>
        <p15:guide id="9" orient="horz" pos="436" userDrawn="1">
          <p15:clr>
            <a:srgbClr val="F26B43"/>
          </p15:clr>
        </p15:guide>
        <p15:guide id="10" pos="2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7621EB-C2BD-AF4B-89C6-67CDE6BB2EC0}"/>
              </a:ext>
            </a:extLst>
          </p:cNvPr>
          <p:cNvSpPr>
            <a:spLocks noGrp="1"/>
          </p:cNvSpPr>
          <p:nvPr>
            <p:ph type="body" idx="1"/>
          </p:nvPr>
        </p:nvSpPr>
        <p:spPr>
          <a:xfrm>
            <a:off x="287339" y="1268413"/>
            <a:ext cx="8561154" cy="476060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9BDACC7-3A2C-5A4F-84DF-74BA910CED25}"/>
              </a:ext>
            </a:extLst>
          </p:cNvPr>
          <p:cNvSpPr>
            <a:spLocks noGrp="1"/>
          </p:cNvSpPr>
          <p:nvPr>
            <p:ph type="dt" sz="half" idx="2"/>
          </p:nvPr>
        </p:nvSpPr>
        <p:spPr>
          <a:xfrm>
            <a:off x="6799263" y="6345914"/>
            <a:ext cx="2057400" cy="365125"/>
          </a:xfrm>
          <a:prstGeom prst="rect">
            <a:avLst/>
          </a:prstGeom>
        </p:spPr>
        <p:txBody>
          <a:bodyPr vert="horz" lIns="0" tIns="45720" rIns="0" bIns="0" rtlCol="0" anchor="ctr"/>
          <a:lstStyle>
            <a:lvl1pPr algn="r">
              <a:defRPr sz="900">
                <a:solidFill>
                  <a:schemeClr val="accent1"/>
                </a:solidFill>
                <a:latin typeface="PT Sans" panose="020B0503020203020204" pitchFamily="34" charset="77"/>
              </a:defRPr>
            </a:lvl1pPr>
          </a:lstStyle>
          <a:p>
            <a:r>
              <a:rPr lang="en-US" dirty="0"/>
              <a:t>E4A-MamaYe</a:t>
            </a:r>
          </a:p>
        </p:txBody>
      </p:sp>
      <p:pic>
        <p:nvPicPr>
          <p:cNvPr id="8" name="Picture 7">
            <a:extLst>
              <a:ext uri="{FF2B5EF4-FFF2-40B4-BE49-F238E27FC236}">
                <a16:creationId xmlns:a16="http://schemas.microsoft.com/office/drawing/2014/main" id="{83DF5092-1398-D84B-B1A8-123E534CC2E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304799" y="6261904"/>
            <a:ext cx="1568177" cy="450733"/>
          </a:xfrm>
          <a:prstGeom prst="rect">
            <a:avLst/>
          </a:prstGeom>
        </p:spPr>
      </p:pic>
      <p:pic>
        <p:nvPicPr>
          <p:cNvPr id="10" name="Picture 9">
            <a:extLst>
              <a:ext uri="{FF2B5EF4-FFF2-40B4-BE49-F238E27FC236}">
                <a16:creationId xmlns:a16="http://schemas.microsoft.com/office/drawing/2014/main" id="{330BC235-9B04-B842-B7DC-316A90B6669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75430" y="305498"/>
            <a:ext cx="373063" cy="426358"/>
          </a:xfrm>
          <a:prstGeom prst="rect">
            <a:avLst/>
          </a:prstGeom>
        </p:spPr>
      </p:pic>
      <p:sp>
        <p:nvSpPr>
          <p:cNvPr id="11" name="Title Placeholder 10">
            <a:extLst>
              <a:ext uri="{FF2B5EF4-FFF2-40B4-BE49-F238E27FC236}">
                <a16:creationId xmlns:a16="http://schemas.microsoft.com/office/drawing/2014/main" id="{85BD5574-C0FD-D140-A2C3-5ACD19F91019}"/>
              </a:ext>
            </a:extLst>
          </p:cNvPr>
          <p:cNvSpPr>
            <a:spLocks noGrp="1"/>
          </p:cNvSpPr>
          <p:nvPr>
            <p:ph type="title"/>
          </p:nvPr>
        </p:nvSpPr>
        <p:spPr>
          <a:xfrm>
            <a:off x="310015" y="294612"/>
            <a:ext cx="8546647" cy="531115"/>
          </a:xfrm>
          <a:prstGeom prst="rect">
            <a:avLst/>
          </a:prstGeom>
        </p:spPr>
        <p:txBody>
          <a:bodyPr vert="horz" lIns="91440" tIns="45720" rIns="91440" bIns="45720" rtlCol="0" anchor="ctr">
            <a:normAutofit/>
          </a:bodyPr>
          <a:lstStyle/>
          <a:p>
            <a:r>
              <a:rPr lang="en-US" dirty="0"/>
              <a:t>Click to edit Master title style</a:t>
            </a:r>
          </a:p>
        </p:txBody>
      </p:sp>
      <p:pic>
        <p:nvPicPr>
          <p:cNvPr id="15" name="Picture 14">
            <a:extLst>
              <a:ext uri="{FF2B5EF4-FFF2-40B4-BE49-F238E27FC236}">
                <a16:creationId xmlns:a16="http://schemas.microsoft.com/office/drawing/2014/main" id="{AB7999BB-977A-724A-895B-01F04050838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48840" y="1758681"/>
            <a:ext cx="2390319" cy="2390319"/>
          </a:xfrm>
          <a:prstGeom prst="rect">
            <a:avLst/>
          </a:prstGeom>
        </p:spPr>
      </p:pic>
      <p:pic>
        <p:nvPicPr>
          <p:cNvPr id="6" name="Picture 5">
            <a:extLst>
              <a:ext uri="{FF2B5EF4-FFF2-40B4-BE49-F238E27FC236}">
                <a16:creationId xmlns:a16="http://schemas.microsoft.com/office/drawing/2014/main" id="{6FD1BBE2-92A7-B848-9A8C-E3ED1B11729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8361" y="862920"/>
            <a:ext cx="8483600" cy="368300"/>
          </a:xfrm>
          <a:prstGeom prst="rect">
            <a:avLst/>
          </a:prstGeom>
        </p:spPr>
      </p:pic>
      <p:pic>
        <p:nvPicPr>
          <p:cNvPr id="13" name="Picture 12">
            <a:extLst>
              <a:ext uri="{FF2B5EF4-FFF2-40B4-BE49-F238E27FC236}">
                <a16:creationId xmlns:a16="http://schemas.microsoft.com/office/drawing/2014/main" id="{9401A0EF-DCB4-6C47-B0C5-DBAA4988184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074547" y="2186710"/>
            <a:ext cx="3888982" cy="3888982"/>
          </a:xfrm>
          <a:prstGeom prst="rect">
            <a:avLst/>
          </a:prstGeom>
        </p:spPr>
      </p:pic>
    </p:spTree>
    <p:extLst>
      <p:ext uri="{BB962C8B-B14F-4D97-AF65-F5344CB8AC3E}">
        <p14:creationId xmlns:p14="http://schemas.microsoft.com/office/powerpoint/2010/main" val="248045107"/>
      </p:ext>
    </p:extLst>
  </p:cSld>
  <p:clrMap bg1="lt1" tx1="dk1" bg2="lt2" tx2="dk2" accent1="accent1" accent2="accent2" accent3="accent3" accent4="accent4" accent5="accent5" accent6="accent6" hlink="hlink" folHlink="folHlink"/>
  <p:sldLayoutIdLst>
    <p:sldLayoutId id="2147483827" r:id="rId1"/>
    <p:sldLayoutId id="2147483826" r:id="rId2"/>
    <p:sldLayoutId id="2147483828" r:id="rId3"/>
    <p:sldLayoutId id="2147483829" r:id="rId4"/>
    <p:sldLayoutId id="2147483831" r:id="rId5"/>
    <p:sldLayoutId id="2147483830" r:id="rId6"/>
    <p:sldLayoutId id="2147483832" r:id="rId7"/>
    <p:sldLayoutId id="2147483837" r:id="rId8"/>
    <p:sldLayoutId id="2147483844" r:id="rId9"/>
    <p:sldLayoutId id="2147483845" r:id="rId10"/>
  </p:sldLayoutIdLst>
  <p:txStyles>
    <p:titleStyle>
      <a:lvl1pPr algn="l" defTabSz="685800" rtl="0" eaLnBrk="1" latinLnBrk="0" hangingPunct="1">
        <a:lnSpc>
          <a:spcPct val="90000"/>
        </a:lnSpc>
        <a:spcBef>
          <a:spcPct val="0"/>
        </a:spcBef>
        <a:buNone/>
        <a:defRPr sz="2800" b="1" i="0" kern="1200">
          <a:solidFill>
            <a:schemeClr val="accent1"/>
          </a:solidFill>
          <a:latin typeface="+mj-lt"/>
          <a:ea typeface="+mj-ea"/>
          <a:cs typeface="+mj-cs"/>
        </a:defRPr>
      </a:lvl1pPr>
    </p:titleStyle>
    <p:bodyStyle>
      <a:lvl1pPr marL="146050" indent="-130175" algn="l" defTabSz="685800" rtl="0" eaLnBrk="1" latinLnBrk="0" hangingPunct="1">
        <a:lnSpc>
          <a:spcPct val="90000"/>
        </a:lnSpc>
        <a:spcBef>
          <a:spcPts val="750"/>
        </a:spcBef>
        <a:buFont typeface="Arial" panose="020B0604020202020204" pitchFamily="34" charset="0"/>
        <a:buChar char="•"/>
        <a:tabLst/>
        <a:defRPr sz="2400" b="0" i="0" kern="1200">
          <a:solidFill>
            <a:srgbClr val="000000"/>
          </a:solidFill>
          <a:latin typeface="+mn-lt"/>
          <a:ea typeface="+mn-ea"/>
          <a:cs typeface="+mn-cs"/>
        </a:defRPr>
      </a:lvl1pPr>
      <a:lvl2pPr marL="455613" indent="-112713" algn="l" defTabSz="685800" rtl="0" eaLnBrk="1" latinLnBrk="0" hangingPunct="1">
        <a:lnSpc>
          <a:spcPct val="90000"/>
        </a:lnSpc>
        <a:spcBef>
          <a:spcPts val="375"/>
        </a:spcBef>
        <a:buFont typeface="Arial" panose="020B0604020202020204" pitchFamily="34" charset="0"/>
        <a:buChar char="•"/>
        <a:tabLst/>
        <a:defRPr sz="2000" b="0" i="0" kern="1200">
          <a:solidFill>
            <a:srgbClr val="000000"/>
          </a:solidFill>
          <a:latin typeface="+mn-lt"/>
          <a:ea typeface="+mn-ea"/>
          <a:cs typeface="+mn-cs"/>
        </a:defRPr>
      </a:lvl2pPr>
      <a:lvl3pPr marL="812800" indent="-127000" algn="l" defTabSz="685800" rtl="0" eaLnBrk="1" latinLnBrk="0" hangingPunct="1">
        <a:lnSpc>
          <a:spcPct val="90000"/>
        </a:lnSpc>
        <a:spcBef>
          <a:spcPts val="375"/>
        </a:spcBef>
        <a:buFont typeface="Arial" panose="020B0604020202020204" pitchFamily="34" charset="0"/>
        <a:buChar char="•"/>
        <a:tabLst/>
        <a:defRPr sz="1600" b="0" kern="1200">
          <a:solidFill>
            <a:srgbClr val="000000"/>
          </a:solidFill>
          <a:latin typeface="+mn-lt"/>
          <a:ea typeface="+mn-ea"/>
          <a:cs typeface="+mn-cs"/>
        </a:defRPr>
      </a:lvl3pPr>
      <a:lvl4pPr marL="1155700" indent="-127000" algn="l" defTabSz="685800" rtl="0" eaLnBrk="1" latinLnBrk="0" hangingPunct="1">
        <a:lnSpc>
          <a:spcPct val="90000"/>
        </a:lnSpc>
        <a:spcBef>
          <a:spcPts val="375"/>
        </a:spcBef>
        <a:buFont typeface="Arial" panose="020B0604020202020204" pitchFamily="34" charset="0"/>
        <a:buChar char="•"/>
        <a:tabLst/>
        <a:defRPr sz="1400" b="0" kern="1200">
          <a:solidFill>
            <a:srgbClr val="000000"/>
          </a:solidFill>
          <a:latin typeface="+mn-lt"/>
          <a:ea typeface="+mn-ea"/>
          <a:cs typeface="+mn-cs"/>
        </a:defRPr>
      </a:lvl4pPr>
      <a:lvl5pPr marL="1481138" indent="-109538" algn="l" defTabSz="685800" rtl="0" eaLnBrk="1" latinLnBrk="0" hangingPunct="1">
        <a:lnSpc>
          <a:spcPct val="90000"/>
        </a:lnSpc>
        <a:spcBef>
          <a:spcPts val="375"/>
        </a:spcBef>
        <a:buFont typeface="Arial" panose="020B0604020202020204" pitchFamily="34" charset="0"/>
        <a:buChar char="•"/>
        <a:tabLst/>
        <a:defRPr sz="1200" b="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81">
          <p15:clr>
            <a:srgbClr val="F26B43"/>
          </p15:clr>
        </p15:guide>
        <p15:guide id="4" orient="horz" pos="527">
          <p15:clr>
            <a:srgbClr val="F26B43"/>
          </p15:clr>
        </p15:guide>
        <p15:guide id="5" pos="5579">
          <p15:clr>
            <a:srgbClr val="F26B43"/>
          </p15:clr>
        </p15:guide>
        <p15:guide id="8" orient="horz" pos="799">
          <p15:clr>
            <a:srgbClr val="F26B43"/>
          </p15:clr>
        </p15:guide>
        <p15:guide id="9" orient="horz" pos="436">
          <p15:clr>
            <a:srgbClr val="F26B43"/>
          </p15:clr>
        </p15:guide>
        <p15:guide id="10"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25.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4CECB-7ADF-4009-9FE0-0D679B451F33}"/>
              </a:ext>
            </a:extLst>
          </p:cNvPr>
          <p:cNvSpPr>
            <a:spLocks noGrp="1"/>
          </p:cNvSpPr>
          <p:nvPr>
            <p:ph type="ctrTitle"/>
          </p:nvPr>
        </p:nvSpPr>
        <p:spPr>
          <a:xfrm>
            <a:off x="301406" y="909286"/>
            <a:ext cx="8963342" cy="725033"/>
          </a:xfrm>
        </p:spPr>
        <p:txBody>
          <a:bodyPr/>
          <a:lstStyle/>
          <a:p>
            <a:r>
              <a:rPr lang="fr-FR">
                <a:latin typeface="PT Sans" panose="020B0503020203020204" pitchFamily="34" charset="0"/>
                <a:cs typeface="Arial" charset="0"/>
              </a:rPr>
              <a:t>La redevabilité - Comment ça marche ?</a:t>
            </a:r>
          </a:p>
        </p:txBody>
      </p:sp>
    </p:spTree>
    <p:extLst>
      <p:ext uri="{BB962C8B-B14F-4D97-AF65-F5344CB8AC3E}">
        <p14:creationId xmlns:p14="http://schemas.microsoft.com/office/powerpoint/2010/main" val="1595957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23" y="350237"/>
            <a:ext cx="8558439" cy="639791"/>
          </a:xfrm>
        </p:spPr>
        <p:txBody>
          <a:bodyPr>
            <a:normAutofit fontScale="90000"/>
          </a:bodyPr>
          <a:lstStyle/>
          <a:p>
            <a:r>
              <a:rPr lang="fr-FR">
                <a:latin typeface="PT Sans" panose="020B0503020203020204" pitchFamily="34" charset="0"/>
              </a:rPr>
              <a:t>Les facteurs d’économie politique qui influencent la redevabilité </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674584273"/>
              </p:ext>
            </p:extLst>
          </p:nvPr>
        </p:nvGraphicFramePr>
        <p:xfrm>
          <a:off x="2397487" y="1276470"/>
          <a:ext cx="3841096" cy="3466016"/>
        </p:xfrm>
        <a:graphic>
          <a:graphicData uri="http://schemas.openxmlformats.org/presentationml/2006/ole">
            <mc:AlternateContent xmlns:mc="http://schemas.openxmlformats.org/markup-compatibility/2006">
              <mc:Choice xmlns:v="urn:schemas-microsoft-com:vml" Requires="v">
                <p:oleObj spid="_x0000_s33793" r:id="rId4" imgW="6644640" imgH="5992528" progId="Visio.Drawing.11">
                  <p:embed/>
                </p:oleObj>
              </mc:Choice>
              <mc:Fallback>
                <p:oleObj r:id="rId4" imgW="6644640" imgH="5992528" progId="Visio.Drawing.11">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487" y="1276470"/>
                        <a:ext cx="3841096" cy="3466016"/>
                      </a:xfrm>
                      <a:prstGeom prst="rect">
                        <a:avLst/>
                      </a:prstGeom>
                      <a:noFill/>
                    </p:spPr>
                  </p:pic>
                </p:oleObj>
              </mc:Fallback>
            </mc:AlternateContent>
          </a:graphicData>
        </a:graphic>
      </p:graphicFrame>
      <p:sp>
        <p:nvSpPr>
          <p:cNvPr id="7" name="Content Placeholder 3"/>
          <p:cNvSpPr>
            <a:spLocks noGrp="1"/>
          </p:cNvSpPr>
          <p:nvPr>
            <p:ph idx="1"/>
          </p:nvPr>
        </p:nvSpPr>
        <p:spPr>
          <a:xfrm>
            <a:off x="298224" y="4419656"/>
            <a:ext cx="3841096" cy="2374550"/>
          </a:xfrm>
          <a:solidFill>
            <a:schemeClr val="bg1"/>
          </a:solidFill>
        </p:spPr>
        <p:txBody>
          <a:bodyPr/>
          <a:lstStyle/>
          <a:p>
            <a:pPr marL="177800" indent="-177800">
              <a:tabLst>
                <a:tab pos="88900" algn="l"/>
              </a:tabLst>
            </a:pPr>
            <a:r>
              <a:rPr lang="fr-FR" sz="1800" dirty="0">
                <a:solidFill>
                  <a:schemeClr val="tx1"/>
                </a:solidFill>
                <a:latin typeface="PT Sans" panose="020B0503020203020204" pitchFamily="34" charset="0"/>
              </a:rPr>
              <a:t>Un environnement favorable</a:t>
            </a:r>
          </a:p>
          <a:p>
            <a:pPr marL="177800" indent="-177800">
              <a:tabLst>
                <a:tab pos="88900" algn="l"/>
              </a:tabLst>
            </a:pPr>
            <a:r>
              <a:rPr lang="fr-FR" sz="1800" dirty="0">
                <a:solidFill>
                  <a:schemeClr val="tx1"/>
                </a:solidFill>
                <a:latin typeface="PT Sans" panose="020B0503020203020204" pitchFamily="34" charset="0"/>
              </a:rPr>
              <a:t>Des relations interactives</a:t>
            </a:r>
          </a:p>
          <a:p>
            <a:pPr marL="177800" indent="-177800">
              <a:tabLst>
                <a:tab pos="88900" algn="l"/>
              </a:tabLst>
            </a:pPr>
            <a:r>
              <a:rPr lang="fr-FR" sz="1800" dirty="0">
                <a:solidFill>
                  <a:schemeClr val="tx1"/>
                </a:solidFill>
                <a:latin typeface="PT Sans" panose="020B0503020203020204" pitchFamily="34" charset="0"/>
              </a:rPr>
              <a:t>Les dynamiques de pouvoir/la nature politique</a:t>
            </a:r>
          </a:p>
          <a:p>
            <a:pPr marL="177800" indent="-177800">
              <a:tabLst>
                <a:tab pos="88900" algn="l"/>
              </a:tabLst>
            </a:pPr>
            <a:r>
              <a:rPr lang="fr-FR" sz="1800" dirty="0">
                <a:solidFill>
                  <a:schemeClr val="tx1"/>
                </a:solidFill>
                <a:latin typeface="PT Sans" panose="020B0503020203020204" pitchFamily="34" charset="0"/>
              </a:rPr>
              <a:t>La superposition des relations de redevabilité</a:t>
            </a:r>
          </a:p>
          <a:p>
            <a:pPr marL="177800" indent="-177800">
              <a:tabLst>
                <a:tab pos="88900" algn="l"/>
              </a:tabLst>
            </a:pPr>
            <a:r>
              <a:rPr lang="fr-FR" sz="1800" dirty="0">
                <a:solidFill>
                  <a:schemeClr val="tx1"/>
                </a:solidFill>
                <a:latin typeface="PT Sans" panose="020B0503020203020204" pitchFamily="34" charset="0"/>
              </a:rPr>
              <a:t>L’accès à l’information</a:t>
            </a:r>
          </a:p>
          <a:p>
            <a:endParaRPr lang="en-GB" sz="2000" dirty="0">
              <a:solidFill>
                <a:schemeClr val="tx1"/>
              </a:solidFill>
              <a:latin typeface="PT Sans" panose="020B0503020203020204" pitchFamily="34" charset="0"/>
            </a:endParaRPr>
          </a:p>
          <a:p>
            <a:endParaRPr lang="en-GB" sz="2000" dirty="0">
              <a:solidFill>
                <a:schemeClr val="tx1"/>
              </a:solidFill>
              <a:latin typeface="PT Sans" panose="020B0503020203020204" pitchFamily="34" charset="0"/>
            </a:endParaRPr>
          </a:p>
        </p:txBody>
      </p:sp>
    </p:spTree>
    <p:extLst>
      <p:ext uri="{BB962C8B-B14F-4D97-AF65-F5344CB8AC3E}">
        <p14:creationId xmlns:p14="http://schemas.microsoft.com/office/powerpoint/2010/main" val="1694978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357" y="116632"/>
            <a:ext cx="9217024" cy="1143000"/>
          </a:xfrm>
        </p:spPr>
        <p:txBody>
          <a:bodyPr/>
          <a:lstStyle/>
          <a:p>
            <a:r>
              <a:rPr lang="fr-FR">
                <a:latin typeface="PT Sans" panose="020B0503020203020204" pitchFamily="34" charset="0"/>
              </a:rPr>
              <a:t>La redevabilité directe et indirecte</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16116660"/>
              </p:ext>
            </p:extLst>
          </p:nvPr>
        </p:nvGraphicFramePr>
        <p:xfrm>
          <a:off x="151310" y="1468581"/>
          <a:ext cx="5284786" cy="4768731"/>
        </p:xfrm>
        <a:graphic>
          <a:graphicData uri="http://schemas.openxmlformats.org/presentationml/2006/ole">
            <mc:AlternateContent xmlns:mc="http://schemas.openxmlformats.org/markup-compatibility/2006">
              <mc:Choice xmlns:v="urn:schemas-microsoft-com:vml" Requires="v">
                <p:oleObj spid="_x0000_s35841" r:id="rId4" imgW="6644640" imgH="5992528" progId="Visio.Drawing.11">
                  <p:embed/>
                </p:oleObj>
              </mc:Choice>
              <mc:Fallback>
                <p:oleObj r:id="rId4" imgW="6644640" imgH="5992528" progId="Visio.Drawing.11">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310" y="1468581"/>
                        <a:ext cx="5284786" cy="4768731"/>
                      </a:xfrm>
                      <a:prstGeom prst="rect">
                        <a:avLst/>
                      </a:prstGeom>
                      <a:noFill/>
                    </p:spPr>
                  </p:pic>
                </p:oleObj>
              </mc:Fallback>
            </mc:AlternateContent>
          </a:graphicData>
        </a:graphic>
      </p:graphicFrame>
      <p:sp>
        <p:nvSpPr>
          <p:cNvPr id="7" name="Content Placeholder 3"/>
          <p:cNvSpPr>
            <a:spLocks noGrp="1"/>
          </p:cNvSpPr>
          <p:nvPr>
            <p:ph idx="1"/>
          </p:nvPr>
        </p:nvSpPr>
        <p:spPr>
          <a:xfrm>
            <a:off x="5587406" y="1963377"/>
            <a:ext cx="3556594" cy="4525963"/>
          </a:xfrm>
          <a:solidFill>
            <a:schemeClr val="bg1"/>
          </a:solidFill>
        </p:spPr>
        <p:txBody>
          <a:bodyPr/>
          <a:lstStyle/>
          <a:p>
            <a:pPr marL="177800" indent="-177800">
              <a:tabLst>
                <a:tab pos="88900" algn="l"/>
              </a:tabLst>
            </a:pPr>
            <a:r>
              <a:rPr lang="fr-FR" sz="1800" b="1" dirty="0">
                <a:solidFill>
                  <a:schemeClr val="tx1"/>
                </a:solidFill>
                <a:latin typeface="PT Sans" panose="020B0503020203020204" pitchFamily="34" charset="0"/>
              </a:rPr>
              <a:t>Indirecte</a:t>
            </a:r>
            <a:r>
              <a:rPr lang="fr-FR" sz="1800" dirty="0">
                <a:solidFill>
                  <a:schemeClr val="tx1"/>
                </a:solidFill>
                <a:latin typeface="PT Sans" panose="020B0503020203020204" pitchFamily="34" charset="0"/>
              </a:rPr>
              <a:t> : influencer de manière indirecte les personnes en position de pouvoir (par ex. les OSC essaient d’influencer les décisionnaires au travers des médias)</a:t>
            </a:r>
          </a:p>
          <a:p>
            <a:pPr marL="177800" indent="-177800">
              <a:tabLst>
                <a:tab pos="88900" algn="l"/>
              </a:tabLst>
            </a:pPr>
            <a:endParaRPr lang="en-GB" sz="1800" dirty="0">
              <a:solidFill>
                <a:schemeClr val="tx1"/>
              </a:solidFill>
              <a:latin typeface="PT Sans" panose="020B0503020203020204" pitchFamily="34" charset="0"/>
            </a:endParaRPr>
          </a:p>
          <a:p>
            <a:pPr marL="177800" indent="-177800">
              <a:tabLst>
                <a:tab pos="88900" algn="l"/>
              </a:tabLst>
            </a:pPr>
            <a:r>
              <a:rPr lang="fr-FR" sz="1800" b="1" dirty="0">
                <a:solidFill>
                  <a:schemeClr val="tx1"/>
                </a:solidFill>
                <a:latin typeface="PT Sans" panose="020B0503020203020204" pitchFamily="34" charset="0"/>
              </a:rPr>
              <a:t>Directe : </a:t>
            </a:r>
            <a:r>
              <a:rPr lang="fr-FR" sz="1800" dirty="0">
                <a:solidFill>
                  <a:schemeClr val="tx1"/>
                </a:solidFill>
                <a:latin typeface="PT Sans" panose="020B0503020203020204" pitchFamily="34" charset="0"/>
              </a:rPr>
              <a:t>influencer de manière directe les personnes en position de pouvoir (par ex. les membres de la communauté rencontrent le personnel de santé pour discuter des problèmes dans l’établissement de santé et les résoudre)</a:t>
            </a:r>
          </a:p>
        </p:txBody>
      </p:sp>
      <p:sp>
        <p:nvSpPr>
          <p:cNvPr id="3" name="Rectangle 2"/>
          <p:cNvSpPr/>
          <p:nvPr/>
        </p:nvSpPr>
        <p:spPr>
          <a:xfrm>
            <a:off x="0" y="6237312"/>
            <a:ext cx="25557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591777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CF3D4-192F-4364-81A9-90D8CA587145}"/>
              </a:ext>
            </a:extLst>
          </p:cNvPr>
          <p:cNvSpPr>
            <a:spLocks noGrp="1"/>
          </p:cNvSpPr>
          <p:nvPr>
            <p:ph type="ctrTitle"/>
          </p:nvPr>
        </p:nvSpPr>
        <p:spPr/>
        <p:txBody>
          <a:bodyPr/>
          <a:lstStyle/>
          <a:p>
            <a:r>
              <a:rPr lang="fr-FR"/>
              <a:t>Passons à la pratique !</a:t>
            </a:r>
          </a:p>
        </p:txBody>
      </p:sp>
      <p:sp>
        <p:nvSpPr>
          <p:cNvPr id="3" name="Text Placeholder 2">
            <a:extLst>
              <a:ext uri="{FF2B5EF4-FFF2-40B4-BE49-F238E27FC236}">
                <a16:creationId xmlns:a16="http://schemas.microsoft.com/office/drawing/2014/main" id="{9353941A-347D-4BC9-B9A9-83115558047A}"/>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80806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5795" y="419189"/>
            <a:ext cx="8640000" cy="747900"/>
          </a:xfrm>
        </p:spPr>
        <p:txBody>
          <a:bodyPr/>
          <a:lstStyle/>
          <a:p>
            <a:r>
              <a:rPr lang="fr-FR"/>
              <a:t>Exercice (1)</a:t>
            </a:r>
          </a:p>
        </p:txBody>
      </p:sp>
      <p:sp>
        <p:nvSpPr>
          <p:cNvPr id="3" name="Content Placeholder 2"/>
          <p:cNvSpPr>
            <a:spLocks noGrp="1"/>
          </p:cNvSpPr>
          <p:nvPr>
            <p:ph idx="10"/>
          </p:nvPr>
        </p:nvSpPr>
        <p:spPr>
          <a:xfrm>
            <a:off x="1012874" y="1537382"/>
            <a:ext cx="6091311" cy="914400"/>
          </a:xfrm>
          <a:custGeom>
            <a:avLst/>
            <a:gdLst>
              <a:gd name="connsiteX0" fmla="*/ 0 w 6091311"/>
              <a:gd name="connsiteY0" fmla="*/ 0 h 914400"/>
              <a:gd name="connsiteX1" fmla="*/ 675582 w 6091311"/>
              <a:gd name="connsiteY1" fmla="*/ 0 h 914400"/>
              <a:gd name="connsiteX2" fmla="*/ 1229337 w 6091311"/>
              <a:gd name="connsiteY2" fmla="*/ 0 h 914400"/>
              <a:gd name="connsiteX3" fmla="*/ 1722180 w 6091311"/>
              <a:gd name="connsiteY3" fmla="*/ 0 h 914400"/>
              <a:gd name="connsiteX4" fmla="*/ 2093196 w 6091311"/>
              <a:gd name="connsiteY4" fmla="*/ 0 h 914400"/>
              <a:gd name="connsiteX5" fmla="*/ 2464212 w 6091311"/>
              <a:gd name="connsiteY5" fmla="*/ 0 h 914400"/>
              <a:gd name="connsiteX6" fmla="*/ 2896142 w 6091311"/>
              <a:gd name="connsiteY6" fmla="*/ 0 h 914400"/>
              <a:gd name="connsiteX7" fmla="*/ 3267158 w 6091311"/>
              <a:gd name="connsiteY7" fmla="*/ 0 h 914400"/>
              <a:gd name="connsiteX8" fmla="*/ 3638174 w 6091311"/>
              <a:gd name="connsiteY8" fmla="*/ 0 h 914400"/>
              <a:gd name="connsiteX9" fmla="*/ 4313756 w 6091311"/>
              <a:gd name="connsiteY9" fmla="*/ 0 h 914400"/>
              <a:gd name="connsiteX10" fmla="*/ 4745685 w 6091311"/>
              <a:gd name="connsiteY10" fmla="*/ 0 h 914400"/>
              <a:gd name="connsiteX11" fmla="*/ 5421267 w 6091311"/>
              <a:gd name="connsiteY11" fmla="*/ 0 h 914400"/>
              <a:gd name="connsiteX12" fmla="*/ 6091311 w 6091311"/>
              <a:gd name="connsiteY12" fmla="*/ 0 h 914400"/>
              <a:gd name="connsiteX13" fmla="*/ 6091311 w 6091311"/>
              <a:gd name="connsiteY13" fmla="*/ 429768 h 914400"/>
              <a:gd name="connsiteX14" fmla="*/ 6091311 w 6091311"/>
              <a:gd name="connsiteY14" fmla="*/ 914400 h 914400"/>
              <a:gd name="connsiteX15" fmla="*/ 5598469 w 6091311"/>
              <a:gd name="connsiteY15" fmla="*/ 914400 h 914400"/>
              <a:gd name="connsiteX16" fmla="*/ 5044713 w 6091311"/>
              <a:gd name="connsiteY16" fmla="*/ 914400 h 914400"/>
              <a:gd name="connsiteX17" fmla="*/ 4430044 w 6091311"/>
              <a:gd name="connsiteY17" fmla="*/ 914400 h 914400"/>
              <a:gd name="connsiteX18" fmla="*/ 3876289 w 6091311"/>
              <a:gd name="connsiteY18" fmla="*/ 914400 h 914400"/>
              <a:gd name="connsiteX19" fmla="*/ 3383446 w 6091311"/>
              <a:gd name="connsiteY19" fmla="*/ 914400 h 914400"/>
              <a:gd name="connsiteX20" fmla="*/ 2768778 w 6091311"/>
              <a:gd name="connsiteY20" fmla="*/ 914400 h 914400"/>
              <a:gd name="connsiteX21" fmla="*/ 2275935 w 6091311"/>
              <a:gd name="connsiteY21" fmla="*/ 914400 h 914400"/>
              <a:gd name="connsiteX22" fmla="*/ 1600354 w 6091311"/>
              <a:gd name="connsiteY22" fmla="*/ 914400 h 914400"/>
              <a:gd name="connsiteX23" fmla="*/ 985685 w 6091311"/>
              <a:gd name="connsiteY23" fmla="*/ 914400 h 914400"/>
              <a:gd name="connsiteX24" fmla="*/ 0 w 6091311"/>
              <a:gd name="connsiteY24" fmla="*/ 914400 h 914400"/>
              <a:gd name="connsiteX25" fmla="*/ 0 w 6091311"/>
              <a:gd name="connsiteY25" fmla="*/ 457200 h 914400"/>
              <a:gd name="connsiteX26" fmla="*/ 0 w 6091311"/>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91311" h="914400" fill="none" extrusionOk="0">
                <a:moveTo>
                  <a:pt x="0" y="0"/>
                </a:moveTo>
                <a:cubicBezTo>
                  <a:pt x="222978" y="-19501"/>
                  <a:pt x="504075" y="28788"/>
                  <a:pt x="675582" y="0"/>
                </a:cubicBezTo>
                <a:cubicBezTo>
                  <a:pt x="847089" y="-28788"/>
                  <a:pt x="1075014" y="30172"/>
                  <a:pt x="1229337" y="0"/>
                </a:cubicBezTo>
                <a:cubicBezTo>
                  <a:pt x="1383661" y="-30172"/>
                  <a:pt x="1489134" y="9742"/>
                  <a:pt x="1722180" y="0"/>
                </a:cubicBezTo>
                <a:cubicBezTo>
                  <a:pt x="1955226" y="-9742"/>
                  <a:pt x="1954728" y="7769"/>
                  <a:pt x="2093196" y="0"/>
                </a:cubicBezTo>
                <a:cubicBezTo>
                  <a:pt x="2231664" y="-7769"/>
                  <a:pt x="2297910" y="13517"/>
                  <a:pt x="2464212" y="0"/>
                </a:cubicBezTo>
                <a:cubicBezTo>
                  <a:pt x="2630514" y="-13517"/>
                  <a:pt x="2704478" y="50188"/>
                  <a:pt x="2896142" y="0"/>
                </a:cubicBezTo>
                <a:cubicBezTo>
                  <a:pt x="3087806" y="-50188"/>
                  <a:pt x="3110223" y="40955"/>
                  <a:pt x="3267158" y="0"/>
                </a:cubicBezTo>
                <a:cubicBezTo>
                  <a:pt x="3424093" y="-40955"/>
                  <a:pt x="3460158" y="11896"/>
                  <a:pt x="3638174" y="0"/>
                </a:cubicBezTo>
                <a:cubicBezTo>
                  <a:pt x="3816190" y="-11896"/>
                  <a:pt x="4056751" y="1361"/>
                  <a:pt x="4313756" y="0"/>
                </a:cubicBezTo>
                <a:cubicBezTo>
                  <a:pt x="4570761" y="-1361"/>
                  <a:pt x="4614580" y="34428"/>
                  <a:pt x="4745685" y="0"/>
                </a:cubicBezTo>
                <a:cubicBezTo>
                  <a:pt x="4876790" y="-34428"/>
                  <a:pt x="5235500" y="16579"/>
                  <a:pt x="5421267" y="0"/>
                </a:cubicBezTo>
                <a:cubicBezTo>
                  <a:pt x="5607034" y="-16579"/>
                  <a:pt x="5929887" y="63673"/>
                  <a:pt x="6091311" y="0"/>
                </a:cubicBezTo>
                <a:cubicBezTo>
                  <a:pt x="6139177" y="128797"/>
                  <a:pt x="6048393" y="294285"/>
                  <a:pt x="6091311" y="429768"/>
                </a:cubicBezTo>
                <a:cubicBezTo>
                  <a:pt x="6134229" y="565251"/>
                  <a:pt x="6081048" y="784798"/>
                  <a:pt x="6091311" y="914400"/>
                </a:cubicBezTo>
                <a:cubicBezTo>
                  <a:pt x="5937523" y="922866"/>
                  <a:pt x="5704779" y="871808"/>
                  <a:pt x="5598469" y="914400"/>
                </a:cubicBezTo>
                <a:cubicBezTo>
                  <a:pt x="5492159" y="956992"/>
                  <a:pt x="5240897" y="868901"/>
                  <a:pt x="5044713" y="914400"/>
                </a:cubicBezTo>
                <a:cubicBezTo>
                  <a:pt x="4848529" y="959899"/>
                  <a:pt x="4620691" y="850444"/>
                  <a:pt x="4430044" y="914400"/>
                </a:cubicBezTo>
                <a:cubicBezTo>
                  <a:pt x="4239397" y="978356"/>
                  <a:pt x="4136012" y="849834"/>
                  <a:pt x="3876289" y="914400"/>
                </a:cubicBezTo>
                <a:cubicBezTo>
                  <a:pt x="3616567" y="978966"/>
                  <a:pt x="3577166" y="879952"/>
                  <a:pt x="3383446" y="914400"/>
                </a:cubicBezTo>
                <a:cubicBezTo>
                  <a:pt x="3189726" y="948848"/>
                  <a:pt x="2988059" y="900640"/>
                  <a:pt x="2768778" y="914400"/>
                </a:cubicBezTo>
                <a:cubicBezTo>
                  <a:pt x="2549497" y="928160"/>
                  <a:pt x="2378551" y="909347"/>
                  <a:pt x="2275935" y="914400"/>
                </a:cubicBezTo>
                <a:cubicBezTo>
                  <a:pt x="2173319" y="919453"/>
                  <a:pt x="1899985" y="868923"/>
                  <a:pt x="1600354" y="914400"/>
                </a:cubicBezTo>
                <a:cubicBezTo>
                  <a:pt x="1300723" y="959877"/>
                  <a:pt x="1127883" y="912026"/>
                  <a:pt x="985685" y="914400"/>
                </a:cubicBezTo>
                <a:cubicBezTo>
                  <a:pt x="843487" y="916774"/>
                  <a:pt x="302296" y="899532"/>
                  <a:pt x="0" y="914400"/>
                </a:cubicBezTo>
                <a:cubicBezTo>
                  <a:pt x="-1413" y="727617"/>
                  <a:pt x="47639" y="646959"/>
                  <a:pt x="0" y="457200"/>
                </a:cubicBezTo>
                <a:cubicBezTo>
                  <a:pt x="-47639" y="267441"/>
                  <a:pt x="32761" y="132797"/>
                  <a:pt x="0" y="0"/>
                </a:cubicBezTo>
                <a:close/>
              </a:path>
              <a:path w="6091311" h="914400" stroke="0" extrusionOk="0">
                <a:moveTo>
                  <a:pt x="0" y="0"/>
                </a:moveTo>
                <a:cubicBezTo>
                  <a:pt x="282439" y="-5582"/>
                  <a:pt x="345878" y="64099"/>
                  <a:pt x="675582" y="0"/>
                </a:cubicBezTo>
                <a:cubicBezTo>
                  <a:pt x="1005286" y="-64099"/>
                  <a:pt x="939267" y="35111"/>
                  <a:pt x="1046598" y="0"/>
                </a:cubicBezTo>
                <a:cubicBezTo>
                  <a:pt x="1153929" y="-35111"/>
                  <a:pt x="1482163" y="21787"/>
                  <a:pt x="1661267" y="0"/>
                </a:cubicBezTo>
                <a:cubicBezTo>
                  <a:pt x="1840371" y="-21787"/>
                  <a:pt x="2079906" y="19025"/>
                  <a:pt x="2336848" y="0"/>
                </a:cubicBezTo>
                <a:cubicBezTo>
                  <a:pt x="2593790" y="-19025"/>
                  <a:pt x="2791136" y="14955"/>
                  <a:pt x="2951517" y="0"/>
                </a:cubicBezTo>
                <a:cubicBezTo>
                  <a:pt x="3111898" y="-14955"/>
                  <a:pt x="3351944" y="65520"/>
                  <a:pt x="3566186" y="0"/>
                </a:cubicBezTo>
                <a:cubicBezTo>
                  <a:pt x="3780428" y="-65520"/>
                  <a:pt x="3860164" y="24904"/>
                  <a:pt x="4059028" y="0"/>
                </a:cubicBezTo>
                <a:cubicBezTo>
                  <a:pt x="4257892" y="-24904"/>
                  <a:pt x="4531313" y="12550"/>
                  <a:pt x="4734610" y="0"/>
                </a:cubicBezTo>
                <a:cubicBezTo>
                  <a:pt x="4937907" y="-12550"/>
                  <a:pt x="5210033" y="60409"/>
                  <a:pt x="5349279" y="0"/>
                </a:cubicBezTo>
                <a:cubicBezTo>
                  <a:pt x="5488525" y="-60409"/>
                  <a:pt x="5874904" y="28944"/>
                  <a:pt x="6091311" y="0"/>
                </a:cubicBezTo>
                <a:cubicBezTo>
                  <a:pt x="6114120" y="192577"/>
                  <a:pt x="6074096" y="331359"/>
                  <a:pt x="6091311" y="475488"/>
                </a:cubicBezTo>
                <a:cubicBezTo>
                  <a:pt x="6108526" y="619617"/>
                  <a:pt x="6039690" y="811799"/>
                  <a:pt x="6091311" y="914400"/>
                </a:cubicBezTo>
                <a:cubicBezTo>
                  <a:pt x="5901697" y="951817"/>
                  <a:pt x="5692843" y="889850"/>
                  <a:pt x="5537555" y="914400"/>
                </a:cubicBezTo>
                <a:cubicBezTo>
                  <a:pt x="5382267" y="938950"/>
                  <a:pt x="5081918" y="875538"/>
                  <a:pt x="4861974" y="914400"/>
                </a:cubicBezTo>
                <a:cubicBezTo>
                  <a:pt x="4642030" y="953262"/>
                  <a:pt x="4554179" y="862253"/>
                  <a:pt x="4369131" y="914400"/>
                </a:cubicBezTo>
                <a:cubicBezTo>
                  <a:pt x="4184083" y="966547"/>
                  <a:pt x="3965285" y="870180"/>
                  <a:pt x="3815376" y="914400"/>
                </a:cubicBezTo>
                <a:cubicBezTo>
                  <a:pt x="3665467" y="958620"/>
                  <a:pt x="3428335" y="894198"/>
                  <a:pt x="3261620" y="914400"/>
                </a:cubicBezTo>
                <a:cubicBezTo>
                  <a:pt x="3094905" y="934602"/>
                  <a:pt x="2980226" y="912439"/>
                  <a:pt x="2890604" y="914400"/>
                </a:cubicBezTo>
                <a:cubicBezTo>
                  <a:pt x="2800982" y="916361"/>
                  <a:pt x="2487918" y="873912"/>
                  <a:pt x="2275935" y="914400"/>
                </a:cubicBezTo>
                <a:cubicBezTo>
                  <a:pt x="2063952" y="954888"/>
                  <a:pt x="1847536" y="863634"/>
                  <a:pt x="1600354" y="914400"/>
                </a:cubicBezTo>
                <a:cubicBezTo>
                  <a:pt x="1353172" y="965166"/>
                  <a:pt x="1164520" y="883969"/>
                  <a:pt x="985685" y="914400"/>
                </a:cubicBezTo>
                <a:cubicBezTo>
                  <a:pt x="806850" y="944831"/>
                  <a:pt x="410552" y="849949"/>
                  <a:pt x="0" y="914400"/>
                </a:cubicBezTo>
                <a:cubicBezTo>
                  <a:pt x="-49901" y="704572"/>
                  <a:pt x="34046" y="543446"/>
                  <a:pt x="0" y="448056"/>
                </a:cubicBezTo>
                <a:cubicBezTo>
                  <a:pt x="-34046" y="352666"/>
                  <a:pt x="9329" y="216708"/>
                  <a:pt x="0" y="0"/>
                </a:cubicBezTo>
                <a:close/>
              </a:path>
            </a:pathLst>
          </a:custGeom>
          <a:solidFill>
            <a:schemeClr val="bg1">
              <a:lumMod val="95000"/>
            </a:schemeClr>
          </a:solidFill>
          <a:ln w="28575">
            <a:solidFill>
              <a:schemeClr val="tx2"/>
            </a:solidFill>
            <a:miter lim="800000"/>
            <a:headEnd/>
            <a:tailEnd/>
            <a:extLst>
              <a:ext uri="{C807C97D-BFC1-408E-A445-0C87EB9F89A2}">
                <ask:lineSketchStyleProps xmlns:ask="http://schemas.microsoft.com/office/drawing/2018/sketchyshapes" sd="522477139">
                  <ask:type>
                    <ask:lineSketchScribble/>
                  </ask:type>
                </ask:lineSketchStyleProps>
              </a:ext>
            </a:extLst>
          </a:ln>
        </p:spPr>
        <p:txBody>
          <a:bodyPr vert="horz" lIns="91440" tIns="45720" rIns="91440" bIns="45720" rtlCol="0">
            <a:normAutofit/>
          </a:bodyPr>
          <a:lstStyle/>
          <a:p>
            <a:pPr marL="15875" indent="0">
              <a:buNone/>
            </a:pPr>
            <a:br>
              <a:rPr lang="fr-FR" sz="1600"/>
            </a:br>
            <a:r>
              <a:rPr lang="fr-FR" sz="1600" b="1"/>
              <a:t>Analysez le triangle de redevabilité, comment l’adapteriez-vous à votre contexte ?</a:t>
            </a:r>
          </a:p>
          <a:p>
            <a:pPr marL="0" indent="0">
              <a:buNone/>
            </a:pPr>
            <a:endParaRPr lang="en-GB" sz="1600" dirty="0"/>
          </a:p>
          <a:p>
            <a:pPr marL="0" indent="0">
              <a:buNone/>
            </a:pPr>
            <a:endParaRPr lang="en-GB" sz="1600" dirty="0"/>
          </a:p>
          <a:p>
            <a:pPr marL="0" indent="0">
              <a:buNone/>
            </a:pPr>
            <a:endParaRPr lang="en-GB" sz="1600" dirty="0"/>
          </a:p>
        </p:txBody>
      </p:sp>
      <p:pic>
        <p:nvPicPr>
          <p:cNvPr id="5" name="Graphic 4" descr="Lightning bolt">
            <a:extLst>
              <a:ext uri="{FF2B5EF4-FFF2-40B4-BE49-F238E27FC236}">
                <a16:creationId xmlns:a16="http://schemas.microsoft.com/office/drawing/2014/main" id="{102D9BF9-013F-4CE5-953E-0903A0EBB2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538" y="1227406"/>
            <a:ext cx="914400" cy="914400"/>
          </a:xfrm>
          <a:prstGeom prst="rect">
            <a:avLst/>
          </a:prstGeom>
        </p:spPr>
      </p:pic>
    </p:spTree>
    <p:extLst>
      <p:ext uri="{BB962C8B-B14F-4D97-AF65-F5344CB8AC3E}">
        <p14:creationId xmlns:p14="http://schemas.microsoft.com/office/powerpoint/2010/main" val="165640114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59" y="390979"/>
            <a:ext cx="8640000" cy="747900"/>
          </a:xfrm>
        </p:spPr>
        <p:txBody>
          <a:bodyPr/>
          <a:lstStyle/>
          <a:p>
            <a:r>
              <a:rPr lang="fr-FR"/>
              <a:t>Exercice (2)</a:t>
            </a:r>
          </a:p>
        </p:txBody>
      </p:sp>
      <p:sp>
        <p:nvSpPr>
          <p:cNvPr id="3" name="Content Placeholder 2"/>
          <p:cNvSpPr>
            <a:spLocks noGrp="1"/>
          </p:cNvSpPr>
          <p:nvPr>
            <p:ph idx="10"/>
          </p:nvPr>
        </p:nvSpPr>
        <p:spPr>
          <a:xfrm>
            <a:off x="1012874" y="1537382"/>
            <a:ext cx="6091311" cy="2460460"/>
          </a:xfrm>
          <a:custGeom>
            <a:avLst/>
            <a:gdLst>
              <a:gd name="connsiteX0" fmla="*/ 0 w 6091311"/>
              <a:gd name="connsiteY0" fmla="*/ 0 h 2460460"/>
              <a:gd name="connsiteX1" fmla="*/ 675582 w 6091311"/>
              <a:gd name="connsiteY1" fmla="*/ 0 h 2460460"/>
              <a:gd name="connsiteX2" fmla="*/ 1046598 w 6091311"/>
              <a:gd name="connsiteY2" fmla="*/ 0 h 2460460"/>
              <a:gd name="connsiteX3" fmla="*/ 1722180 w 6091311"/>
              <a:gd name="connsiteY3" fmla="*/ 0 h 2460460"/>
              <a:gd name="connsiteX4" fmla="*/ 2154109 w 6091311"/>
              <a:gd name="connsiteY4" fmla="*/ 0 h 2460460"/>
              <a:gd name="connsiteX5" fmla="*/ 2829691 w 6091311"/>
              <a:gd name="connsiteY5" fmla="*/ 0 h 2460460"/>
              <a:gd name="connsiteX6" fmla="*/ 3505273 w 6091311"/>
              <a:gd name="connsiteY6" fmla="*/ 0 h 2460460"/>
              <a:gd name="connsiteX7" fmla="*/ 3876289 w 6091311"/>
              <a:gd name="connsiteY7" fmla="*/ 0 h 2460460"/>
              <a:gd name="connsiteX8" fmla="*/ 4247305 w 6091311"/>
              <a:gd name="connsiteY8" fmla="*/ 0 h 2460460"/>
              <a:gd name="connsiteX9" fmla="*/ 4679234 w 6091311"/>
              <a:gd name="connsiteY9" fmla="*/ 0 h 2460460"/>
              <a:gd name="connsiteX10" fmla="*/ 5293903 w 6091311"/>
              <a:gd name="connsiteY10" fmla="*/ 0 h 2460460"/>
              <a:gd name="connsiteX11" fmla="*/ 6091311 w 6091311"/>
              <a:gd name="connsiteY11" fmla="*/ 0 h 2460460"/>
              <a:gd name="connsiteX12" fmla="*/ 6091311 w 6091311"/>
              <a:gd name="connsiteY12" fmla="*/ 418278 h 2460460"/>
              <a:gd name="connsiteX13" fmla="*/ 6091311 w 6091311"/>
              <a:gd name="connsiteY13" fmla="*/ 934975 h 2460460"/>
              <a:gd name="connsiteX14" fmla="*/ 6091311 w 6091311"/>
              <a:gd name="connsiteY14" fmla="*/ 1427067 h 2460460"/>
              <a:gd name="connsiteX15" fmla="*/ 6091311 w 6091311"/>
              <a:gd name="connsiteY15" fmla="*/ 1919159 h 2460460"/>
              <a:gd name="connsiteX16" fmla="*/ 6091311 w 6091311"/>
              <a:gd name="connsiteY16" fmla="*/ 2460460 h 2460460"/>
              <a:gd name="connsiteX17" fmla="*/ 5598469 w 6091311"/>
              <a:gd name="connsiteY17" fmla="*/ 2460460 h 2460460"/>
              <a:gd name="connsiteX18" fmla="*/ 4983800 w 6091311"/>
              <a:gd name="connsiteY18" fmla="*/ 2460460 h 2460460"/>
              <a:gd name="connsiteX19" fmla="*/ 4430044 w 6091311"/>
              <a:gd name="connsiteY19" fmla="*/ 2460460 h 2460460"/>
              <a:gd name="connsiteX20" fmla="*/ 3754463 w 6091311"/>
              <a:gd name="connsiteY20" fmla="*/ 2460460 h 2460460"/>
              <a:gd name="connsiteX21" fmla="*/ 3261620 w 6091311"/>
              <a:gd name="connsiteY21" fmla="*/ 2460460 h 2460460"/>
              <a:gd name="connsiteX22" fmla="*/ 2586038 w 6091311"/>
              <a:gd name="connsiteY22" fmla="*/ 2460460 h 2460460"/>
              <a:gd name="connsiteX23" fmla="*/ 2093196 w 6091311"/>
              <a:gd name="connsiteY23" fmla="*/ 2460460 h 2460460"/>
              <a:gd name="connsiteX24" fmla="*/ 1661267 w 6091311"/>
              <a:gd name="connsiteY24" fmla="*/ 2460460 h 2460460"/>
              <a:gd name="connsiteX25" fmla="*/ 1107511 w 6091311"/>
              <a:gd name="connsiteY25" fmla="*/ 2460460 h 2460460"/>
              <a:gd name="connsiteX26" fmla="*/ 0 w 6091311"/>
              <a:gd name="connsiteY26" fmla="*/ 2460460 h 2460460"/>
              <a:gd name="connsiteX27" fmla="*/ 0 w 6091311"/>
              <a:gd name="connsiteY27" fmla="*/ 1992973 h 2460460"/>
              <a:gd name="connsiteX28" fmla="*/ 0 w 6091311"/>
              <a:gd name="connsiteY28" fmla="*/ 1451671 h 2460460"/>
              <a:gd name="connsiteX29" fmla="*/ 0 w 6091311"/>
              <a:gd name="connsiteY29" fmla="*/ 934975 h 2460460"/>
              <a:gd name="connsiteX30" fmla="*/ 0 w 6091311"/>
              <a:gd name="connsiteY30" fmla="*/ 492092 h 2460460"/>
              <a:gd name="connsiteX31" fmla="*/ 0 w 6091311"/>
              <a:gd name="connsiteY31" fmla="*/ 0 h 246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91311" h="2460460" fill="none" extrusionOk="0">
                <a:moveTo>
                  <a:pt x="0" y="0"/>
                </a:moveTo>
                <a:cubicBezTo>
                  <a:pt x="238166" y="-35356"/>
                  <a:pt x="398850" y="4939"/>
                  <a:pt x="675582" y="0"/>
                </a:cubicBezTo>
                <a:cubicBezTo>
                  <a:pt x="952314" y="-4939"/>
                  <a:pt x="868582" y="11896"/>
                  <a:pt x="1046598" y="0"/>
                </a:cubicBezTo>
                <a:cubicBezTo>
                  <a:pt x="1224614" y="-11896"/>
                  <a:pt x="1465175" y="1361"/>
                  <a:pt x="1722180" y="0"/>
                </a:cubicBezTo>
                <a:cubicBezTo>
                  <a:pt x="1979185" y="-1361"/>
                  <a:pt x="2023004" y="34428"/>
                  <a:pt x="2154109" y="0"/>
                </a:cubicBezTo>
                <a:cubicBezTo>
                  <a:pt x="2285214" y="-34428"/>
                  <a:pt x="2643924" y="16579"/>
                  <a:pt x="2829691" y="0"/>
                </a:cubicBezTo>
                <a:cubicBezTo>
                  <a:pt x="3015458" y="-16579"/>
                  <a:pt x="3337366" y="22905"/>
                  <a:pt x="3505273" y="0"/>
                </a:cubicBezTo>
                <a:cubicBezTo>
                  <a:pt x="3673180" y="-22905"/>
                  <a:pt x="3789595" y="32296"/>
                  <a:pt x="3876289" y="0"/>
                </a:cubicBezTo>
                <a:cubicBezTo>
                  <a:pt x="3962983" y="-32296"/>
                  <a:pt x="4149881" y="12673"/>
                  <a:pt x="4247305" y="0"/>
                </a:cubicBezTo>
                <a:cubicBezTo>
                  <a:pt x="4344729" y="-12673"/>
                  <a:pt x="4512090" y="42514"/>
                  <a:pt x="4679234" y="0"/>
                </a:cubicBezTo>
                <a:cubicBezTo>
                  <a:pt x="4846378" y="-42514"/>
                  <a:pt x="5066812" y="9526"/>
                  <a:pt x="5293903" y="0"/>
                </a:cubicBezTo>
                <a:cubicBezTo>
                  <a:pt x="5520994" y="-9526"/>
                  <a:pt x="5927767" y="80416"/>
                  <a:pt x="6091311" y="0"/>
                </a:cubicBezTo>
                <a:cubicBezTo>
                  <a:pt x="6131148" y="111654"/>
                  <a:pt x="6054556" y="324632"/>
                  <a:pt x="6091311" y="418278"/>
                </a:cubicBezTo>
                <a:cubicBezTo>
                  <a:pt x="6128066" y="511924"/>
                  <a:pt x="6064375" y="759249"/>
                  <a:pt x="6091311" y="934975"/>
                </a:cubicBezTo>
                <a:cubicBezTo>
                  <a:pt x="6118247" y="1110701"/>
                  <a:pt x="6052937" y="1268021"/>
                  <a:pt x="6091311" y="1427067"/>
                </a:cubicBezTo>
                <a:cubicBezTo>
                  <a:pt x="6129685" y="1586113"/>
                  <a:pt x="6079563" y="1722146"/>
                  <a:pt x="6091311" y="1919159"/>
                </a:cubicBezTo>
                <a:cubicBezTo>
                  <a:pt x="6103059" y="2116172"/>
                  <a:pt x="6082360" y="2273868"/>
                  <a:pt x="6091311" y="2460460"/>
                </a:cubicBezTo>
                <a:cubicBezTo>
                  <a:pt x="5951809" y="2463309"/>
                  <a:pt x="5822596" y="2421669"/>
                  <a:pt x="5598469" y="2460460"/>
                </a:cubicBezTo>
                <a:cubicBezTo>
                  <a:pt x="5374342" y="2499251"/>
                  <a:pt x="5275376" y="2424562"/>
                  <a:pt x="4983800" y="2460460"/>
                </a:cubicBezTo>
                <a:cubicBezTo>
                  <a:pt x="4692224" y="2496358"/>
                  <a:pt x="4655104" y="2404243"/>
                  <a:pt x="4430044" y="2460460"/>
                </a:cubicBezTo>
                <a:cubicBezTo>
                  <a:pt x="4204984" y="2516677"/>
                  <a:pt x="4026834" y="2431581"/>
                  <a:pt x="3754463" y="2460460"/>
                </a:cubicBezTo>
                <a:cubicBezTo>
                  <a:pt x="3482092" y="2489339"/>
                  <a:pt x="3494984" y="2423422"/>
                  <a:pt x="3261620" y="2460460"/>
                </a:cubicBezTo>
                <a:cubicBezTo>
                  <a:pt x="3028256" y="2497498"/>
                  <a:pt x="2872365" y="2396212"/>
                  <a:pt x="2586038" y="2460460"/>
                </a:cubicBezTo>
                <a:cubicBezTo>
                  <a:pt x="2299711" y="2524708"/>
                  <a:pt x="2256098" y="2412293"/>
                  <a:pt x="2093196" y="2460460"/>
                </a:cubicBezTo>
                <a:cubicBezTo>
                  <a:pt x="1930294" y="2508627"/>
                  <a:pt x="1791833" y="2430610"/>
                  <a:pt x="1661267" y="2460460"/>
                </a:cubicBezTo>
                <a:cubicBezTo>
                  <a:pt x="1530701" y="2490310"/>
                  <a:pt x="1282876" y="2434426"/>
                  <a:pt x="1107511" y="2460460"/>
                </a:cubicBezTo>
                <a:cubicBezTo>
                  <a:pt x="932146" y="2486494"/>
                  <a:pt x="276042" y="2370838"/>
                  <a:pt x="0" y="2460460"/>
                </a:cubicBezTo>
                <a:cubicBezTo>
                  <a:pt x="-21276" y="2321281"/>
                  <a:pt x="13525" y="2128118"/>
                  <a:pt x="0" y="1992973"/>
                </a:cubicBezTo>
                <a:cubicBezTo>
                  <a:pt x="-13525" y="1857828"/>
                  <a:pt x="20107" y="1701066"/>
                  <a:pt x="0" y="1451671"/>
                </a:cubicBezTo>
                <a:cubicBezTo>
                  <a:pt x="-20107" y="1202276"/>
                  <a:pt x="59165" y="1176695"/>
                  <a:pt x="0" y="934975"/>
                </a:cubicBezTo>
                <a:cubicBezTo>
                  <a:pt x="-59165" y="693255"/>
                  <a:pt x="33953" y="672328"/>
                  <a:pt x="0" y="492092"/>
                </a:cubicBezTo>
                <a:cubicBezTo>
                  <a:pt x="-33953" y="311856"/>
                  <a:pt x="22735" y="136905"/>
                  <a:pt x="0" y="0"/>
                </a:cubicBezTo>
                <a:close/>
              </a:path>
              <a:path w="6091311" h="2460460" stroke="0" extrusionOk="0">
                <a:moveTo>
                  <a:pt x="0" y="0"/>
                </a:moveTo>
                <a:cubicBezTo>
                  <a:pt x="282439" y="-5582"/>
                  <a:pt x="345878" y="64099"/>
                  <a:pt x="675582" y="0"/>
                </a:cubicBezTo>
                <a:cubicBezTo>
                  <a:pt x="1005286" y="-64099"/>
                  <a:pt x="939267" y="35111"/>
                  <a:pt x="1046598" y="0"/>
                </a:cubicBezTo>
                <a:cubicBezTo>
                  <a:pt x="1153929" y="-35111"/>
                  <a:pt x="1482163" y="21787"/>
                  <a:pt x="1661267" y="0"/>
                </a:cubicBezTo>
                <a:cubicBezTo>
                  <a:pt x="1840371" y="-21787"/>
                  <a:pt x="2079906" y="19025"/>
                  <a:pt x="2336848" y="0"/>
                </a:cubicBezTo>
                <a:cubicBezTo>
                  <a:pt x="2593790" y="-19025"/>
                  <a:pt x="2791136" y="14955"/>
                  <a:pt x="2951517" y="0"/>
                </a:cubicBezTo>
                <a:cubicBezTo>
                  <a:pt x="3111898" y="-14955"/>
                  <a:pt x="3351944" y="65520"/>
                  <a:pt x="3566186" y="0"/>
                </a:cubicBezTo>
                <a:cubicBezTo>
                  <a:pt x="3780428" y="-65520"/>
                  <a:pt x="3860164" y="24904"/>
                  <a:pt x="4059028" y="0"/>
                </a:cubicBezTo>
                <a:cubicBezTo>
                  <a:pt x="4257892" y="-24904"/>
                  <a:pt x="4531313" y="12550"/>
                  <a:pt x="4734610" y="0"/>
                </a:cubicBezTo>
                <a:cubicBezTo>
                  <a:pt x="4937907" y="-12550"/>
                  <a:pt x="5210033" y="60409"/>
                  <a:pt x="5349279" y="0"/>
                </a:cubicBezTo>
                <a:cubicBezTo>
                  <a:pt x="5488525" y="-60409"/>
                  <a:pt x="5874904" y="28944"/>
                  <a:pt x="6091311" y="0"/>
                </a:cubicBezTo>
                <a:cubicBezTo>
                  <a:pt x="6153897" y="184424"/>
                  <a:pt x="6037481" y="301313"/>
                  <a:pt x="6091311" y="541301"/>
                </a:cubicBezTo>
                <a:cubicBezTo>
                  <a:pt x="6145141" y="781289"/>
                  <a:pt x="6070617" y="901642"/>
                  <a:pt x="6091311" y="1008789"/>
                </a:cubicBezTo>
                <a:cubicBezTo>
                  <a:pt x="6112005" y="1115936"/>
                  <a:pt x="6055241" y="1303582"/>
                  <a:pt x="6091311" y="1500881"/>
                </a:cubicBezTo>
                <a:cubicBezTo>
                  <a:pt x="6127381" y="1698180"/>
                  <a:pt x="6035286" y="1873027"/>
                  <a:pt x="6091311" y="1992973"/>
                </a:cubicBezTo>
                <a:cubicBezTo>
                  <a:pt x="6147336" y="2112919"/>
                  <a:pt x="6051146" y="2279644"/>
                  <a:pt x="6091311" y="2460460"/>
                </a:cubicBezTo>
                <a:cubicBezTo>
                  <a:pt x="5785956" y="2472046"/>
                  <a:pt x="5778519" y="2415487"/>
                  <a:pt x="5476642" y="2460460"/>
                </a:cubicBezTo>
                <a:cubicBezTo>
                  <a:pt x="5174765" y="2505433"/>
                  <a:pt x="5088566" y="2433920"/>
                  <a:pt x="4922887" y="2460460"/>
                </a:cubicBezTo>
                <a:cubicBezTo>
                  <a:pt x="4757208" y="2487000"/>
                  <a:pt x="4641493" y="2458499"/>
                  <a:pt x="4551871" y="2460460"/>
                </a:cubicBezTo>
                <a:cubicBezTo>
                  <a:pt x="4462249" y="2462421"/>
                  <a:pt x="4149185" y="2419972"/>
                  <a:pt x="3937202" y="2460460"/>
                </a:cubicBezTo>
                <a:cubicBezTo>
                  <a:pt x="3725219" y="2500948"/>
                  <a:pt x="3509365" y="2411183"/>
                  <a:pt x="3261620" y="2460460"/>
                </a:cubicBezTo>
                <a:cubicBezTo>
                  <a:pt x="3013875" y="2509737"/>
                  <a:pt x="2819296" y="2425691"/>
                  <a:pt x="2646952" y="2460460"/>
                </a:cubicBezTo>
                <a:cubicBezTo>
                  <a:pt x="2474608" y="2495229"/>
                  <a:pt x="2283491" y="2444987"/>
                  <a:pt x="2032283" y="2460460"/>
                </a:cubicBezTo>
                <a:cubicBezTo>
                  <a:pt x="1781075" y="2475933"/>
                  <a:pt x="1719582" y="2425059"/>
                  <a:pt x="1417614" y="2460460"/>
                </a:cubicBezTo>
                <a:cubicBezTo>
                  <a:pt x="1115646" y="2495861"/>
                  <a:pt x="1079208" y="2413949"/>
                  <a:pt x="742032" y="2460460"/>
                </a:cubicBezTo>
                <a:cubicBezTo>
                  <a:pt x="404856" y="2506971"/>
                  <a:pt x="365517" y="2407618"/>
                  <a:pt x="0" y="2460460"/>
                </a:cubicBezTo>
                <a:cubicBezTo>
                  <a:pt x="-47824" y="2350547"/>
                  <a:pt x="21919" y="2133190"/>
                  <a:pt x="0" y="1968368"/>
                </a:cubicBezTo>
                <a:cubicBezTo>
                  <a:pt x="-21919" y="1803546"/>
                  <a:pt x="10977" y="1550875"/>
                  <a:pt x="0" y="1427067"/>
                </a:cubicBezTo>
                <a:cubicBezTo>
                  <a:pt x="-10977" y="1303259"/>
                  <a:pt x="30804" y="1046716"/>
                  <a:pt x="0" y="934975"/>
                </a:cubicBezTo>
                <a:cubicBezTo>
                  <a:pt x="-30804" y="823234"/>
                  <a:pt x="16476" y="676743"/>
                  <a:pt x="0" y="442883"/>
                </a:cubicBezTo>
                <a:cubicBezTo>
                  <a:pt x="-16476" y="209023"/>
                  <a:pt x="16963" y="209241"/>
                  <a:pt x="0" y="0"/>
                </a:cubicBezTo>
                <a:close/>
              </a:path>
            </a:pathLst>
          </a:custGeom>
          <a:solidFill>
            <a:schemeClr val="bg1">
              <a:lumMod val="95000"/>
            </a:schemeClr>
          </a:solidFill>
          <a:ln w="28575">
            <a:solidFill>
              <a:schemeClr val="tx2"/>
            </a:solidFill>
            <a:miter lim="800000"/>
            <a:headEnd/>
            <a:tailEnd/>
            <a:extLst>
              <a:ext uri="{C807C97D-BFC1-408E-A445-0C87EB9F89A2}">
                <ask:lineSketchStyleProps xmlns:ask="http://schemas.microsoft.com/office/drawing/2018/sketchyshapes" sd="522477139">
                  <ask:type>
                    <ask:lineSketchScribble/>
                  </ask:type>
                </ask:lineSketchStyleProps>
              </a:ext>
            </a:extLst>
          </a:ln>
        </p:spPr>
        <p:txBody>
          <a:bodyPr vert="horz" lIns="91440" tIns="45720" rIns="91440" bIns="45720" rtlCol="0">
            <a:normAutofit/>
          </a:bodyPr>
          <a:lstStyle/>
          <a:p>
            <a:pPr marL="0" indent="0">
              <a:buNone/>
              <a:tabLst>
                <a:tab pos="88900" algn="l"/>
              </a:tabLst>
            </a:pPr>
            <a:br>
              <a:rPr lang="fr-FR" sz="1600" dirty="0"/>
            </a:br>
            <a:r>
              <a:rPr lang="fr-FR" sz="1600" b="1" dirty="0"/>
              <a:t>Identifiez pourquoi le triangle de redevabilité n'a pas fonctionné dans les exemples suivants : </a:t>
            </a:r>
          </a:p>
          <a:p>
            <a:pPr marL="177800" indent="-177800">
              <a:tabLst>
                <a:tab pos="88900" algn="l"/>
              </a:tabLst>
            </a:pPr>
            <a:r>
              <a:rPr lang="fr-FR" sz="1600" dirty="0"/>
              <a:t>Le gouvernement du comté de Nairobi ne dégage pas les fonds alloués à ses établissements de santé.</a:t>
            </a:r>
          </a:p>
          <a:p>
            <a:pPr marL="177800" indent="-177800">
              <a:tabLst>
                <a:tab pos="88900" algn="l"/>
              </a:tabLst>
            </a:pPr>
            <a:r>
              <a:rPr lang="fr-FR" sz="1600" dirty="0"/>
              <a:t>Le personnel de santé d’un hôpital de </a:t>
            </a:r>
            <a:r>
              <a:rPr lang="fr-FR" sz="1600" dirty="0" err="1"/>
              <a:t>Bungoma</a:t>
            </a:r>
            <a:r>
              <a:rPr lang="fr-FR" sz="1600" dirty="0"/>
              <a:t> informe au travers de ses données sur les SRMMP qu’une rupture de stock de misoprostol entraine des morts évitables, mais les décisionnaires de l’hôpital ne mettent pas en place les actions nécessaires. </a:t>
            </a:r>
          </a:p>
          <a:p>
            <a:pPr marL="0" indent="0">
              <a:buNone/>
            </a:pPr>
            <a:endParaRPr lang="en-GB" sz="1600" dirty="0"/>
          </a:p>
          <a:p>
            <a:pPr marL="0" indent="0">
              <a:buNone/>
            </a:pPr>
            <a:endParaRPr lang="en-GB" sz="1600" dirty="0"/>
          </a:p>
          <a:p>
            <a:pPr marL="0" indent="0">
              <a:buNone/>
            </a:pPr>
            <a:endParaRPr lang="en-GB" sz="1600" dirty="0"/>
          </a:p>
        </p:txBody>
      </p:sp>
      <p:pic>
        <p:nvPicPr>
          <p:cNvPr id="5" name="Graphic 4" descr="Lightning bolt">
            <a:extLst>
              <a:ext uri="{FF2B5EF4-FFF2-40B4-BE49-F238E27FC236}">
                <a16:creationId xmlns:a16="http://schemas.microsoft.com/office/drawing/2014/main" id="{102D9BF9-013F-4CE5-953E-0903A0EBB2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5674" y="1227406"/>
            <a:ext cx="914400" cy="914400"/>
          </a:xfrm>
          <a:prstGeom prst="rect">
            <a:avLst/>
          </a:prstGeom>
        </p:spPr>
      </p:pic>
      <p:sp>
        <p:nvSpPr>
          <p:cNvPr id="6" name="Content Placeholder 3">
            <a:extLst>
              <a:ext uri="{FF2B5EF4-FFF2-40B4-BE49-F238E27FC236}">
                <a16:creationId xmlns:a16="http://schemas.microsoft.com/office/drawing/2014/main" id="{D6777082-8795-4DF3-9EB7-FAF7BB9CF0AD}"/>
              </a:ext>
            </a:extLst>
          </p:cNvPr>
          <p:cNvSpPr txBox="1">
            <a:spLocks/>
          </p:cNvSpPr>
          <p:nvPr/>
        </p:nvSpPr>
        <p:spPr>
          <a:xfrm>
            <a:off x="2234637" y="5050389"/>
            <a:ext cx="5890031" cy="2020697"/>
          </a:xfrm>
          <a:prstGeom prst="rect">
            <a:avLst/>
          </a:prstGeom>
          <a:solidFill>
            <a:schemeClr val="bg1"/>
          </a:solidFill>
        </p:spPr>
        <p:txBody>
          <a:bodyPr vert="horz" lIns="91440" tIns="45720" rIns="91440" bIns="45720" rtlCol="0">
            <a:normAutofit/>
          </a:bodyPr>
          <a:lstStyle>
            <a:lvl1pPr marL="146050" indent="-130175" algn="l" defTabSz="685800" rtl="0" eaLnBrk="1" latinLnBrk="0" hangingPunct="1">
              <a:lnSpc>
                <a:spcPct val="90000"/>
              </a:lnSpc>
              <a:spcBef>
                <a:spcPts val="750"/>
              </a:spcBef>
              <a:buFont typeface="Arial" panose="020B0604020202020204" pitchFamily="34" charset="0"/>
              <a:buChar char="•"/>
              <a:tabLst/>
              <a:defRPr sz="2400" b="0" i="0" kern="1200">
                <a:solidFill>
                  <a:srgbClr val="000000"/>
                </a:solidFill>
                <a:latin typeface="+mn-lt"/>
                <a:ea typeface="+mn-ea"/>
                <a:cs typeface="+mn-cs"/>
              </a:defRPr>
            </a:lvl1pPr>
            <a:lvl2pPr marL="455613" indent="-112713" algn="l" defTabSz="685800" rtl="0" eaLnBrk="1" latinLnBrk="0" hangingPunct="1">
              <a:lnSpc>
                <a:spcPct val="90000"/>
              </a:lnSpc>
              <a:spcBef>
                <a:spcPts val="375"/>
              </a:spcBef>
              <a:buFont typeface="Arial" panose="020B0604020202020204" pitchFamily="34" charset="0"/>
              <a:buChar char="•"/>
              <a:tabLst/>
              <a:defRPr sz="2000" b="0" i="0" kern="1200">
                <a:solidFill>
                  <a:srgbClr val="000000"/>
                </a:solidFill>
                <a:latin typeface="+mn-lt"/>
                <a:ea typeface="+mn-ea"/>
                <a:cs typeface="+mn-cs"/>
              </a:defRPr>
            </a:lvl2pPr>
            <a:lvl3pPr marL="812800" indent="-127000" algn="l" defTabSz="685800" rtl="0" eaLnBrk="1" latinLnBrk="0" hangingPunct="1">
              <a:lnSpc>
                <a:spcPct val="90000"/>
              </a:lnSpc>
              <a:spcBef>
                <a:spcPts val="375"/>
              </a:spcBef>
              <a:buFont typeface="Arial" panose="020B0604020202020204" pitchFamily="34" charset="0"/>
              <a:buChar char="•"/>
              <a:tabLst/>
              <a:defRPr sz="1600" b="0" kern="1200">
                <a:solidFill>
                  <a:srgbClr val="000000"/>
                </a:solidFill>
                <a:latin typeface="+mn-lt"/>
                <a:ea typeface="+mn-ea"/>
                <a:cs typeface="+mn-cs"/>
              </a:defRPr>
            </a:lvl3pPr>
            <a:lvl4pPr marL="1155700" indent="-127000" algn="l" defTabSz="685800" rtl="0" eaLnBrk="1" latinLnBrk="0" hangingPunct="1">
              <a:lnSpc>
                <a:spcPct val="90000"/>
              </a:lnSpc>
              <a:spcBef>
                <a:spcPts val="375"/>
              </a:spcBef>
              <a:buFont typeface="Arial" panose="020B0604020202020204" pitchFamily="34" charset="0"/>
              <a:buChar char="•"/>
              <a:tabLst/>
              <a:defRPr sz="1400" b="0" kern="1200">
                <a:solidFill>
                  <a:srgbClr val="000000"/>
                </a:solidFill>
                <a:latin typeface="+mn-lt"/>
                <a:ea typeface="+mn-ea"/>
                <a:cs typeface="+mn-cs"/>
              </a:defRPr>
            </a:lvl4pPr>
            <a:lvl5pPr marL="1481138" indent="-109538" algn="l" defTabSz="685800" rtl="0" eaLnBrk="1" latinLnBrk="0" hangingPunct="1">
              <a:lnSpc>
                <a:spcPct val="90000"/>
              </a:lnSpc>
              <a:spcBef>
                <a:spcPts val="375"/>
              </a:spcBef>
              <a:buFont typeface="Arial" panose="020B0604020202020204" pitchFamily="34" charset="0"/>
              <a:buChar char="•"/>
              <a:tabLst/>
              <a:defRPr sz="1200" b="0" kern="1200">
                <a:solidFill>
                  <a:srgbClr val="000000"/>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tabLst>
                <a:tab pos="88900" algn="l"/>
              </a:tabLst>
            </a:pPr>
            <a:endParaRPr lang="en-GB" sz="2000" i="1" dirty="0"/>
          </a:p>
        </p:txBody>
      </p:sp>
    </p:spTree>
    <p:extLst>
      <p:ext uri="{BB962C8B-B14F-4D97-AF65-F5344CB8AC3E}">
        <p14:creationId xmlns:p14="http://schemas.microsoft.com/office/powerpoint/2010/main" val="937721308"/>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CC217-459E-443E-B94A-F1AF69C359BA}"/>
              </a:ext>
            </a:extLst>
          </p:cNvPr>
          <p:cNvSpPr>
            <a:spLocks noGrp="1"/>
          </p:cNvSpPr>
          <p:nvPr>
            <p:ph type="ctrTitle"/>
          </p:nvPr>
        </p:nvSpPr>
        <p:spPr/>
        <p:txBody>
          <a:bodyPr/>
          <a:lstStyle/>
          <a:p>
            <a:r>
              <a:rPr lang="fr-FR"/>
              <a:t>Le rôle des preuves dans la redevabilité</a:t>
            </a:r>
          </a:p>
        </p:txBody>
      </p:sp>
      <p:sp>
        <p:nvSpPr>
          <p:cNvPr id="3" name="Text Placeholder 2">
            <a:extLst>
              <a:ext uri="{FF2B5EF4-FFF2-40B4-BE49-F238E27FC236}">
                <a16:creationId xmlns:a16="http://schemas.microsoft.com/office/drawing/2014/main" id="{6EAB8C90-9185-4CA7-88E4-2AFB6CD67AC1}"/>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38942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6B42-C37D-46F5-AB86-FA4A05CCB18F}"/>
              </a:ext>
            </a:extLst>
          </p:cNvPr>
          <p:cNvSpPr>
            <a:spLocks noGrp="1"/>
          </p:cNvSpPr>
          <p:nvPr>
            <p:ph type="title"/>
          </p:nvPr>
        </p:nvSpPr>
        <p:spPr>
          <a:xfrm>
            <a:off x="298676" y="485219"/>
            <a:ext cx="8546647" cy="531115"/>
          </a:xfrm>
        </p:spPr>
        <p:txBody>
          <a:bodyPr/>
          <a:lstStyle/>
          <a:p>
            <a:r>
              <a:rPr lang="fr-FR">
                <a:latin typeface="PT Sans" panose="020B0503020203020204" pitchFamily="34" charset="0"/>
              </a:rPr>
              <a:t>Les éléments de la redevabilité</a:t>
            </a:r>
          </a:p>
        </p:txBody>
      </p:sp>
      <p:graphicFrame>
        <p:nvGraphicFramePr>
          <p:cNvPr id="3" name="Diagram 2">
            <a:extLst>
              <a:ext uri="{FF2B5EF4-FFF2-40B4-BE49-F238E27FC236}">
                <a16:creationId xmlns:a16="http://schemas.microsoft.com/office/drawing/2014/main" id="{B96BE977-1F19-4F87-B735-70471A756C6A}"/>
              </a:ext>
            </a:extLst>
          </p:cNvPr>
          <p:cNvGraphicFramePr/>
          <p:nvPr>
            <p:extLst>
              <p:ext uri="{D42A27DB-BD31-4B8C-83A1-F6EECF244321}">
                <p14:modId xmlns:p14="http://schemas.microsoft.com/office/powerpoint/2010/main" val="1021641770"/>
              </p:ext>
            </p:extLst>
          </p:nvPr>
        </p:nvGraphicFramePr>
        <p:xfrm>
          <a:off x="1689100" y="1657350"/>
          <a:ext cx="5308600" cy="354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20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00" y="355696"/>
            <a:ext cx="8640000" cy="747900"/>
          </a:xfrm>
        </p:spPr>
        <p:txBody>
          <a:bodyPr/>
          <a:lstStyle/>
          <a:p>
            <a:r>
              <a:rPr lang="fr-FR"/>
              <a:t>Les mécanismes de redevabilité</a:t>
            </a:r>
          </a:p>
        </p:txBody>
      </p:sp>
      <p:sp>
        <p:nvSpPr>
          <p:cNvPr id="3" name="Content Placeholder 2"/>
          <p:cNvSpPr>
            <a:spLocks noGrp="1"/>
          </p:cNvSpPr>
          <p:nvPr>
            <p:ph idx="10"/>
          </p:nvPr>
        </p:nvSpPr>
        <p:spPr>
          <a:xfrm>
            <a:off x="264800" y="1260936"/>
            <a:ext cx="8627200" cy="4536000"/>
          </a:xfrm>
        </p:spPr>
        <p:txBody>
          <a:bodyPr/>
          <a:lstStyle/>
          <a:p>
            <a:r>
              <a:rPr lang="fr-FR" sz="1800" b="1" dirty="0">
                <a:solidFill>
                  <a:schemeClr val="tx1"/>
                </a:solidFill>
              </a:rPr>
              <a:t>Les mécanismes de redevabilité</a:t>
            </a:r>
            <a:r>
              <a:rPr lang="fr-FR" sz="1800" dirty="0">
                <a:solidFill>
                  <a:schemeClr val="tx1"/>
                </a:solidFill>
              </a:rPr>
              <a:t> aident les gouvernements, les partenaires de développement, les OSC, et les médias à respecter leurs promesses et leurs engagements.</a:t>
            </a:r>
          </a:p>
          <a:p>
            <a:r>
              <a:rPr lang="fr-FR" sz="1800" dirty="0">
                <a:solidFill>
                  <a:schemeClr val="tx1"/>
                </a:solidFill>
              </a:rPr>
              <a:t>La pression ciblée, les données comparatives et les outils pour fournir des informations sur les succès, les échecs, et les résultats en général, sont cruciaux  pour que les mécanismes de redevabilité fonctionnent.</a:t>
            </a:r>
          </a:p>
          <a:p>
            <a:r>
              <a:rPr lang="fr-FR" sz="1800" b="1" dirty="0">
                <a:solidFill>
                  <a:schemeClr val="tx1"/>
                </a:solidFill>
              </a:rPr>
              <a:t>La redevabilité est la plus efficace</a:t>
            </a:r>
            <a:r>
              <a:rPr lang="fr-FR" sz="1800" dirty="0">
                <a:solidFill>
                  <a:schemeClr val="tx1"/>
                </a:solidFill>
              </a:rPr>
              <a:t> quand :</a:t>
            </a:r>
          </a:p>
          <a:p>
            <a:pPr lvl="1"/>
            <a:r>
              <a:rPr lang="fr-FR" sz="1800" dirty="0">
                <a:solidFill>
                  <a:schemeClr val="tx1"/>
                </a:solidFill>
              </a:rPr>
              <a:t>Elle est connectée aux niveaux mondial, national et local. </a:t>
            </a:r>
          </a:p>
          <a:p>
            <a:pPr lvl="1"/>
            <a:r>
              <a:rPr lang="fr-FR" sz="1800" dirty="0">
                <a:solidFill>
                  <a:schemeClr val="tx1"/>
                </a:solidFill>
              </a:rPr>
              <a:t>La société civile joue un rôle central et indépendant. </a:t>
            </a:r>
          </a:p>
          <a:p>
            <a:pPr lvl="1"/>
            <a:r>
              <a:rPr lang="fr-FR" sz="1800" dirty="0">
                <a:solidFill>
                  <a:schemeClr val="tx1"/>
                </a:solidFill>
              </a:rPr>
              <a:t>Des mécanismes de mise en place durables, ciblés, immédiats et </a:t>
            </a:r>
          </a:p>
          <a:p>
            <a:pPr marL="342900" lvl="1" indent="0">
              <a:buNone/>
            </a:pPr>
            <a:r>
              <a:rPr lang="fr-FR" sz="1800" dirty="0">
                <a:solidFill>
                  <a:schemeClr val="tx1"/>
                </a:solidFill>
              </a:rPr>
              <a:t>  préventifs existent.</a:t>
            </a:r>
          </a:p>
          <a:p>
            <a:pPr lvl="1"/>
            <a:r>
              <a:rPr lang="fr-FR" sz="1800" dirty="0">
                <a:solidFill>
                  <a:schemeClr val="tx1"/>
                </a:solidFill>
              </a:rPr>
              <a:t>Des outils sont développés pour fournir des informations sur la </a:t>
            </a:r>
          </a:p>
          <a:p>
            <a:pPr marL="342900" lvl="1" indent="0">
              <a:buNone/>
            </a:pPr>
            <a:r>
              <a:rPr lang="fr-FR" sz="1800" dirty="0">
                <a:solidFill>
                  <a:schemeClr val="tx1"/>
                </a:solidFill>
              </a:rPr>
              <a:t>  performance et mettre en relief les améliorations nécessaires. </a:t>
            </a:r>
          </a:p>
          <a:p>
            <a:pPr lvl="1"/>
            <a:r>
              <a:rPr lang="fr-FR" sz="1800" dirty="0">
                <a:solidFill>
                  <a:schemeClr val="tx1"/>
                </a:solidFill>
              </a:rPr>
              <a:t>Des politiciens au niveau infranational sont soutenus par les dirigeants</a:t>
            </a:r>
          </a:p>
          <a:p>
            <a:pPr marL="342900" lvl="1" indent="0">
              <a:buNone/>
            </a:pPr>
            <a:r>
              <a:rPr lang="fr-FR" sz="1800" dirty="0">
                <a:solidFill>
                  <a:schemeClr val="tx1"/>
                </a:solidFill>
              </a:rPr>
              <a:t>  nationaux pour changer les choses. </a:t>
            </a:r>
          </a:p>
          <a:p>
            <a:endParaRPr lang="en-GB" sz="1800" dirty="0"/>
          </a:p>
        </p:txBody>
      </p:sp>
    </p:spTree>
    <p:extLst>
      <p:ext uri="{BB962C8B-B14F-4D97-AF65-F5344CB8AC3E}">
        <p14:creationId xmlns:p14="http://schemas.microsoft.com/office/powerpoint/2010/main" val="3567875980"/>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E008-DB9C-4793-A410-C18521192D19}"/>
              </a:ext>
            </a:extLst>
          </p:cNvPr>
          <p:cNvSpPr>
            <a:spLocks noGrp="1"/>
          </p:cNvSpPr>
          <p:nvPr>
            <p:ph type="ctrTitle"/>
          </p:nvPr>
        </p:nvSpPr>
        <p:spPr/>
        <p:txBody>
          <a:bodyPr/>
          <a:lstStyle/>
          <a:p>
            <a:r>
              <a:rPr lang="fr-FR"/>
              <a:t>Les cycles de la redevabilité</a:t>
            </a:r>
          </a:p>
        </p:txBody>
      </p:sp>
      <p:sp>
        <p:nvSpPr>
          <p:cNvPr id="3" name="Text Placeholder 2">
            <a:extLst>
              <a:ext uri="{FF2B5EF4-FFF2-40B4-BE49-F238E27FC236}">
                <a16:creationId xmlns:a16="http://schemas.microsoft.com/office/drawing/2014/main" id="{22056CD7-8DD0-4A7B-8FC3-B21C67FCA0C8}"/>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3481839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ABEEDAC-84AF-4FD5-8276-251187FA059A}"/>
              </a:ext>
            </a:extLst>
          </p:cNvPr>
          <p:cNvSpPr/>
          <p:nvPr/>
        </p:nvSpPr>
        <p:spPr>
          <a:xfrm>
            <a:off x="0" y="1"/>
            <a:ext cx="9144000" cy="61030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T Sans" panose="020B0503020203020204" pitchFamily="34" charset="0"/>
            </a:endParaRPr>
          </a:p>
        </p:txBody>
      </p:sp>
      <p:sp>
        <p:nvSpPr>
          <p:cNvPr id="5" name="Oval 4"/>
          <p:cNvSpPr/>
          <p:nvPr/>
        </p:nvSpPr>
        <p:spPr>
          <a:xfrm>
            <a:off x="2965117" y="2059214"/>
            <a:ext cx="2734137" cy="2675283"/>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0" lang="en-GB" sz="1286" b="0" i="0" u="none" strike="noStrike" kern="1200" cap="none" spc="0" normalizeH="0" baseline="0" noProof="0">
              <a:ln>
                <a:noFill/>
              </a:ln>
              <a:solidFill>
                <a:prstClr val="black"/>
              </a:solidFill>
              <a:effectLst/>
              <a:uLnTx/>
              <a:uFillTx/>
              <a:latin typeface="PT Sans" panose="020B0503020203020204" pitchFamily="34" charset="0"/>
            </a:endParaRPr>
          </a:p>
        </p:txBody>
      </p:sp>
      <p:sp>
        <p:nvSpPr>
          <p:cNvPr id="6" name="TextBox 5"/>
          <p:cNvSpPr txBox="1"/>
          <p:nvPr/>
        </p:nvSpPr>
        <p:spPr>
          <a:xfrm>
            <a:off x="3925661" y="2149929"/>
            <a:ext cx="911680" cy="356123"/>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714" b="1" i="0" u="none" strike="noStrike" cap="none" normalizeH="0" baseline="0" noProof="0">
                <a:ln>
                  <a:noFill/>
                </a:ln>
                <a:solidFill>
                  <a:prstClr val="black"/>
                </a:solidFill>
                <a:uLnTx/>
                <a:uFillTx/>
                <a:latin typeface="PT Sans" panose="020B0503020203020204" pitchFamily="34" charset="0"/>
              </a:rPr>
              <a:t>Réviser</a:t>
            </a:r>
          </a:p>
        </p:txBody>
      </p:sp>
      <p:sp>
        <p:nvSpPr>
          <p:cNvPr id="7" name="TextBox 6"/>
          <p:cNvSpPr txBox="1"/>
          <p:nvPr/>
        </p:nvSpPr>
        <p:spPr>
          <a:xfrm>
            <a:off x="5125497" y="3483429"/>
            <a:ext cx="605518" cy="356123"/>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714" b="1" i="0" u="none" strike="noStrike" cap="none" normalizeH="0" baseline="0" noProof="0" dirty="0">
                <a:ln>
                  <a:noFill/>
                </a:ln>
                <a:solidFill>
                  <a:prstClr val="black"/>
                </a:solidFill>
                <a:uLnTx/>
                <a:uFillTx/>
                <a:latin typeface="PT Sans" panose="020B0503020203020204" pitchFamily="34" charset="0"/>
              </a:rPr>
              <a:t>Agir</a:t>
            </a:r>
          </a:p>
        </p:txBody>
      </p:sp>
      <p:sp>
        <p:nvSpPr>
          <p:cNvPr id="8" name="TextBox 7"/>
          <p:cNvSpPr txBox="1"/>
          <p:nvPr/>
        </p:nvSpPr>
        <p:spPr>
          <a:xfrm>
            <a:off x="3000377" y="3691081"/>
            <a:ext cx="1064847" cy="356123"/>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714" b="1" i="0" u="none" strike="noStrike" cap="none" normalizeH="0" baseline="0" noProof="0" dirty="0">
                <a:ln>
                  <a:noFill/>
                </a:ln>
                <a:solidFill>
                  <a:prstClr val="black"/>
                </a:solidFill>
                <a:uLnTx/>
                <a:uFillTx/>
                <a:latin typeface="PT Sans" panose="020B0503020203020204" pitchFamily="34" charset="0"/>
              </a:rPr>
              <a:t>Contrôler</a:t>
            </a:r>
          </a:p>
        </p:txBody>
      </p:sp>
      <p:cxnSp>
        <p:nvCxnSpPr>
          <p:cNvPr id="18" name="Connector: Curved 17"/>
          <p:cNvCxnSpPr>
            <a:cxnSpLocks/>
          </p:cNvCxnSpPr>
          <p:nvPr/>
        </p:nvCxnSpPr>
        <p:spPr>
          <a:xfrm rot="5400000">
            <a:off x="4352413" y="3029249"/>
            <a:ext cx="47972" cy="1826758"/>
          </a:xfrm>
          <a:prstGeom prst="curvedConnector3">
            <a:avLst>
              <a:gd name="adj1" fmla="val 135309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p:cNvCxnSpPr>
            <a:stCxn id="6" idx="3"/>
          </p:cNvCxnSpPr>
          <p:nvPr/>
        </p:nvCxnSpPr>
        <p:spPr>
          <a:xfrm>
            <a:off x="4837341" y="2327991"/>
            <a:ext cx="693964" cy="1046581"/>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p:cNvCxnSpPr>
            <a:endCxn id="6" idx="1"/>
          </p:cNvCxnSpPr>
          <p:nvPr/>
        </p:nvCxnSpPr>
        <p:spPr>
          <a:xfrm rot="5400000" flipH="1" flipV="1">
            <a:off x="2914776" y="2536053"/>
            <a:ext cx="1218946" cy="802823"/>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83431" y="2595070"/>
            <a:ext cx="1714498" cy="646331"/>
          </a:xfrm>
          <a:prstGeom prst="rect">
            <a:avLst/>
          </a:prstGeom>
          <a:noFill/>
        </p:spPr>
        <p:txBody>
          <a:bodyPr wrap="square" rtlCol="0">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b="1" i="0" u="none" strike="noStrike" cap="none" normalizeH="0" baseline="0" noProof="0" dirty="0">
                <a:ln>
                  <a:noFill/>
                </a:ln>
                <a:solidFill>
                  <a:schemeClr val="accent5"/>
                </a:solidFill>
                <a:uLnTx/>
                <a:uFillTx/>
                <a:latin typeface="PT Sans" panose="020B0503020203020204" pitchFamily="34" charset="0"/>
              </a:rPr>
              <a:t>Le cycle de la redevabilité pour le gouvernement</a:t>
            </a:r>
          </a:p>
        </p:txBody>
      </p:sp>
      <p:sp>
        <p:nvSpPr>
          <p:cNvPr id="36" name="Rectangle 35"/>
          <p:cNvSpPr/>
          <p:nvPr/>
        </p:nvSpPr>
        <p:spPr>
          <a:xfrm>
            <a:off x="2275367" y="6120573"/>
            <a:ext cx="6741634" cy="769441"/>
          </a:xfrm>
          <a:prstGeom prst="rect">
            <a:avLst/>
          </a:prstGeom>
        </p:spPr>
        <p:txBody>
          <a:bodyPr wrap="square">
            <a:spAutoFit/>
          </a:bodyPr>
          <a:lstStyle/>
          <a:p>
            <a:pPr marL="0" marR="0" lvl="0" indent="0" defTabSz="326578" rtl="0" eaLnBrk="1" fontAlgn="auto" latinLnBrk="0" hangingPunct="1">
              <a:lnSpc>
                <a:spcPct val="100000"/>
              </a:lnSpc>
              <a:spcBef>
                <a:spcPts val="0"/>
              </a:spcBef>
              <a:spcAft>
                <a:spcPts val="0"/>
              </a:spcAft>
              <a:buClrTx/>
              <a:buSzTx/>
              <a:buFontTx/>
              <a:buNone/>
              <a:tabLst/>
              <a:defRPr/>
            </a:pPr>
            <a:r>
              <a:rPr kumimoji="0" lang="fr-FR" sz="1100" b="1" i="0" u="none" strike="noStrike" cap="none" normalizeH="0" baseline="0" noProof="0" dirty="0">
                <a:ln>
                  <a:noFill/>
                </a:ln>
                <a:uLnTx/>
                <a:uFillTx/>
                <a:latin typeface="PT Sans" panose="020B0503020203020204" pitchFamily="34" charset="0"/>
              </a:rPr>
              <a:t>Redevabilité</a:t>
            </a:r>
            <a:r>
              <a:rPr kumimoji="0" lang="fr-FR" sz="1100" i="0" u="none" strike="noStrike" cap="none" normalizeH="0" baseline="0" noProof="0" dirty="0">
                <a:ln>
                  <a:noFill/>
                </a:ln>
                <a:uLnTx/>
                <a:uFillTx/>
                <a:latin typeface="PT Sans" panose="020B0503020203020204" pitchFamily="34" charset="0"/>
              </a:rPr>
              <a:t> = </a:t>
            </a:r>
            <a:r>
              <a:rPr kumimoji="0" lang="fr-FR" sz="1100" b="1" i="0" u="none" strike="noStrike" cap="none" normalizeH="0" baseline="0" noProof="0" dirty="0">
                <a:ln>
                  <a:noFill/>
                </a:ln>
                <a:uLnTx/>
                <a:uFillTx/>
                <a:latin typeface="PT Sans" panose="020B0503020203020204" pitchFamily="34" charset="0"/>
              </a:rPr>
              <a:t>obligation</a:t>
            </a:r>
            <a:r>
              <a:rPr kumimoji="0" lang="fr-FR" sz="1100" i="0" u="none" strike="noStrike" cap="none" normalizeH="0" baseline="0" noProof="0" dirty="0">
                <a:ln>
                  <a:noFill/>
                </a:ln>
                <a:uLnTx/>
                <a:uFillTx/>
                <a:latin typeface="PT Sans" panose="020B0503020203020204" pitchFamily="34" charset="0"/>
              </a:rPr>
              <a:t> des </a:t>
            </a:r>
            <a:r>
              <a:rPr kumimoji="0" lang="fr-FR" sz="1100" b="1" i="0" u="none" strike="noStrike" cap="none" normalizeH="0" baseline="0" noProof="0" dirty="0">
                <a:ln>
                  <a:noFill/>
                </a:ln>
                <a:uLnTx/>
                <a:uFillTx/>
                <a:latin typeface="PT Sans" panose="020B0503020203020204" pitchFamily="34" charset="0"/>
              </a:rPr>
              <a:t>personnes en position de pouvoir</a:t>
            </a:r>
            <a:r>
              <a:rPr kumimoji="0" lang="fr-FR" sz="1100" i="0" u="none" strike="noStrike" cap="none" normalizeH="0" baseline="0" noProof="0" dirty="0">
                <a:ln>
                  <a:noFill/>
                </a:ln>
                <a:uLnTx/>
                <a:uFillTx/>
                <a:latin typeface="PT Sans" panose="020B0503020203020204" pitchFamily="34" charset="0"/>
              </a:rPr>
              <a:t> de répondre de leurs actions et d’en assumer la responsabilité</a:t>
            </a:r>
          </a:p>
          <a:p>
            <a:pPr marL="0" marR="0" lvl="0" indent="0" defTabSz="326578" rtl="0" eaLnBrk="1" fontAlgn="auto" latinLnBrk="0" hangingPunct="1">
              <a:lnSpc>
                <a:spcPct val="100000"/>
              </a:lnSpc>
              <a:spcBef>
                <a:spcPts val="0"/>
              </a:spcBef>
              <a:spcAft>
                <a:spcPts val="0"/>
              </a:spcAft>
              <a:buClrTx/>
              <a:buSzTx/>
              <a:buFontTx/>
              <a:buNone/>
              <a:tabLst/>
              <a:defRPr/>
            </a:pPr>
            <a:r>
              <a:rPr kumimoji="0" lang="fr-FR" sz="1100" b="1" i="0" u="none" strike="noStrike" cap="none" normalizeH="0" baseline="0" noProof="0" dirty="0">
                <a:ln>
                  <a:noFill/>
                </a:ln>
                <a:uLnTx/>
                <a:uFillTx/>
                <a:latin typeface="PT Sans" panose="020B0503020203020204" pitchFamily="34" charset="0"/>
              </a:rPr>
              <a:t>Redevabilité horizontale</a:t>
            </a:r>
            <a:r>
              <a:rPr kumimoji="0" lang="fr-FR" sz="1100" i="0" u="none" strike="noStrike" cap="none" normalizeH="0" baseline="0" noProof="0" dirty="0">
                <a:ln>
                  <a:noFill/>
                </a:ln>
                <a:uLnTx/>
                <a:uFillTx/>
                <a:latin typeface="PT Sans" panose="020B0503020203020204" pitchFamily="34" charset="0"/>
              </a:rPr>
              <a:t> = les institutions étatiques sont capables de tenir pour responsables les branches du gouvernement concernées.</a:t>
            </a:r>
            <a:r>
              <a:rPr kumimoji="0" lang="fr-FR" sz="1100" b="0" i="0" u="none" strike="noStrike" cap="none" normalizeH="0" baseline="0" noProof="0" dirty="0">
                <a:ln>
                  <a:noFill/>
                </a:ln>
                <a:uLnTx/>
                <a:uFillTx/>
                <a:latin typeface="PT Sans" panose="020B0503020203020204" pitchFamily="34" charset="0"/>
              </a:rPr>
              <a:t> </a:t>
            </a:r>
          </a:p>
        </p:txBody>
      </p:sp>
      <p:sp>
        <p:nvSpPr>
          <p:cNvPr id="41" name="Rectangle 40"/>
          <p:cNvSpPr/>
          <p:nvPr/>
        </p:nvSpPr>
        <p:spPr>
          <a:xfrm>
            <a:off x="2841486" y="2"/>
            <a:ext cx="3469004" cy="2196788"/>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PT Sans" panose="020B0503020203020204" pitchFamily="34" charset="0"/>
              </a:rPr>
              <a:t>Quoi ?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La qualité des données sur les soins (SRMMP)</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Les allocations et les dépenses pour les priorités SMN</a:t>
            </a:r>
          </a:p>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PT Sans" panose="020B0503020203020204" pitchFamily="34" charset="0"/>
              </a:rPr>
              <a:t>Où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GTT CDMT/GTS FS</a:t>
            </a:r>
            <a:endParaRPr kumimoji="0" lang="fr-FR" sz="1000" b="0" i="0" u="none" strike="noStrike" cap="none" normalizeH="0" baseline="0" noProof="0" dirty="0">
              <a:ln>
                <a:noFill/>
              </a:ln>
              <a:solidFill>
                <a:srgbClr val="FF0000"/>
              </a:solidFill>
              <a:uLnTx/>
              <a:uFillTx/>
              <a:latin typeface="PT Sans" panose="020B0503020203020204" pitchFamily="34" charset="0"/>
            </a:endParaRP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GTT sur la qualité des soins/GTT sur l’amélioration de la qualité</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GTT S&amp;E</a:t>
            </a:r>
          </a:p>
          <a:p>
            <a:pPr marL="204111" lvl="0" indent="-204111" defTabSz="326578">
              <a:buFontTx/>
              <a:buChar char="-"/>
              <a:defRPr/>
            </a:pPr>
            <a:r>
              <a:rPr kumimoji="0" lang="fr-FR" sz="1000" b="0" i="0" u="none" strike="noStrike" cap="none" normalizeH="0" baseline="0" noProof="0" dirty="0">
                <a:ln>
                  <a:noFill/>
                </a:ln>
                <a:solidFill>
                  <a:prstClr val="black"/>
                </a:solidFill>
                <a:uLnTx/>
                <a:uFillTx/>
                <a:latin typeface="PT Sans" panose="020B0503020203020204" pitchFamily="34" charset="0"/>
              </a:rPr>
              <a:t>Le comité </a:t>
            </a:r>
            <a:r>
              <a:rPr lang="fr-FR" sz="1000" dirty="0">
                <a:solidFill>
                  <a:prstClr val="black"/>
                </a:solidFill>
                <a:latin typeface="PT Sans" panose="020B0503020203020204" pitchFamily="34" charset="0"/>
              </a:rPr>
              <a:t>SRMMP du comté</a:t>
            </a:r>
            <a:endParaRPr kumimoji="0" lang="fr-FR" sz="1000" b="0" i="0" u="none" strike="noStrike" cap="none" normalizeH="0" baseline="0" noProof="0" dirty="0">
              <a:ln>
                <a:noFill/>
              </a:ln>
              <a:solidFill>
                <a:prstClr val="black"/>
              </a:solidFill>
              <a:uLnTx/>
              <a:uFillTx/>
              <a:latin typeface="PT Sans" panose="020B0503020203020204" pitchFamily="34" charset="0"/>
            </a:endParaRP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Les réunions clés : la réunion biannuelle de révision des données, RAP</a:t>
            </a:r>
          </a:p>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PT Sans" panose="020B0503020203020204" pitchFamily="34" charset="0"/>
              </a:rPr>
              <a:t>Comment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Aide au système SRMMP</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Analyse des allocations et des dépenses budgétaires </a:t>
            </a:r>
          </a:p>
        </p:txBody>
      </p:sp>
      <p:sp>
        <p:nvSpPr>
          <p:cNvPr id="16" name="Rectangle 15"/>
          <p:cNvSpPr/>
          <p:nvPr/>
        </p:nvSpPr>
        <p:spPr>
          <a:xfrm>
            <a:off x="5830662" y="2970166"/>
            <a:ext cx="3186338" cy="3132923"/>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PT Sans" panose="020B0503020203020204" pitchFamily="34" charset="0"/>
              </a:rPr>
              <a:t>Quoi ?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Allouer et dépenser des ressources dans les priorités SMN</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Agir pour améliorer les priorités SMN en se basant sur les données SRMMP</a:t>
            </a:r>
          </a:p>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PT Sans" panose="020B0503020203020204" pitchFamily="34" charset="0"/>
            </a:endParaRPr>
          </a:p>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PT Sans" panose="020B0503020203020204" pitchFamily="34" charset="0"/>
              </a:rPr>
              <a:t>Où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Les comités SRMMP des </a:t>
            </a:r>
            <a:r>
              <a:rPr kumimoji="0" lang="fr-FR" sz="1000" b="0" i="0" u="none" strike="noStrike" cap="none" normalizeH="0" baseline="0" noProof="0" dirty="0" err="1">
                <a:ln>
                  <a:noFill/>
                </a:ln>
                <a:solidFill>
                  <a:prstClr val="black"/>
                </a:solidFill>
                <a:uLnTx/>
                <a:uFillTx/>
                <a:latin typeface="PT Sans" panose="020B0503020203020204" pitchFamily="34" charset="0"/>
              </a:rPr>
              <a:t>sous-comtés</a:t>
            </a:r>
            <a:endParaRPr kumimoji="0" lang="fr-FR" sz="1000" b="0" i="0" u="none" strike="noStrike" cap="none" normalizeH="0" baseline="0" noProof="0" dirty="0">
              <a:ln>
                <a:noFill/>
              </a:ln>
              <a:solidFill>
                <a:prstClr val="black"/>
              </a:solidFill>
              <a:uLnTx/>
              <a:uFillTx/>
              <a:latin typeface="PT Sans" panose="020B0503020203020204" pitchFamily="34" charset="0"/>
            </a:endParaRP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Les comités SRMMP des comtés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GTT CDMT/GTS FS</a:t>
            </a:r>
            <a:endParaRPr kumimoji="0" lang="fr-FR" sz="1000" b="0" i="0" u="none" strike="noStrike" cap="none" normalizeH="0" baseline="0" noProof="0" dirty="0">
              <a:ln>
                <a:noFill/>
              </a:ln>
              <a:solidFill>
                <a:srgbClr val="FF0000"/>
              </a:solidFill>
              <a:uLnTx/>
              <a:uFillTx/>
              <a:latin typeface="PT Sans" panose="020B0503020203020204" pitchFamily="34" charset="0"/>
            </a:endParaRP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GTT sur la qualité des soins/GTT sur l’amélioration de la qualité</a:t>
            </a:r>
          </a:p>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PT Sans" panose="020B0503020203020204" pitchFamily="34" charset="0"/>
            </a:endParaRPr>
          </a:p>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PT Sans" panose="020B0503020203020204" pitchFamily="34" charset="0"/>
              </a:rPr>
              <a:t>Comment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En utilisant le suivi des actions dans les comités SRMMP des </a:t>
            </a:r>
            <a:r>
              <a:rPr kumimoji="0" lang="fr-FR" sz="1000" b="0" i="0" u="none" strike="noStrike" cap="none" normalizeH="0" baseline="0" noProof="0" dirty="0" err="1">
                <a:ln>
                  <a:noFill/>
                </a:ln>
                <a:solidFill>
                  <a:prstClr val="black"/>
                </a:solidFill>
                <a:uLnTx/>
                <a:uFillTx/>
                <a:latin typeface="PT Sans" panose="020B0503020203020204" pitchFamily="34" charset="0"/>
              </a:rPr>
              <a:t>sous-comtés</a:t>
            </a:r>
            <a:r>
              <a:rPr kumimoji="0" lang="fr-FR" sz="1000" b="0" i="0" u="none" strike="noStrike" cap="none" normalizeH="0" baseline="0" noProof="0" dirty="0">
                <a:ln>
                  <a:noFill/>
                </a:ln>
                <a:solidFill>
                  <a:prstClr val="black"/>
                </a:solidFill>
                <a:uLnTx/>
                <a:uFillTx/>
                <a:latin typeface="PT Sans" panose="020B0503020203020204" pitchFamily="34" charset="0"/>
              </a:rPr>
              <a:t>/comtés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Des priorités chiffrées afin qu’elles puissent être prises en compte dans les allocations budgétaires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La communication de preuves sur les priorités et la demande d’actions par la société civile</a:t>
            </a:r>
          </a:p>
        </p:txBody>
      </p:sp>
      <p:sp>
        <p:nvSpPr>
          <p:cNvPr id="17" name="Rectangle 16"/>
          <p:cNvSpPr/>
          <p:nvPr/>
        </p:nvSpPr>
        <p:spPr>
          <a:xfrm>
            <a:off x="181074" y="2645880"/>
            <a:ext cx="2626180" cy="2376298"/>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PT Sans" panose="020B0503020203020204" pitchFamily="34" charset="0"/>
              </a:rPr>
              <a:t>Quoi ?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Les résultats sur les décès et la santé maternels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Les données sur les dépenses</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Le suivi des actions </a:t>
            </a:r>
          </a:p>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PT Sans" panose="020B0503020203020204" pitchFamily="34" charset="0"/>
            </a:endParaRPr>
          </a:p>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PT Sans" panose="020B0503020203020204" pitchFamily="34" charset="0"/>
              </a:rPr>
              <a:t>Où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Le comité SRMMP du comté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Le comité SRMMP du </a:t>
            </a:r>
            <a:r>
              <a:rPr kumimoji="0" lang="fr-FR" sz="1000" b="0" i="0" u="none" strike="noStrike" cap="none" normalizeH="0" baseline="0" noProof="0" dirty="0" err="1">
                <a:ln>
                  <a:noFill/>
                </a:ln>
                <a:solidFill>
                  <a:prstClr val="black"/>
                </a:solidFill>
                <a:uLnTx/>
                <a:uFillTx/>
                <a:latin typeface="PT Sans" panose="020B0503020203020204" pitchFamily="34" charset="0"/>
              </a:rPr>
              <a:t>sous-comté</a:t>
            </a:r>
            <a:r>
              <a:rPr kumimoji="0" lang="fr-FR" sz="1000" b="0" i="0" u="none" strike="noStrike" cap="none" normalizeH="0" baseline="0" noProof="0" dirty="0">
                <a:ln>
                  <a:noFill/>
                </a:ln>
                <a:solidFill>
                  <a:prstClr val="black"/>
                </a:solidFill>
                <a:uLnTx/>
                <a:uFillTx/>
                <a:latin typeface="PT Sans" panose="020B0503020203020204" pitchFamily="34" charset="0"/>
              </a:rPr>
              <a:t> </a:t>
            </a:r>
          </a:p>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PT Sans" panose="020B0503020203020204" pitchFamily="34" charset="0"/>
            </a:endParaRPr>
          </a:p>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PT Sans" panose="020B0503020203020204" pitchFamily="34" charset="0"/>
              </a:rPr>
              <a:t>Comment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La feuille d’évaluation SRMNEA</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La feuille d’évaluation et le tableau de bord SRMMP (future numérisation)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PT Sans" panose="020B0503020203020204" pitchFamily="34" charset="0"/>
              </a:rPr>
              <a:t>THS-UC et/ou outil de suivi du budget </a:t>
            </a:r>
          </a:p>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PT Sans" panose="020B0503020203020204" pitchFamily="34" charset="0"/>
            </a:endParaRPr>
          </a:p>
        </p:txBody>
      </p:sp>
      <p:sp>
        <p:nvSpPr>
          <p:cNvPr id="2" name="Rectangle: Rounded Corners 1"/>
          <p:cNvSpPr/>
          <p:nvPr/>
        </p:nvSpPr>
        <p:spPr>
          <a:xfrm>
            <a:off x="3011359" y="4586922"/>
            <a:ext cx="2626180" cy="1359789"/>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786" i="0" u="none" strike="noStrike" cap="none" normalizeH="0" baseline="0" noProof="0" dirty="0">
                <a:ln>
                  <a:noFill/>
                </a:ln>
                <a:solidFill>
                  <a:prstClr val="black"/>
                </a:solidFill>
                <a:uLnTx/>
                <a:uFillTx/>
                <a:latin typeface="PT Sans" panose="020B0503020203020204" pitchFamily="34" charset="0"/>
              </a:rPr>
              <a:t>La</a:t>
            </a:r>
            <a:r>
              <a:rPr kumimoji="0" lang="fr-FR" sz="786" b="1" i="0" u="none" strike="noStrike" cap="none" normalizeH="0" baseline="0" noProof="0" dirty="0">
                <a:ln>
                  <a:noFill/>
                </a:ln>
                <a:solidFill>
                  <a:prstClr val="black"/>
                </a:solidFill>
                <a:uLnTx/>
                <a:uFillTx/>
                <a:latin typeface="PT Sans" panose="020B0503020203020204" pitchFamily="34" charset="0"/>
              </a:rPr>
              <a:t> société civile</a:t>
            </a:r>
            <a:r>
              <a:rPr kumimoji="0" lang="fr-FR" sz="786" i="0" u="none" strike="noStrike" cap="none" normalizeH="0" baseline="0" noProof="0" dirty="0">
                <a:ln>
                  <a:noFill/>
                </a:ln>
                <a:solidFill>
                  <a:prstClr val="black"/>
                </a:solidFill>
                <a:uLnTx/>
                <a:uFillTx/>
                <a:latin typeface="PT Sans" panose="020B0503020203020204" pitchFamily="34" charset="0"/>
              </a:rPr>
              <a:t> permet de mettre en place ce que le gouvernement ne peut que suivre.</a:t>
            </a:r>
            <a:r>
              <a:rPr kumimoji="0" lang="fr-FR" sz="786" b="0" i="0" u="none" strike="noStrike" cap="none" normalizeH="0" baseline="0" noProof="0" dirty="0">
                <a:ln>
                  <a:noFill/>
                </a:ln>
                <a:solidFill>
                  <a:prstClr val="black"/>
                </a:solidFill>
                <a:uLnTx/>
                <a:uFillTx/>
                <a:latin typeface="PT Sans" panose="020B0503020203020204" pitchFamily="34" charset="0"/>
              </a:rPr>
              <a:t> Elle peut apporter des preuves au </a:t>
            </a:r>
            <a:r>
              <a:rPr kumimoji="0" lang="fr-FR" sz="786" b="0" i="0" u="none" strike="noStrike" cap="none" normalizeH="0" baseline="0" noProof="0" dirty="0">
                <a:ln>
                  <a:noFill/>
                </a:ln>
                <a:solidFill>
                  <a:srgbClr val="000000"/>
                </a:solidFill>
                <a:uLnTx/>
                <a:uFillTx/>
                <a:latin typeface="PT Sans" panose="020B0503020203020204" pitchFamily="34" charset="0"/>
              </a:rPr>
              <a:t>THS-UC</a:t>
            </a:r>
            <a:r>
              <a:rPr kumimoji="0" lang="fr-FR" sz="786" b="0" i="0" u="none" strike="noStrike" cap="none" normalizeH="0" baseline="0" noProof="0" dirty="0">
                <a:ln>
                  <a:noFill/>
                </a:ln>
                <a:solidFill>
                  <a:prstClr val="black"/>
                </a:solidFill>
                <a:uLnTx/>
                <a:uFillTx/>
                <a:latin typeface="PT Sans" panose="020B0503020203020204" pitchFamily="34" charset="0"/>
              </a:rPr>
              <a:t>/à l’outil de suivi du budget, ou fournir des histoires humaines pour accompagner les outils de suivi liés à la qualité des soins. Elle peut aussi faire le lien avec le niveau communautaire et sera capable d’assurer que la communauté participe aux données au niveau du comté. Elle peut aussi se mettre en contact avec le gouvernement au sujet du suivi des actions. </a:t>
            </a:r>
          </a:p>
        </p:txBody>
      </p:sp>
      <p:sp>
        <p:nvSpPr>
          <p:cNvPr id="20" name="Rectangle: Rounded Corners 19"/>
          <p:cNvSpPr/>
          <p:nvPr/>
        </p:nvSpPr>
        <p:spPr>
          <a:xfrm>
            <a:off x="265814" y="492995"/>
            <a:ext cx="1928339" cy="983265"/>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786" i="0" u="none" strike="noStrike" cap="none" normalizeH="0" baseline="0" noProof="0" dirty="0">
                <a:ln>
                  <a:noFill/>
                </a:ln>
                <a:solidFill>
                  <a:prstClr val="black"/>
                </a:solidFill>
                <a:uLnTx/>
                <a:uFillTx/>
                <a:latin typeface="PT Sans" panose="020B0503020203020204" pitchFamily="34" charset="0"/>
              </a:rPr>
              <a:t>La </a:t>
            </a:r>
            <a:r>
              <a:rPr kumimoji="0" lang="fr-FR" sz="786" b="1" i="0" u="none" strike="noStrike" cap="none" normalizeH="0" baseline="0" noProof="0" dirty="0">
                <a:ln>
                  <a:noFill/>
                </a:ln>
                <a:solidFill>
                  <a:prstClr val="black"/>
                </a:solidFill>
                <a:uLnTx/>
                <a:uFillTx/>
                <a:latin typeface="PT Sans" panose="020B0503020203020204" pitchFamily="34" charset="0"/>
              </a:rPr>
              <a:t>société civile</a:t>
            </a:r>
            <a:r>
              <a:rPr kumimoji="0" lang="fr-FR" sz="786" i="0" u="none" strike="noStrike" cap="none" normalizeH="0" baseline="0" noProof="0" dirty="0">
                <a:ln>
                  <a:noFill/>
                </a:ln>
                <a:solidFill>
                  <a:prstClr val="black"/>
                </a:solidFill>
                <a:uLnTx/>
                <a:uFillTx/>
                <a:latin typeface="PT Sans" panose="020B0503020203020204" pitchFamily="34" charset="0"/>
              </a:rPr>
              <a:t> peut aussi réviser les données de manière indépendante, et fournir à ces groupes son analyse si et quand demandé.</a:t>
            </a:r>
            <a:r>
              <a:rPr kumimoji="0" lang="fr-FR" sz="786" b="0" i="0" u="none" strike="noStrike" cap="none" normalizeH="0" baseline="0" noProof="0" dirty="0">
                <a:ln>
                  <a:noFill/>
                </a:ln>
                <a:solidFill>
                  <a:prstClr val="black"/>
                </a:solidFill>
                <a:uLnTx/>
                <a:uFillTx/>
                <a:latin typeface="PT Sans" panose="020B0503020203020204" pitchFamily="34" charset="0"/>
              </a:rPr>
              <a:t> Si cette analyse est bonne, les GTT peuvent commencer à demander ces données, ainsi que la présence des OSC à leurs réunions.  </a:t>
            </a:r>
          </a:p>
        </p:txBody>
      </p:sp>
      <p:sp>
        <p:nvSpPr>
          <p:cNvPr id="22" name="Rectangle: Rounded Corners 21"/>
          <p:cNvSpPr/>
          <p:nvPr/>
        </p:nvSpPr>
        <p:spPr>
          <a:xfrm>
            <a:off x="6430509" y="1564969"/>
            <a:ext cx="1986643" cy="109849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786" i="0" u="none" strike="noStrike" cap="none" normalizeH="0" baseline="0" noProof="0" dirty="0">
                <a:ln>
                  <a:noFill/>
                </a:ln>
                <a:solidFill>
                  <a:prstClr val="black"/>
                </a:solidFill>
                <a:uLnTx/>
                <a:uFillTx/>
                <a:latin typeface="PT Sans" panose="020B0503020203020204" pitchFamily="34" charset="0"/>
              </a:rPr>
              <a:t>La </a:t>
            </a:r>
            <a:r>
              <a:rPr kumimoji="0" lang="fr-FR" sz="786" b="1" i="0" u="none" strike="noStrike" cap="none" normalizeH="0" baseline="0" noProof="0" dirty="0">
                <a:ln>
                  <a:noFill/>
                </a:ln>
                <a:solidFill>
                  <a:prstClr val="black"/>
                </a:solidFill>
                <a:uLnTx/>
                <a:uFillTx/>
                <a:latin typeface="PT Sans" panose="020B0503020203020204" pitchFamily="34" charset="0"/>
              </a:rPr>
              <a:t>société civile</a:t>
            </a:r>
            <a:r>
              <a:rPr kumimoji="0" lang="fr-FR" sz="786" i="0" u="none" strike="noStrike" cap="none" normalizeH="0" baseline="0" noProof="0" dirty="0">
                <a:ln>
                  <a:noFill/>
                </a:ln>
                <a:solidFill>
                  <a:prstClr val="black"/>
                </a:solidFill>
                <a:uLnTx/>
                <a:uFillTx/>
                <a:latin typeface="PT Sans" panose="020B0503020203020204" pitchFamily="34" charset="0"/>
              </a:rPr>
              <a:t> peut suggérer des actions pour le gouvernement, ou agir pour approfondir les actions de plaidoyer, la génération de preuves, la communication ou l’analyse.</a:t>
            </a:r>
            <a:r>
              <a:rPr kumimoji="0" lang="fr-FR" sz="786" b="0" i="0" u="none" strike="noStrike" cap="none" normalizeH="0" baseline="0" noProof="0" dirty="0">
                <a:ln>
                  <a:noFill/>
                </a:ln>
                <a:solidFill>
                  <a:prstClr val="black"/>
                </a:solidFill>
                <a:uLnTx/>
                <a:uFillTx/>
                <a:latin typeface="PT Sans" panose="020B0503020203020204" pitchFamily="34" charset="0"/>
              </a:rPr>
              <a:t> Elle peut aussi se mettre en contact avec le gouvernement pour vérifier si les actions ont été mises en place. </a:t>
            </a:r>
          </a:p>
        </p:txBody>
      </p:sp>
      <p:cxnSp>
        <p:nvCxnSpPr>
          <p:cNvPr id="4" name="Straight Arrow Connector 3"/>
          <p:cNvCxnSpPr>
            <a:cxnSpLocks/>
            <a:stCxn id="22" idx="2"/>
            <a:endCxn id="16" idx="0"/>
          </p:cNvCxnSpPr>
          <p:nvPr/>
        </p:nvCxnSpPr>
        <p:spPr>
          <a:xfrm>
            <a:off x="7423831" y="2663463"/>
            <a:ext cx="0" cy="30670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stCxn id="20" idx="3"/>
            <a:endCxn id="41" idx="1"/>
          </p:cNvCxnSpPr>
          <p:nvPr/>
        </p:nvCxnSpPr>
        <p:spPr>
          <a:xfrm>
            <a:off x="2194153" y="984628"/>
            <a:ext cx="647333" cy="1137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p:cNvCxnSpPr>
            <a:cxnSpLocks/>
            <a:stCxn id="2" idx="1"/>
            <a:endCxn id="17" idx="2"/>
          </p:cNvCxnSpPr>
          <p:nvPr/>
        </p:nvCxnSpPr>
        <p:spPr>
          <a:xfrm rot="10800000">
            <a:off x="1494165" y="5022179"/>
            <a:ext cx="1517195" cy="24463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132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D8775-12C0-9A41-852C-A8D0BB2410CA}"/>
              </a:ext>
            </a:extLst>
          </p:cNvPr>
          <p:cNvSpPr>
            <a:spLocks noGrp="1"/>
          </p:cNvSpPr>
          <p:nvPr>
            <p:ph type="title"/>
          </p:nvPr>
        </p:nvSpPr>
        <p:spPr>
          <a:xfrm>
            <a:off x="298223" y="439532"/>
            <a:ext cx="8558439" cy="639791"/>
          </a:xfrm>
        </p:spPr>
        <p:txBody>
          <a:bodyPr/>
          <a:lstStyle/>
          <a:p>
            <a:r>
              <a:rPr lang="fr-FR">
                <a:latin typeface="PT Sans" panose="020B0503020203020204" pitchFamily="34" charset="0"/>
              </a:rPr>
              <a:t>Quels sont les trois objectifs de cette session ?</a:t>
            </a:r>
          </a:p>
        </p:txBody>
      </p:sp>
      <p:sp>
        <p:nvSpPr>
          <p:cNvPr id="3" name="Content Placeholder 2">
            <a:extLst>
              <a:ext uri="{FF2B5EF4-FFF2-40B4-BE49-F238E27FC236}">
                <a16:creationId xmlns:a16="http://schemas.microsoft.com/office/drawing/2014/main" id="{D1932207-A42A-4443-AF3E-67170A1EFCE2}"/>
              </a:ext>
            </a:extLst>
          </p:cNvPr>
          <p:cNvSpPr>
            <a:spLocks noGrp="1"/>
          </p:cNvSpPr>
          <p:nvPr>
            <p:ph idx="1"/>
          </p:nvPr>
        </p:nvSpPr>
        <p:spPr>
          <a:xfrm>
            <a:off x="901700" y="1422399"/>
            <a:ext cx="6985000" cy="4552373"/>
          </a:xfrm>
        </p:spPr>
        <p:txBody>
          <a:bodyPr>
            <a:normAutofit/>
          </a:bodyPr>
          <a:lstStyle/>
          <a:p>
            <a:pPr marL="15875" lvl="0" indent="0">
              <a:lnSpc>
                <a:spcPct val="150000"/>
              </a:lnSpc>
              <a:buNone/>
            </a:pPr>
            <a:r>
              <a:rPr lang="fr-FR" sz="1600" dirty="0">
                <a:latin typeface="PT Sans" panose="020B0503020203020204" pitchFamily="34" charset="0"/>
              </a:rPr>
              <a:t>Approfondir votre </a:t>
            </a:r>
            <a:r>
              <a:rPr lang="fr-FR" sz="1600" b="1" dirty="0">
                <a:latin typeface="PT Sans" panose="020B0503020203020204" pitchFamily="34" charset="0"/>
              </a:rPr>
              <a:t>compréhension</a:t>
            </a:r>
            <a:r>
              <a:rPr lang="fr-FR" sz="1600" dirty="0">
                <a:latin typeface="PT Sans" panose="020B0503020203020204" pitchFamily="34" charset="0"/>
              </a:rPr>
              <a:t> de la redevabilité</a:t>
            </a:r>
          </a:p>
          <a:p>
            <a:pPr marL="15875" lvl="0" indent="0">
              <a:lnSpc>
                <a:spcPct val="150000"/>
              </a:lnSpc>
              <a:buNone/>
            </a:pPr>
            <a:br>
              <a:rPr lang="fr-FR" sz="1600" dirty="0">
                <a:latin typeface="PT Sans" panose="020B0503020203020204" pitchFamily="34" charset="0"/>
              </a:rPr>
            </a:br>
            <a:r>
              <a:rPr lang="fr-FR" sz="1600" dirty="0">
                <a:latin typeface="PT Sans" panose="020B0503020203020204" pitchFamily="34" charset="0"/>
              </a:rPr>
              <a:t>Expliquer le </a:t>
            </a:r>
            <a:r>
              <a:rPr lang="fr-FR" sz="1600" b="1" dirty="0">
                <a:latin typeface="PT Sans" panose="020B0503020203020204" pitchFamily="34" charset="0"/>
              </a:rPr>
              <a:t>lien</a:t>
            </a:r>
            <a:r>
              <a:rPr lang="fr-FR" sz="1600" dirty="0">
                <a:latin typeface="PT Sans" panose="020B0503020203020204" pitchFamily="34" charset="0"/>
              </a:rPr>
              <a:t> entre redevabilité et plaidoyer</a:t>
            </a:r>
            <a:br>
              <a:rPr lang="fr-FR" sz="1600" dirty="0">
                <a:latin typeface="PT Sans" panose="020B0503020203020204" pitchFamily="34" charset="0"/>
              </a:rPr>
            </a:br>
            <a:br>
              <a:rPr lang="fr-FR" sz="1600" dirty="0">
                <a:latin typeface="PT Sans" panose="020B0503020203020204" pitchFamily="34" charset="0"/>
              </a:rPr>
            </a:br>
            <a:r>
              <a:rPr lang="fr-FR" sz="1600" b="1" dirty="0">
                <a:latin typeface="PT Sans" panose="020B0503020203020204" pitchFamily="34" charset="0"/>
              </a:rPr>
              <a:t>Appliquer</a:t>
            </a:r>
            <a:r>
              <a:rPr lang="fr-FR" sz="1600" dirty="0">
                <a:latin typeface="PT Sans" panose="020B0503020203020204" pitchFamily="34" charset="0"/>
              </a:rPr>
              <a:t> le triangle de redevabilité à votre </a:t>
            </a:r>
            <a:r>
              <a:rPr lang="fr-FR" sz="1600" b="1" dirty="0">
                <a:latin typeface="PT Sans" panose="020B0503020203020204" pitchFamily="34" charset="0"/>
              </a:rPr>
              <a:t>contexte</a:t>
            </a:r>
          </a:p>
        </p:txBody>
      </p:sp>
      <p:sp>
        <p:nvSpPr>
          <p:cNvPr id="4" name="Rectangle 3">
            <a:extLst>
              <a:ext uri="{FF2B5EF4-FFF2-40B4-BE49-F238E27FC236}">
                <a16:creationId xmlns:a16="http://schemas.microsoft.com/office/drawing/2014/main" id="{E6CEC520-D265-4ADF-9144-D92EB7BCA396}"/>
              </a:ext>
            </a:extLst>
          </p:cNvPr>
          <p:cNvSpPr/>
          <p:nvPr/>
        </p:nvSpPr>
        <p:spPr>
          <a:xfrm>
            <a:off x="387709" y="1282501"/>
            <a:ext cx="498855"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400" b="1">
                <a:ln/>
                <a:solidFill>
                  <a:schemeClr val="accent3"/>
                </a:solidFill>
              </a:rPr>
              <a:t>1</a:t>
            </a:r>
          </a:p>
        </p:txBody>
      </p:sp>
      <p:sp>
        <p:nvSpPr>
          <p:cNvPr id="5" name="Rectangle 4">
            <a:extLst>
              <a:ext uri="{FF2B5EF4-FFF2-40B4-BE49-F238E27FC236}">
                <a16:creationId xmlns:a16="http://schemas.microsoft.com/office/drawing/2014/main" id="{BF42F990-5CD1-4FCC-8B93-C6A2D25ABB70}"/>
              </a:ext>
            </a:extLst>
          </p:cNvPr>
          <p:cNvSpPr/>
          <p:nvPr/>
        </p:nvSpPr>
        <p:spPr>
          <a:xfrm>
            <a:off x="400750" y="2098304"/>
            <a:ext cx="498855"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400" b="1">
                <a:ln/>
                <a:solidFill>
                  <a:schemeClr val="accent3"/>
                </a:solidFill>
              </a:rPr>
              <a:t>2</a:t>
            </a:r>
          </a:p>
        </p:txBody>
      </p:sp>
      <p:sp>
        <p:nvSpPr>
          <p:cNvPr id="6" name="Rectangle 5">
            <a:extLst>
              <a:ext uri="{FF2B5EF4-FFF2-40B4-BE49-F238E27FC236}">
                <a16:creationId xmlns:a16="http://schemas.microsoft.com/office/drawing/2014/main" id="{92D9139D-4FDA-4C7F-9743-A32B1A3B9C0D}"/>
              </a:ext>
            </a:extLst>
          </p:cNvPr>
          <p:cNvSpPr/>
          <p:nvPr/>
        </p:nvSpPr>
        <p:spPr>
          <a:xfrm>
            <a:off x="400750" y="2883874"/>
            <a:ext cx="498855"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4400" b="1">
                <a:ln/>
                <a:solidFill>
                  <a:schemeClr val="accent3"/>
                </a:solidFill>
              </a:rPr>
              <a:t>3</a:t>
            </a:r>
          </a:p>
        </p:txBody>
      </p:sp>
    </p:spTree>
    <p:extLst>
      <p:ext uri="{BB962C8B-B14F-4D97-AF65-F5344CB8AC3E}">
        <p14:creationId xmlns:p14="http://schemas.microsoft.com/office/powerpoint/2010/main" val="735061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E4EFC5DD-9605-4E18-ADC9-76C4629AFDE2}"/>
              </a:ext>
            </a:extLst>
          </p:cNvPr>
          <p:cNvSpPr/>
          <p:nvPr/>
        </p:nvSpPr>
        <p:spPr>
          <a:xfrm>
            <a:off x="0" y="1"/>
            <a:ext cx="9144000" cy="6103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T Sans" panose="020B0503020203020204" pitchFamily="34" charset="0"/>
            </a:endParaRPr>
          </a:p>
        </p:txBody>
      </p:sp>
      <p:sp>
        <p:nvSpPr>
          <p:cNvPr id="5" name="Oval 4"/>
          <p:cNvSpPr/>
          <p:nvPr/>
        </p:nvSpPr>
        <p:spPr>
          <a:xfrm>
            <a:off x="2911928" y="1950357"/>
            <a:ext cx="2830286" cy="2830286"/>
          </a:xfrm>
          <a:prstGeom prst="ellipse">
            <a:avLst/>
          </a:prstGeom>
          <a:solidFill>
            <a:schemeClr val="accent1"/>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0" lang="en-GB"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3925661" y="2041072"/>
            <a:ext cx="905983" cy="356123"/>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714" b="1" i="0" u="none" strike="noStrike" cap="none" normalizeH="0" baseline="0" noProof="0">
                <a:ln>
                  <a:noFill/>
                </a:ln>
                <a:solidFill>
                  <a:prstClr val="black"/>
                </a:solidFill>
                <a:uLnTx/>
                <a:uFillTx/>
                <a:latin typeface="Calibri" panose="020F0502020204030204"/>
                <a:ea typeface="+mn-ea"/>
                <a:cs typeface="+mn-cs"/>
              </a:rPr>
              <a:t>Réviser</a:t>
            </a:r>
          </a:p>
        </p:txBody>
      </p:sp>
      <p:sp>
        <p:nvSpPr>
          <p:cNvPr id="7" name="TextBox 6"/>
          <p:cNvSpPr txBox="1"/>
          <p:nvPr/>
        </p:nvSpPr>
        <p:spPr>
          <a:xfrm>
            <a:off x="5023556" y="3521309"/>
            <a:ext cx="568981" cy="356123"/>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714" b="1" i="0" u="none" strike="noStrike" cap="none" normalizeH="0" baseline="0" noProof="0">
                <a:ln>
                  <a:noFill/>
                </a:ln>
                <a:solidFill>
                  <a:prstClr val="black"/>
                </a:solidFill>
                <a:uLnTx/>
                <a:uFillTx/>
                <a:latin typeface="Calibri" panose="020F0502020204030204"/>
                <a:ea typeface="+mn-ea"/>
                <a:cs typeface="+mn-cs"/>
              </a:rPr>
              <a:t>Agir</a:t>
            </a:r>
          </a:p>
        </p:txBody>
      </p:sp>
      <p:sp>
        <p:nvSpPr>
          <p:cNvPr id="8" name="TextBox 7"/>
          <p:cNvSpPr txBox="1"/>
          <p:nvPr/>
        </p:nvSpPr>
        <p:spPr>
          <a:xfrm>
            <a:off x="3000377" y="3569282"/>
            <a:ext cx="1120068" cy="356123"/>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714" b="1" i="0" u="none" strike="noStrike" cap="none" normalizeH="0" baseline="0" noProof="0" dirty="0">
                <a:ln>
                  <a:noFill/>
                </a:ln>
                <a:solidFill>
                  <a:prstClr val="black"/>
                </a:solidFill>
                <a:uLnTx/>
                <a:uFillTx/>
                <a:latin typeface="Calibri" panose="020F0502020204030204"/>
                <a:ea typeface="+mn-ea"/>
                <a:cs typeface="+mn-cs"/>
              </a:rPr>
              <a:t>Contrôler</a:t>
            </a:r>
          </a:p>
        </p:txBody>
      </p:sp>
      <p:cxnSp>
        <p:nvCxnSpPr>
          <p:cNvPr id="18" name="Connector: Curved 17"/>
          <p:cNvCxnSpPr>
            <a:cxnSpLocks/>
          </p:cNvCxnSpPr>
          <p:nvPr/>
        </p:nvCxnSpPr>
        <p:spPr>
          <a:xfrm rot="5400000">
            <a:off x="4303084" y="2987642"/>
            <a:ext cx="47973" cy="1804080"/>
          </a:xfrm>
          <a:prstGeom prst="curvedConnector3">
            <a:avLst>
              <a:gd name="adj1" fmla="val 158838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p:cNvCxnSpPr>
            <a:stCxn id="6" idx="3"/>
          </p:cNvCxnSpPr>
          <p:nvPr/>
        </p:nvCxnSpPr>
        <p:spPr>
          <a:xfrm>
            <a:off x="4831644" y="2219134"/>
            <a:ext cx="699661" cy="1046580"/>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Curved 22"/>
          <p:cNvCxnSpPr>
            <a:endCxn id="6" idx="1"/>
          </p:cNvCxnSpPr>
          <p:nvPr/>
        </p:nvCxnSpPr>
        <p:spPr>
          <a:xfrm rot="5400000" flipH="1" flipV="1">
            <a:off x="2914778" y="2427193"/>
            <a:ext cx="1218942" cy="802824"/>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448910" y="2586356"/>
            <a:ext cx="1714498" cy="1015663"/>
          </a:xfrm>
          <a:prstGeom prst="rect">
            <a:avLst/>
          </a:prstGeom>
          <a:noFill/>
        </p:spPr>
        <p:txBody>
          <a:bodyPr wrap="square" rtlCol="0">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2000" b="1" i="0" u="none" strike="noStrike" cap="none" normalizeH="0" baseline="0" noProof="0" dirty="0">
                <a:ln>
                  <a:noFill/>
                </a:ln>
                <a:solidFill>
                  <a:schemeClr val="tx2"/>
                </a:solidFill>
                <a:uLnTx/>
                <a:uFillTx/>
                <a:latin typeface="Calibri" panose="020F0502020204030204"/>
                <a:ea typeface="+mn-ea"/>
                <a:cs typeface="+mn-cs"/>
              </a:rPr>
              <a:t>Le cycle de la redevabilité pour les OSC</a:t>
            </a:r>
          </a:p>
        </p:txBody>
      </p:sp>
      <p:sp>
        <p:nvSpPr>
          <p:cNvPr id="41" name="Rectangle 40"/>
          <p:cNvSpPr/>
          <p:nvPr/>
        </p:nvSpPr>
        <p:spPr>
          <a:xfrm>
            <a:off x="2841485" y="0"/>
            <a:ext cx="3589025" cy="1867917"/>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Calibri" panose="020F0502020204030204"/>
                <a:ea typeface="+mn-ea"/>
                <a:cs typeface="+mn-cs"/>
              </a:rPr>
              <a:t>Quoi ?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Calibri" panose="020F0502020204030204"/>
                <a:ea typeface="+mn-ea"/>
                <a:cs typeface="+mn-cs"/>
              </a:rPr>
              <a:t>La qualité des données sur les soins</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Calibri" panose="020F0502020204030204"/>
                <a:ea typeface="+mn-ea"/>
                <a:cs typeface="+mn-cs"/>
              </a:rPr>
              <a:t>Les données budgétaires et de dépenses</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Calibri" panose="020F0502020204030204"/>
                <a:ea typeface="+mn-ea"/>
                <a:cs typeface="+mn-cs"/>
              </a:rPr>
              <a:t>La stratégie de plaidoyer</a:t>
            </a:r>
          </a:p>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Calibri" panose="020F0502020204030204"/>
                <a:ea typeface="+mn-ea"/>
                <a:cs typeface="+mn-cs"/>
              </a:rPr>
              <a:t>Où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Calibri" panose="020F0502020204030204"/>
                <a:ea typeface="+mn-ea"/>
                <a:cs typeface="+mn-cs"/>
              </a:rPr>
              <a:t>Au sein de la coalition </a:t>
            </a:r>
          </a:p>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Calibri" panose="020F0502020204030204"/>
                <a:ea typeface="+mn-ea"/>
                <a:cs typeface="+mn-cs"/>
              </a:rPr>
              <a:t>Comment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Calibri" panose="020F0502020204030204"/>
                <a:ea typeface="+mn-ea"/>
                <a:cs typeface="+mn-cs"/>
              </a:rPr>
              <a:t>Former et conseiller pour encourager la génération et l’analyse des données</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Calibri" panose="020F0502020204030204"/>
                <a:ea typeface="+mn-ea"/>
                <a:cs typeface="+mn-cs"/>
              </a:rPr>
              <a:t>Des réunions organisées entre le gouvernement et des OSC, par ex. la consultation publique, les réunions de retours des OSC</a:t>
            </a:r>
          </a:p>
        </p:txBody>
      </p:sp>
      <p:sp>
        <p:nvSpPr>
          <p:cNvPr id="16" name="Rectangle 15"/>
          <p:cNvSpPr/>
          <p:nvPr/>
        </p:nvSpPr>
        <p:spPr>
          <a:xfrm>
            <a:off x="5830662" y="2916660"/>
            <a:ext cx="3186338" cy="1709769"/>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Calibri" panose="020F0502020204030204"/>
                <a:ea typeface="+mn-ea"/>
                <a:cs typeface="+mn-cs"/>
              </a:rPr>
              <a:t>Quoi ?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Calibri" panose="020F0502020204030204"/>
                <a:ea typeface="+mn-ea"/>
                <a:cs typeface="+mn-cs"/>
              </a:rPr>
              <a:t>Adapter la stratégie de plaidoyer (qui, quoi, quand, comment) </a:t>
            </a:r>
          </a:p>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Calibri" panose="020F0502020204030204"/>
                <a:ea typeface="+mn-ea"/>
                <a:cs typeface="+mn-cs"/>
              </a:rPr>
              <a:t>Où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Calibri" panose="020F0502020204030204"/>
                <a:ea typeface="+mn-ea"/>
                <a:cs typeface="+mn-cs"/>
              </a:rPr>
              <a:t>Au sein de la coalition</a:t>
            </a:r>
          </a:p>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Calibri" panose="020F0502020204030204"/>
                <a:ea typeface="+mn-ea"/>
                <a:cs typeface="+mn-cs"/>
              </a:rPr>
              <a:t>Comment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Calibri" panose="020F0502020204030204"/>
                <a:ea typeface="+mn-ea"/>
                <a:cs typeface="+mn-cs"/>
              </a:rPr>
              <a:t>Former et conseiller pour encourager une approche AEP du plaidoyer et faire un suivi de son efficacité</a:t>
            </a:r>
          </a:p>
        </p:txBody>
      </p:sp>
      <p:sp>
        <p:nvSpPr>
          <p:cNvPr id="17" name="Rectangle 16"/>
          <p:cNvSpPr/>
          <p:nvPr/>
        </p:nvSpPr>
        <p:spPr>
          <a:xfrm>
            <a:off x="156608" y="2701998"/>
            <a:ext cx="2626180" cy="2340762"/>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Calibri" panose="020F0502020204030204"/>
                <a:ea typeface="+mn-ea"/>
                <a:cs typeface="+mn-cs"/>
              </a:rPr>
              <a:t>Quoi ?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Calibri" panose="020F0502020204030204"/>
                <a:ea typeface="+mn-ea"/>
                <a:cs typeface="+mn-cs"/>
              </a:rPr>
              <a:t>Les données de prestation de services</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Calibri" panose="020F0502020204030204"/>
                <a:ea typeface="+mn-ea"/>
                <a:cs typeface="+mn-cs"/>
              </a:rPr>
              <a:t>Les données d’allocation et de dépenses</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Calibri" panose="020F0502020204030204"/>
                <a:ea typeface="+mn-ea"/>
                <a:cs typeface="+mn-cs"/>
              </a:rPr>
              <a:t>Les actions mises en place par le gouvernement</a:t>
            </a:r>
          </a:p>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Calibri" panose="020F0502020204030204"/>
                <a:ea typeface="+mn-ea"/>
                <a:cs typeface="+mn-cs"/>
              </a:rPr>
              <a:t>Où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Calibri" panose="020F0502020204030204"/>
                <a:ea typeface="+mn-ea"/>
                <a:cs typeface="+mn-cs"/>
              </a:rPr>
              <a:t>Au sein de la coalition </a:t>
            </a:r>
          </a:p>
          <a:p>
            <a:pPr marL="0" marR="0" lvl="0" indent="0" algn="l" defTabSz="326578"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000" b="1" i="0" u="none" strike="noStrike" cap="none" normalizeH="0" baseline="0" noProof="0" dirty="0">
                <a:ln>
                  <a:noFill/>
                </a:ln>
                <a:solidFill>
                  <a:prstClr val="black"/>
                </a:solidFill>
                <a:uLnTx/>
                <a:uFillTx/>
                <a:latin typeface="Calibri" panose="020F0502020204030204"/>
                <a:ea typeface="+mn-ea"/>
                <a:cs typeface="+mn-cs"/>
              </a:rPr>
              <a:t>Comment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Calibri" panose="020F0502020204030204"/>
                <a:ea typeface="+mn-ea"/>
                <a:cs typeface="+mn-cs"/>
              </a:rPr>
              <a:t>Outil de suivi du budget/feuille d’évaluation THS-UC (qui met en lien les dépenses et la prestation de services, par ex. les ruptures de stock) </a:t>
            </a:r>
          </a:p>
          <a:p>
            <a:pPr marL="204111" marR="0" lvl="0" indent="-204111" algn="l" defTabSz="326578" rtl="0" eaLnBrk="1" fontAlgn="auto" latinLnBrk="0" hangingPunct="1">
              <a:lnSpc>
                <a:spcPct val="100000"/>
              </a:lnSpc>
              <a:spcBef>
                <a:spcPts val="0"/>
              </a:spcBef>
              <a:spcAft>
                <a:spcPts val="0"/>
              </a:spcAft>
              <a:buClrTx/>
              <a:buSzTx/>
              <a:buFontTx/>
              <a:buChar char="-"/>
              <a:tabLst/>
              <a:defRPr/>
            </a:pPr>
            <a:r>
              <a:rPr kumimoji="0" lang="fr-FR" sz="1000" b="0" i="0" u="none" strike="noStrike" cap="none" normalizeH="0" baseline="0" noProof="0" dirty="0">
                <a:ln>
                  <a:noFill/>
                </a:ln>
                <a:solidFill>
                  <a:prstClr val="black"/>
                </a:solidFill>
                <a:uLnTx/>
                <a:uFillTx/>
                <a:latin typeface="Calibri" panose="020F0502020204030204"/>
                <a:ea typeface="+mn-ea"/>
                <a:cs typeface="+mn-cs"/>
              </a:rPr>
              <a:t>Le suivi des actions (si rendu public)</a:t>
            </a:r>
          </a:p>
          <a:p>
            <a:pPr marL="204111" marR="0" lvl="0" indent="-204111" algn="l" defTabSz="326578" rtl="0" eaLnBrk="1" fontAlgn="auto" latinLnBrk="0" hangingPunct="1">
              <a:lnSpc>
                <a:spcPct val="100000"/>
              </a:lnSpc>
              <a:spcBef>
                <a:spcPts val="0"/>
              </a:spcBef>
              <a:spcAft>
                <a:spcPts val="0"/>
              </a:spcAft>
              <a:buClrTx/>
              <a:buSzTx/>
              <a:buFontTx/>
              <a:buChar char="-"/>
              <a:tabLst/>
              <a:defRPr/>
            </a:pP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Rounded Corners 1"/>
          <p:cNvSpPr/>
          <p:nvPr/>
        </p:nvSpPr>
        <p:spPr>
          <a:xfrm>
            <a:off x="3000376" y="4948263"/>
            <a:ext cx="2530928" cy="863376"/>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786" i="0" u="none" strike="noStrike" cap="none" normalizeH="0" baseline="0" noProof="0" dirty="0">
                <a:ln>
                  <a:noFill/>
                </a:ln>
                <a:solidFill>
                  <a:prstClr val="black"/>
                </a:solidFill>
                <a:uLnTx/>
                <a:uFillTx/>
                <a:latin typeface="Calibri" panose="020F0502020204030204"/>
                <a:ea typeface="+mn-ea"/>
                <a:cs typeface="+mn-cs"/>
              </a:rPr>
              <a:t>Le </a:t>
            </a:r>
            <a:r>
              <a:rPr kumimoji="0" lang="fr-FR" sz="786" b="1" i="0" u="none" strike="noStrike" cap="none" normalizeH="0" baseline="0" noProof="0" dirty="0">
                <a:ln>
                  <a:noFill/>
                </a:ln>
                <a:solidFill>
                  <a:prstClr val="black"/>
                </a:solidFill>
                <a:uLnTx/>
                <a:uFillTx/>
                <a:latin typeface="Calibri" panose="020F0502020204030204"/>
                <a:ea typeface="+mn-ea"/>
                <a:cs typeface="+mn-cs"/>
              </a:rPr>
              <a:t>gouvernement</a:t>
            </a:r>
            <a:r>
              <a:rPr kumimoji="0" lang="fr-FR" sz="786" i="0" u="none" strike="noStrike" cap="none" normalizeH="0" baseline="0" noProof="0" dirty="0">
                <a:ln>
                  <a:noFill/>
                </a:ln>
                <a:solidFill>
                  <a:prstClr val="black"/>
                </a:solidFill>
                <a:uLnTx/>
                <a:uFillTx/>
                <a:latin typeface="Calibri" panose="020F0502020204030204"/>
                <a:ea typeface="+mn-ea"/>
                <a:cs typeface="+mn-cs"/>
              </a:rPr>
              <a:t> peut utiliser les OSC comme branche de mise en place de la fonction de suivi.</a:t>
            </a:r>
            <a:r>
              <a:rPr kumimoji="0" lang="fr-FR" sz="786" b="0" i="0" u="none" strike="noStrike" cap="none" normalizeH="0" baseline="0" noProof="0" dirty="0">
                <a:ln>
                  <a:noFill/>
                </a:ln>
                <a:solidFill>
                  <a:prstClr val="black"/>
                </a:solidFill>
                <a:uLnTx/>
                <a:uFillTx/>
                <a:latin typeface="Calibri" panose="020F0502020204030204"/>
                <a:ea typeface="+mn-ea"/>
                <a:cs typeface="+mn-cs"/>
              </a:rPr>
              <a:t> Elles peuvent collecter des données de suivi et les fournir au gouvernement pour qu’il puisse agir. </a:t>
            </a:r>
            <a:r>
              <a:rPr kumimoji="0" lang="fr-FR" sz="786" b="1" i="0" u="none" strike="noStrike" cap="none" normalizeH="0" baseline="0" noProof="0" dirty="0">
                <a:ln>
                  <a:noFill/>
                </a:ln>
                <a:solidFill>
                  <a:prstClr val="black"/>
                </a:solidFill>
                <a:uLnTx/>
                <a:uFillTx/>
                <a:latin typeface="Calibri" panose="020F0502020204030204"/>
                <a:ea typeface="+mn-ea"/>
                <a:cs typeface="+mn-cs"/>
              </a:rPr>
              <a:t> </a:t>
            </a:r>
            <a:r>
              <a:rPr kumimoji="0" lang="fr-FR" sz="786" b="0" i="0" u="none" strike="noStrike" cap="none" normalizeH="0" baseline="0" noProof="0" dirty="0">
                <a:ln>
                  <a:noFill/>
                </a:ln>
                <a:solidFill>
                  <a:prstClr val="black"/>
                </a:solidFill>
                <a:uLnTx/>
                <a:uFillTx/>
                <a:latin typeface="Calibri" panose="020F0502020204030204"/>
                <a:ea typeface="+mn-ea"/>
                <a:cs typeface="+mn-cs"/>
              </a:rPr>
              <a:t>Les OSC auront besoin de l’accès au suivi des actions si elles doivent faire le suivi des actions du gouvernement. </a:t>
            </a:r>
          </a:p>
        </p:txBody>
      </p:sp>
      <p:sp>
        <p:nvSpPr>
          <p:cNvPr id="20" name="Rectangle: Rounded Corners 19"/>
          <p:cNvSpPr/>
          <p:nvPr/>
        </p:nvSpPr>
        <p:spPr>
          <a:xfrm>
            <a:off x="634433" y="144210"/>
            <a:ext cx="1559719" cy="2442145"/>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786" i="0" u="none" strike="noStrike" cap="none" normalizeH="0" baseline="0" noProof="0" dirty="0">
                <a:ln>
                  <a:noFill/>
                </a:ln>
                <a:solidFill>
                  <a:prstClr val="black"/>
                </a:solidFill>
                <a:uLnTx/>
                <a:uFillTx/>
                <a:latin typeface="Calibri" panose="020F0502020204030204"/>
                <a:ea typeface="+mn-ea"/>
                <a:cs typeface="+mn-cs"/>
              </a:rPr>
              <a:t>Les données du </a:t>
            </a:r>
            <a:r>
              <a:rPr kumimoji="0" lang="fr-FR" sz="786" b="1" i="0" u="none" strike="noStrike" cap="none" normalizeH="0" baseline="0" noProof="0" dirty="0">
                <a:ln>
                  <a:noFill/>
                </a:ln>
                <a:solidFill>
                  <a:prstClr val="black"/>
                </a:solidFill>
                <a:uLnTx/>
                <a:uFillTx/>
                <a:latin typeface="Calibri" panose="020F0502020204030204"/>
                <a:ea typeface="+mn-ea"/>
                <a:cs typeface="+mn-cs"/>
              </a:rPr>
              <a:t>gouvernement</a:t>
            </a:r>
            <a:r>
              <a:rPr kumimoji="0" lang="fr-FR" sz="786" i="0" u="none" strike="noStrike" cap="none" normalizeH="0" baseline="0" noProof="0" dirty="0">
                <a:ln>
                  <a:noFill/>
                </a:ln>
                <a:solidFill>
                  <a:prstClr val="black"/>
                </a:solidFill>
                <a:uLnTx/>
                <a:uFillTx/>
                <a:latin typeface="Calibri" panose="020F0502020204030204"/>
                <a:ea typeface="+mn-ea"/>
                <a:cs typeface="+mn-cs"/>
              </a:rPr>
              <a:t> seront nécessaires pour que les OSC puissent réviser les données de qualité des soins et les données budgétaires/de dépenses.</a:t>
            </a:r>
            <a:r>
              <a:rPr kumimoji="0" lang="fr-FR" sz="786" b="0" i="0" u="none" strike="noStrike" cap="none" normalizeH="0" baseline="0" noProof="0" dirty="0">
                <a:ln>
                  <a:noFill/>
                </a:ln>
                <a:solidFill>
                  <a:prstClr val="black"/>
                </a:solidFill>
                <a:uLnTx/>
                <a:uFillTx/>
                <a:latin typeface="Calibri" panose="020F0502020204030204"/>
                <a:ea typeface="+mn-ea"/>
                <a:cs typeface="+mn-cs"/>
              </a:rPr>
              <a:t> En fonction de la relation avec le gouvernement, la « révision » peut avoir pour résultat des engagements basés sur les preuves de la part du gouvernement (comme au travers des GTT), mais elle peut aussi encourager la société civile à utiliser une base de preuves pour développer des actions plus approfondies.</a:t>
            </a:r>
          </a:p>
        </p:txBody>
      </p:sp>
      <p:sp>
        <p:nvSpPr>
          <p:cNvPr id="22" name="Rectangle: Rounded Corners 21"/>
          <p:cNvSpPr/>
          <p:nvPr/>
        </p:nvSpPr>
        <p:spPr>
          <a:xfrm>
            <a:off x="6575652" y="1314593"/>
            <a:ext cx="1986643" cy="1240014"/>
          </a:xfrm>
          <a:prstGeom prst="roundRect">
            <a:avLst/>
          </a:prstGeom>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786" i="0" u="none" strike="noStrike" cap="none" normalizeH="0" baseline="0" noProof="0" dirty="0">
                <a:ln>
                  <a:noFill/>
                </a:ln>
                <a:solidFill>
                  <a:prstClr val="black"/>
                </a:solidFill>
                <a:uLnTx/>
                <a:uFillTx/>
                <a:latin typeface="Calibri" panose="020F0502020204030204"/>
                <a:ea typeface="+mn-ea"/>
                <a:cs typeface="+mn-cs"/>
              </a:rPr>
              <a:t>Le </a:t>
            </a:r>
            <a:r>
              <a:rPr kumimoji="0" lang="fr-FR" sz="786" b="1" i="0" u="none" strike="noStrike" cap="none" normalizeH="0" baseline="0" noProof="0" dirty="0">
                <a:ln>
                  <a:noFill/>
                </a:ln>
                <a:solidFill>
                  <a:prstClr val="black"/>
                </a:solidFill>
                <a:uLnTx/>
                <a:uFillTx/>
                <a:latin typeface="Calibri" panose="020F0502020204030204"/>
                <a:ea typeface="+mn-ea"/>
                <a:cs typeface="+mn-cs"/>
              </a:rPr>
              <a:t>gouvernement</a:t>
            </a:r>
            <a:r>
              <a:rPr kumimoji="0" lang="fr-FR" sz="786" i="0" u="none" strike="noStrike" cap="none" normalizeH="0" baseline="0" noProof="0" dirty="0">
                <a:ln>
                  <a:noFill/>
                </a:ln>
                <a:solidFill>
                  <a:prstClr val="black"/>
                </a:solidFill>
                <a:uLnTx/>
                <a:uFillTx/>
                <a:latin typeface="Calibri" panose="020F0502020204030204"/>
                <a:ea typeface="+mn-ea"/>
                <a:cs typeface="+mn-cs"/>
              </a:rPr>
              <a:t> doit agir pour améliorer les résultats SMN, c’est pourquoi il est la cible privilégiée de la partie « action » de la redevabilité.</a:t>
            </a:r>
            <a:r>
              <a:rPr kumimoji="0" lang="fr-FR" sz="786" b="0" i="0" u="none" strike="noStrike" cap="none" normalizeH="0" baseline="0" noProof="0" dirty="0">
                <a:ln>
                  <a:noFill/>
                </a:ln>
                <a:solidFill>
                  <a:prstClr val="black"/>
                </a:solidFill>
                <a:uLnTx/>
                <a:uFillTx/>
                <a:latin typeface="Calibri" panose="020F0502020204030204"/>
                <a:ea typeface="+mn-ea"/>
                <a:cs typeface="+mn-cs"/>
              </a:rPr>
              <a:t> Cependant, les OSC pourront agir en adaptant leur stratégie de plaidoyer en fonction des priorités et des changements qui émergent dans le contexte dans lequel elles travaillent. </a:t>
            </a:r>
            <a:r>
              <a:rPr kumimoji="0" lang="fr-FR" sz="786" b="1" i="0" u="none" strike="noStrike" cap="none" normalizeH="0" baseline="0" noProof="0" dirty="0">
                <a:ln>
                  <a:noFill/>
                </a:ln>
                <a:solidFill>
                  <a:prstClr val="black"/>
                </a:solidFill>
                <a:uLnTx/>
                <a:uFillTx/>
                <a:latin typeface="Calibri" panose="020F0502020204030204"/>
                <a:ea typeface="+mn-ea"/>
                <a:cs typeface="+mn-cs"/>
              </a:rPr>
              <a:t> </a:t>
            </a:r>
          </a:p>
        </p:txBody>
      </p:sp>
      <p:cxnSp>
        <p:nvCxnSpPr>
          <p:cNvPr id="4" name="Straight Arrow Connector 3"/>
          <p:cNvCxnSpPr>
            <a:cxnSpLocks/>
            <a:stCxn id="22" idx="2"/>
            <a:endCxn id="16" idx="0"/>
          </p:cNvCxnSpPr>
          <p:nvPr/>
        </p:nvCxnSpPr>
        <p:spPr>
          <a:xfrm flipH="1">
            <a:off x="7423831" y="2554607"/>
            <a:ext cx="145143" cy="36205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stCxn id="20" idx="3"/>
            <a:endCxn id="41" idx="1"/>
          </p:cNvCxnSpPr>
          <p:nvPr/>
        </p:nvCxnSpPr>
        <p:spPr>
          <a:xfrm flipV="1">
            <a:off x="2194152" y="933959"/>
            <a:ext cx="647333" cy="431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p:cNvCxnSpPr>
            <a:cxnSpLocks/>
            <a:stCxn id="2" idx="1"/>
            <a:endCxn id="17" idx="2"/>
          </p:cNvCxnSpPr>
          <p:nvPr/>
        </p:nvCxnSpPr>
        <p:spPr>
          <a:xfrm rot="10800000">
            <a:off x="1469698" y="5042761"/>
            <a:ext cx="1530678" cy="337191"/>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094614" y="6038609"/>
            <a:ext cx="6826102" cy="577081"/>
          </a:xfrm>
          <a:prstGeom prst="rect">
            <a:avLst/>
          </a:prstGeom>
        </p:spPr>
        <p:txBody>
          <a:bodyPr wrap="square">
            <a:spAutoFit/>
          </a:bodyPr>
          <a:lstStyle/>
          <a:p>
            <a:pPr marL="0" marR="0" lvl="0" indent="0" defTabSz="326578" rtl="0" eaLnBrk="1" fontAlgn="auto" latinLnBrk="0" hangingPunct="1">
              <a:lnSpc>
                <a:spcPct val="100000"/>
              </a:lnSpc>
              <a:spcBef>
                <a:spcPts val="0"/>
              </a:spcBef>
              <a:spcAft>
                <a:spcPts val="0"/>
              </a:spcAft>
              <a:buClrTx/>
              <a:buSzTx/>
              <a:buFontTx/>
              <a:buNone/>
              <a:tabLst/>
              <a:defRPr/>
            </a:pPr>
            <a:r>
              <a:rPr kumimoji="0" lang="fr-FR" sz="1050" b="1" i="0" u="none" strike="noStrike" cap="none" normalizeH="0" baseline="0" noProof="0" dirty="0">
                <a:ln>
                  <a:noFill/>
                </a:ln>
                <a:uLnTx/>
                <a:uFillTx/>
                <a:latin typeface="PT Sans" panose="020B0503020203020204" pitchFamily="34" charset="0"/>
              </a:rPr>
              <a:t>Redevabilité</a:t>
            </a:r>
            <a:r>
              <a:rPr kumimoji="0" lang="fr-FR" sz="1050" i="0" u="none" strike="noStrike" cap="none" normalizeH="0" baseline="0" noProof="0" dirty="0">
                <a:ln>
                  <a:noFill/>
                </a:ln>
                <a:uLnTx/>
                <a:uFillTx/>
                <a:latin typeface="PT Sans" panose="020B0503020203020204" pitchFamily="34" charset="0"/>
              </a:rPr>
              <a:t> = </a:t>
            </a:r>
            <a:r>
              <a:rPr kumimoji="0" lang="fr-FR" sz="1050" b="1" i="0" u="none" strike="noStrike" cap="none" normalizeH="0" baseline="0" noProof="0" dirty="0">
                <a:ln>
                  <a:noFill/>
                </a:ln>
                <a:uLnTx/>
                <a:uFillTx/>
                <a:latin typeface="PT Sans" panose="020B0503020203020204" pitchFamily="34" charset="0"/>
              </a:rPr>
              <a:t>l’obligation</a:t>
            </a:r>
            <a:r>
              <a:rPr kumimoji="0" lang="fr-FR" sz="1050" i="0" u="none" strike="noStrike" cap="none" normalizeH="0" baseline="0" noProof="0" dirty="0">
                <a:ln>
                  <a:noFill/>
                </a:ln>
                <a:uLnTx/>
                <a:uFillTx/>
                <a:latin typeface="PT Sans" panose="020B0503020203020204" pitchFamily="34" charset="0"/>
              </a:rPr>
              <a:t> des </a:t>
            </a:r>
            <a:r>
              <a:rPr kumimoji="0" lang="fr-FR" sz="1050" b="1" i="0" u="none" strike="noStrike" cap="none" normalizeH="0" baseline="0" noProof="0" dirty="0">
                <a:ln>
                  <a:noFill/>
                </a:ln>
                <a:uLnTx/>
                <a:uFillTx/>
                <a:latin typeface="PT Sans" panose="020B0503020203020204" pitchFamily="34" charset="0"/>
              </a:rPr>
              <a:t>personnes en position de pouvoir</a:t>
            </a:r>
            <a:r>
              <a:rPr kumimoji="0" lang="fr-FR" sz="1050" i="0" u="none" strike="noStrike" cap="none" normalizeH="0" baseline="0" noProof="0" dirty="0">
                <a:ln>
                  <a:noFill/>
                </a:ln>
                <a:uLnTx/>
                <a:uFillTx/>
                <a:latin typeface="PT Sans" panose="020B0503020203020204" pitchFamily="34" charset="0"/>
              </a:rPr>
              <a:t> de répondre de leurs actions et d’en assumer la responsabilité</a:t>
            </a:r>
          </a:p>
          <a:p>
            <a:pPr marL="0" marR="0" lvl="0" indent="0" defTabSz="326578" rtl="0" eaLnBrk="1" fontAlgn="auto" latinLnBrk="0" hangingPunct="1">
              <a:lnSpc>
                <a:spcPct val="100000"/>
              </a:lnSpc>
              <a:spcBef>
                <a:spcPts val="0"/>
              </a:spcBef>
              <a:spcAft>
                <a:spcPts val="0"/>
              </a:spcAft>
              <a:buClrTx/>
              <a:buSzTx/>
              <a:buFontTx/>
              <a:buNone/>
              <a:tabLst/>
              <a:defRPr/>
            </a:pPr>
            <a:r>
              <a:rPr kumimoji="0" lang="fr-FR" sz="1050" b="1" i="0" u="none" strike="noStrike" cap="none" normalizeH="0" baseline="0" noProof="0" dirty="0">
                <a:ln>
                  <a:noFill/>
                </a:ln>
                <a:uLnTx/>
                <a:uFillTx/>
                <a:latin typeface="PT Sans" panose="020B0503020203020204" pitchFamily="34" charset="0"/>
              </a:rPr>
              <a:t>Redevabilité sociale</a:t>
            </a:r>
            <a:r>
              <a:rPr kumimoji="0" lang="fr-FR" sz="1050" i="0" u="none" strike="noStrike" cap="none" normalizeH="0" baseline="0" noProof="0" dirty="0">
                <a:ln>
                  <a:noFill/>
                </a:ln>
                <a:uLnTx/>
                <a:uFillTx/>
                <a:latin typeface="PT Sans" panose="020B0503020203020204" pitchFamily="34" charset="0"/>
              </a:rPr>
              <a:t> = les citoyens et/ou les OSC participent directement ou indirectement pour exiger la redevabilité.</a:t>
            </a:r>
            <a:r>
              <a:rPr kumimoji="0" lang="fr-FR" sz="1050" b="0" i="0" u="none" strike="noStrike" cap="none" normalizeH="0" baseline="0" noProof="0" dirty="0">
                <a:ln>
                  <a:noFill/>
                </a:ln>
                <a:uLnTx/>
                <a:uFillTx/>
                <a:latin typeface="PT Sans" panose="020B0503020203020204" pitchFamily="34" charset="0"/>
              </a:rPr>
              <a:t> </a:t>
            </a:r>
          </a:p>
          <a:p>
            <a:pPr marL="0" marR="0" lvl="0" indent="0" defTabSz="326578" rtl="0" eaLnBrk="1" fontAlgn="auto" latinLnBrk="0" hangingPunct="1">
              <a:lnSpc>
                <a:spcPct val="100000"/>
              </a:lnSpc>
              <a:spcBef>
                <a:spcPts val="0"/>
              </a:spcBef>
              <a:spcAft>
                <a:spcPts val="0"/>
              </a:spcAft>
              <a:buClrTx/>
              <a:buSzTx/>
              <a:buFontTx/>
              <a:buNone/>
              <a:tabLst/>
              <a:defRPr/>
            </a:pPr>
            <a:r>
              <a:rPr kumimoji="0" lang="fr-FR" sz="1050" b="1" i="0" u="none" strike="noStrike" cap="none" normalizeH="0" baseline="0" noProof="0" dirty="0">
                <a:ln>
                  <a:noFill/>
                </a:ln>
                <a:uLnTx/>
                <a:uFillTx/>
                <a:latin typeface="PT Sans" panose="020B0503020203020204" pitchFamily="34" charset="0"/>
              </a:rPr>
              <a:t>Redevabilité verticale</a:t>
            </a:r>
            <a:r>
              <a:rPr kumimoji="0" lang="fr-FR" sz="1050" i="0" u="none" strike="noStrike" cap="none" normalizeH="0" baseline="0" noProof="0" dirty="0">
                <a:ln>
                  <a:noFill/>
                </a:ln>
                <a:uLnTx/>
                <a:uFillTx/>
                <a:latin typeface="PT Sans" panose="020B0503020203020204" pitchFamily="34" charset="0"/>
              </a:rPr>
              <a:t> = la population de l’État est capable de tenir pour responsable son gouvernement.</a:t>
            </a:r>
            <a:r>
              <a:rPr kumimoji="0" lang="fr-FR" sz="1050" b="0" i="0" u="none" strike="noStrike" cap="none" normalizeH="0" baseline="0" noProof="0" dirty="0">
                <a:ln>
                  <a:noFill/>
                </a:ln>
                <a:uLnTx/>
                <a:uFillTx/>
                <a:latin typeface="PT Sans" panose="020B0503020203020204" pitchFamily="34" charset="0"/>
              </a:rPr>
              <a:t> </a:t>
            </a:r>
          </a:p>
        </p:txBody>
      </p:sp>
    </p:spTree>
    <p:extLst>
      <p:ext uri="{BB962C8B-B14F-4D97-AF65-F5344CB8AC3E}">
        <p14:creationId xmlns:p14="http://schemas.microsoft.com/office/powerpoint/2010/main" val="3557701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rrow: Curved Left 21">
            <a:extLst>
              <a:ext uri="{FF2B5EF4-FFF2-40B4-BE49-F238E27FC236}">
                <a16:creationId xmlns:a16="http://schemas.microsoft.com/office/drawing/2014/main" id="{07414806-2E93-4C7D-8D54-D341D59E70AE}"/>
              </a:ext>
            </a:extLst>
          </p:cNvPr>
          <p:cNvSpPr/>
          <p:nvPr/>
        </p:nvSpPr>
        <p:spPr>
          <a:xfrm rot="5400000">
            <a:off x="3761562" y="3230590"/>
            <a:ext cx="572352" cy="4256838"/>
          </a:xfrm>
          <a:prstGeom prst="curvedLeftArrow">
            <a:avLst>
              <a:gd name="adj1" fmla="val 11030"/>
              <a:gd name="adj2" fmla="val 50000"/>
              <a:gd name="adj3" fmla="val 2500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0" lang="en-GB"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Oval 3"/>
          <p:cNvSpPr/>
          <p:nvPr/>
        </p:nvSpPr>
        <p:spPr>
          <a:xfrm>
            <a:off x="948672" y="2104975"/>
            <a:ext cx="2830286" cy="2830286"/>
          </a:xfrm>
          <a:prstGeom prst="ellipse">
            <a:avLst/>
          </a:prstGeom>
          <a:solidFill>
            <a:schemeClr val="accent1"/>
          </a:solidFill>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0" lang="en-GB"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p:cNvSpPr txBox="1"/>
          <p:nvPr/>
        </p:nvSpPr>
        <p:spPr>
          <a:xfrm>
            <a:off x="1919318" y="2198407"/>
            <a:ext cx="986844" cy="356123"/>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714" b="1" i="0" u="none" strike="noStrike" cap="none" normalizeH="0" baseline="0" noProof="0" dirty="0">
                <a:ln>
                  <a:noFill/>
                </a:ln>
                <a:solidFill>
                  <a:prstClr val="black"/>
                </a:solidFill>
                <a:uLnTx/>
                <a:uFillTx/>
                <a:latin typeface="PT Sans" panose="020B0503020203020204" pitchFamily="34" charset="0"/>
              </a:rPr>
              <a:t>Révision</a:t>
            </a:r>
          </a:p>
        </p:txBody>
      </p:sp>
      <p:sp>
        <p:nvSpPr>
          <p:cNvPr id="6" name="TextBox 5"/>
          <p:cNvSpPr txBox="1"/>
          <p:nvPr/>
        </p:nvSpPr>
        <p:spPr>
          <a:xfrm>
            <a:off x="3038505" y="3678645"/>
            <a:ext cx="614025" cy="356123"/>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714" b="1" i="0" u="none" strike="noStrike" cap="none" normalizeH="0" baseline="0" noProof="0" dirty="0">
                <a:ln>
                  <a:noFill/>
                </a:ln>
                <a:solidFill>
                  <a:prstClr val="black"/>
                </a:solidFill>
                <a:uLnTx/>
                <a:uFillTx/>
                <a:latin typeface="PT Sans" panose="020B0503020203020204" pitchFamily="34" charset="0"/>
              </a:rPr>
              <a:t>Agir</a:t>
            </a:r>
          </a:p>
        </p:txBody>
      </p:sp>
      <p:sp>
        <p:nvSpPr>
          <p:cNvPr id="7" name="TextBox 6"/>
          <p:cNvSpPr txBox="1"/>
          <p:nvPr/>
        </p:nvSpPr>
        <p:spPr>
          <a:xfrm>
            <a:off x="994034" y="3726617"/>
            <a:ext cx="1114756" cy="356123"/>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714" b="1" i="0" u="none" strike="noStrike" cap="none" normalizeH="0" baseline="0" noProof="0" dirty="0">
                <a:ln>
                  <a:noFill/>
                </a:ln>
                <a:solidFill>
                  <a:prstClr val="black"/>
                </a:solidFill>
                <a:uLnTx/>
                <a:uFillTx/>
                <a:latin typeface="PT Sans" panose="020B0503020203020204" pitchFamily="34" charset="0"/>
              </a:rPr>
              <a:t>Contrôler</a:t>
            </a:r>
          </a:p>
        </p:txBody>
      </p:sp>
      <p:cxnSp>
        <p:nvCxnSpPr>
          <p:cNvPr id="8" name="Connector: Curved 7"/>
          <p:cNvCxnSpPr>
            <a:cxnSpLocks/>
          </p:cNvCxnSpPr>
          <p:nvPr/>
        </p:nvCxnSpPr>
        <p:spPr>
          <a:xfrm rot="5400000">
            <a:off x="2360527" y="3100757"/>
            <a:ext cx="47972" cy="1855674"/>
          </a:xfrm>
          <a:prstGeom prst="curvedConnector3">
            <a:avLst>
              <a:gd name="adj1" fmla="val 1494286"/>
            </a:avLst>
          </a:prstGeom>
          <a:ln w="28575">
            <a:solidFill>
              <a:schemeClr val="bg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 name="Connector: Curved 8"/>
          <p:cNvCxnSpPr>
            <a:cxnSpLocks/>
            <a:stCxn id="5" idx="3"/>
          </p:cNvCxnSpPr>
          <p:nvPr/>
        </p:nvCxnSpPr>
        <p:spPr>
          <a:xfrm>
            <a:off x="2906162" y="2376469"/>
            <a:ext cx="618799" cy="1046581"/>
          </a:xfrm>
          <a:prstGeom prst="curvedConnector2">
            <a:avLst/>
          </a:prstGeom>
          <a:ln w="28575">
            <a:solidFill>
              <a:schemeClr val="bg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p:cNvCxnSpPr>
            <a:cxnSpLocks/>
            <a:endCxn id="5" idx="1"/>
          </p:cNvCxnSpPr>
          <p:nvPr/>
        </p:nvCxnSpPr>
        <p:spPr>
          <a:xfrm rot="5400000" flipH="1" flipV="1">
            <a:off x="908431" y="2584533"/>
            <a:ext cx="1218950" cy="802823"/>
          </a:xfrm>
          <a:prstGeom prst="curvedConnector2">
            <a:avLst/>
          </a:prstGeom>
          <a:ln w="28575">
            <a:solidFill>
              <a:schemeClr val="bg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11658" y="2732592"/>
            <a:ext cx="1855674" cy="1015663"/>
          </a:xfrm>
          <a:prstGeom prst="rect">
            <a:avLst/>
          </a:prstGeom>
          <a:noFill/>
        </p:spPr>
        <p:txBody>
          <a:bodyPr wrap="square" rtlCol="0">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2000" b="1" i="0" u="none" strike="noStrike" cap="none" normalizeH="0" baseline="0" noProof="0" dirty="0">
                <a:ln>
                  <a:noFill/>
                </a:ln>
                <a:solidFill>
                  <a:schemeClr val="tx2"/>
                </a:solidFill>
                <a:uLnTx/>
                <a:uFillTx/>
                <a:latin typeface="PT Sans" panose="020B0503020203020204" pitchFamily="34" charset="0"/>
              </a:rPr>
              <a:t>Le cycle de redevabilité pour les OSC</a:t>
            </a:r>
          </a:p>
        </p:txBody>
      </p:sp>
      <p:sp>
        <p:nvSpPr>
          <p:cNvPr id="12" name="Oval 11"/>
          <p:cNvSpPr/>
          <p:nvPr/>
        </p:nvSpPr>
        <p:spPr>
          <a:xfrm>
            <a:off x="4445709" y="2107692"/>
            <a:ext cx="2830286" cy="2830286"/>
          </a:xfrm>
          <a:prstGeom prst="ellipse">
            <a:avLst/>
          </a:prstGeom>
          <a:solidFill>
            <a:schemeClr val="accent1"/>
          </a:solidFill>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0" lang="en-GB"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p:cNvSpPr txBox="1"/>
          <p:nvPr/>
        </p:nvSpPr>
        <p:spPr>
          <a:xfrm>
            <a:off x="5459441" y="2198407"/>
            <a:ext cx="968519" cy="356123"/>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714" b="1" i="0" u="none" strike="noStrike" cap="none" normalizeH="0" baseline="0" noProof="0" dirty="0">
                <a:ln>
                  <a:noFill/>
                </a:ln>
                <a:solidFill>
                  <a:prstClr val="black"/>
                </a:solidFill>
                <a:uLnTx/>
                <a:uFillTx/>
                <a:latin typeface="PT Sans" panose="020B0503020203020204" pitchFamily="34" charset="0"/>
              </a:rPr>
              <a:t>Révision</a:t>
            </a:r>
          </a:p>
        </p:txBody>
      </p:sp>
      <p:sp>
        <p:nvSpPr>
          <p:cNvPr id="14" name="TextBox 13"/>
          <p:cNvSpPr txBox="1"/>
          <p:nvPr/>
        </p:nvSpPr>
        <p:spPr>
          <a:xfrm>
            <a:off x="6513995" y="3678645"/>
            <a:ext cx="612322" cy="356123"/>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714" b="1" i="0" u="none" strike="noStrike" cap="none" normalizeH="0" baseline="0" noProof="0">
                <a:ln>
                  <a:noFill/>
                </a:ln>
                <a:solidFill>
                  <a:prstClr val="black"/>
                </a:solidFill>
                <a:uLnTx/>
                <a:uFillTx/>
                <a:latin typeface="PT Sans" panose="020B0503020203020204" pitchFamily="34" charset="0"/>
              </a:rPr>
              <a:t>Agir</a:t>
            </a:r>
          </a:p>
        </p:txBody>
      </p:sp>
      <p:sp>
        <p:nvSpPr>
          <p:cNvPr id="15" name="TextBox 14"/>
          <p:cNvSpPr txBox="1"/>
          <p:nvPr/>
        </p:nvSpPr>
        <p:spPr>
          <a:xfrm>
            <a:off x="4534156" y="3726617"/>
            <a:ext cx="1088045" cy="356123"/>
          </a:xfrm>
          <a:prstGeom prst="rect">
            <a:avLst/>
          </a:prstGeom>
          <a:noFill/>
        </p:spPr>
        <p:txBody>
          <a:bodyPr wrap="square" rtlCol="0">
            <a:spAutoFit/>
          </a:bodyPr>
          <a:lstStyle/>
          <a:p>
            <a:pPr marL="0" marR="0" lvl="0" indent="0" algn="l" defTabSz="326578" rtl="0" eaLnBrk="1" fontAlgn="auto" latinLnBrk="0" hangingPunct="1">
              <a:lnSpc>
                <a:spcPct val="100000"/>
              </a:lnSpc>
              <a:spcBef>
                <a:spcPts val="0"/>
              </a:spcBef>
              <a:spcAft>
                <a:spcPts val="0"/>
              </a:spcAft>
              <a:buClrTx/>
              <a:buSzTx/>
              <a:buFontTx/>
              <a:buNone/>
              <a:tabLst/>
              <a:defRPr/>
            </a:pPr>
            <a:r>
              <a:rPr kumimoji="0" lang="fr-FR" sz="1714" b="1" i="0" u="none" strike="noStrike" cap="none" normalizeH="0" baseline="0" noProof="0" dirty="0">
                <a:ln>
                  <a:noFill/>
                </a:ln>
                <a:solidFill>
                  <a:prstClr val="black"/>
                </a:solidFill>
                <a:uLnTx/>
                <a:uFillTx/>
                <a:latin typeface="PT Sans" panose="020B0503020203020204" pitchFamily="34" charset="0"/>
              </a:rPr>
              <a:t>Contrôler</a:t>
            </a:r>
          </a:p>
        </p:txBody>
      </p:sp>
      <p:cxnSp>
        <p:nvCxnSpPr>
          <p:cNvPr id="17" name="Connector: Curved 16"/>
          <p:cNvCxnSpPr>
            <a:cxnSpLocks/>
            <a:stCxn id="13" idx="3"/>
          </p:cNvCxnSpPr>
          <p:nvPr/>
        </p:nvCxnSpPr>
        <p:spPr>
          <a:xfrm>
            <a:off x="6427960" y="2376469"/>
            <a:ext cx="637125" cy="1046581"/>
          </a:xfrm>
          <a:prstGeom prst="curvedConnector2">
            <a:avLst/>
          </a:prstGeom>
          <a:ln w="28575">
            <a:solidFill>
              <a:schemeClr val="bg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p:cNvCxnSpPr>
            <a:cxnSpLocks/>
            <a:endCxn id="13" idx="1"/>
          </p:cNvCxnSpPr>
          <p:nvPr/>
        </p:nvCxnSpPr>
        <p:spPr>
          <a:xfrm rot="5400000" flipH="1" flipV="1">
            <a:off x="4448555" y="2584535"/>
            <a:ext cx="1218951" cy="802821"/>
          </a:xfrm>
          <a:prstGeom prst="curvedConnector2">
            <a:avLst/>
          </a:prstGeom>
          <a:ln w="28575">
            <a:solidFill>
              <a:schemeClr val="bg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96799" y="2524753"/>
            <a:ext cx="1787430" cy="707886"/>
          </a:xfrm>
          <a:prstGeom prst="rect">
            <a:avLst/>
          </a:prstGeom>
          <a:noFill/>
        </p:spPr>
        <p:txBody>
          <a:bodyPr wrap="square" rtlCol="0">
            <a:spAutoFit/>
          </a:bodyPr>
          <a:lstStyle/>
          <a:p>
            <a:pPr marL="0" marR="0" lvl="0" indent="0" algn="ctr" defTabSz="326578" rtl="0" eaLnBrk="1" fontAlgn="auto" latinLnBrk="0" hangingPunct="1">
              <a:lnSpc>
                <a:spcPct val="100000"/>
              </a:lnSpc>
              <a:spcBef>
                <a:spcPts val="0"/>
              </a:spcBef>
              <a:spcAft>
                <a:spcPts val="0"/>
              </a:spcAft>
              <a:buClrTx/>
              <a:buSzTx/>
              <a:buFontTx/>
              <a:buNone/>
              <a:tabLst/>
              <a:defRPr/>
            </a:pPr>
            <a:r>
              <a:rPr kumimoji="0" lang="fr-FR" sz="2000" b="1" i="0" u="none" strike="noStrike" cap="none" normalizeH="0" baseline="0" noProof="0" dirty="0">
                <a:ln>
                  <a:noFill/>
                </a:ln>
                <a:solidFill>
                  <a:schemeClr val="accent5"/>
                </a:solidFill>
                <a:uLnTx/>
                <a:uFillTx/>
                <a:latin typeface="PT Sans" panose="020B0503020203020204" pitchFamily="34" charset="0"/>
              </a:rPr>
              <a:t>Le cycle de redevabilité pour le gouvernement</a:t>
            </a:r>
          </a:p>
        </p:txBody>
      </p:sp>
      <p:sp>
        <p:nvSpPr>
          <p:cNvPr id="21" name="Arrow: Curved Left 20"/>
          <p:cNvSpPr/>
          <p:nvPr/>
        </p:nvSpPr>
        <p:spPr>
          <a:xfrm rot="16200000">
            <a:off x="3761561" y="-400336"/>
            <a:ext cx="572351" cy="4256838"/>
          </a:xfrm>
          <a:prstGeom prst="curvedLeftArrow">
            <a:avLst>
              <a:gd name="adj1" fmla="val 11030"/>
              <a:gd name="adj2" fmla="val 50000"/>
              <a:gd name="adj3" fmla="val 2500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26578" rtl="0" eaLnBrk="1" fontAlgn="auto" latinLnBrk="0" hangingPunct="1">
              <a:lnSpc>
                <a:spcPct val="100000"/>
              </a:lnSpc>
              <a:spcBef>
                <a:spcPts val="0"/>
              </a:spcBef>
              <a:spcAft>
                <a:spcPts val="0"/>
              </a:spcAft>
              <a:buClrTx/>
              <a:buSzTx/>
              <a:buFontTx/>
              <a:buNone/>
              <a:tabLst/>
              <a:defRPr/>
            </a:pPr>
            <a:endParaRPr kumimoji="0" lang="en-GB" sz="1286"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TextBox 30"/>
          <p:cNvSpPr txBox="1"/>
          <p:nvPr/>
        </p:nvSpPr>
        <p:spPr>
          <a:xfrm>
            <a:off x="2108790" y="6069476"/>
            <a:ext cx="666136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i="0" u="none" strike="noStrike" cap="none" normalizeH="0" baseline="0" noProof="0" dirty="0">
                <a:ln>
                  <a:noFill/>
                </a:ln>
                <a:uLnTx/>
                <a:uFillTx/>
                <a:latin typeface="PT Sans" panose="020B0503020203020204" pitchFamily="34" charset="0"/>
              </a:rPr>
              <a:t>Le gouvernement et la société civile sont tous deux des parties constituantes d’un </a:t>
            </a:r>
            <a:r>
              <a:rPr kumimoji="0" lang="fr-FR" sz="1200" b="1" i="0" u="none" strike="noStrike" cap="none" normalizeH="0" baseline="0" noProof="0" dirty="0">
                <a:ln>
                  <a:noFill/>
                </a:ln>
                <a:uLnTx/>
                <a:uFillTx/>
                <a:latin typeface="PT Sans" panose="020B0503020203020204" pitchFamily="34" charset="0"/>
              </a:rPr>
              <a:t>cycle de redevabilité plus large</a:t>
            </a:r>
            <a:r>
              <a:rPr kumimoji="0" lang="fr-FR" sz="1200" i="0" u="none" strike="noStrike" cap="none" normalizeH="0" baseline="0" noProof="0" dirty="0">
                <a:ln>
                  <a:noFill/>
                </a:ln>
                <a:uLnTx/>
                <a:uFillTx/>
                <a:latin typeface="PT Sans" panose="020B0503020203020204" pitchFamily="34" charset="0"/>
              </a:rPr>
              <a:t>.</a:t>
            </a:r>
            <a:r>
              <a:rPr kumimoji="0" lang="fr-FR" sz="1200" b="1" i="0" u="none" strike="noStrike" cap="none" normalizeH="0" baseline="0" noProof="0" dirty="0">
                <a:ln>
                  <a:noFill/>
                </a:ln>
                <a:uLnTx/>
                <a:uFillTx/>
                <a:latin typeface="PT Sans" panose="020B0503020203020204" pitchFamily="34" charset="0"/>
              </a:rPr>
              <a:t> </a:t>
            </a:r>
            <a:r>
              <a:rPr kumimoji="0" lang="fr-FR" sz="1200" b="0" i="0" u="none" strike="noStrike" cap="none" normalizeH="0" baseline="0" noProof="0" dirty="0">
                <a:ln>
                  <a:noFill/>
                </a:ln>
                <a:uLnTx/>
                <a:uFillTx/>
                <a:latin typeface="PT Sans" panose="020B0503020203020204" pitchFamily="34" charset="0"/>
              </a:rPr>
              <a:t>Cela montre comment, s’ils jouent leur rôle respectif dans le processus de redevabilité, cela permet de mettre en place un cycle de redevabilité plus large pour le système sanitaire. </a:t>
            </a:r>
          </a:p>
        </p:txBody>
      </p:sp>
      <p:cxnSp>
        <p:nvCxnSpPr>
          <p:cNvPr id="27" name="Connector: Curved 26">
            <a:extLst>
              <a:ext uri="{FF2B5EF4-FFF2-40B4-BE49-F238E27FC236}">
                <a16:creationId xmlns:a16="http://schemas.microsoft.com/office/drawing/2014/main" id="{49886B57-0C2B-4C97-8541-5250B2E0C9B0}"/>
              </a:ext>
            </a:extLst>
          </p:cNvPr>
          <p:cNvCxnSpPr>
            <a:cxnSpLocks/>
          </p:cNvCxnSpPr>
          <p:nvPr/>
        </p:nvCxnSpPr>
        <p:spPr>
          <a:xfrm rot="5400000">
            <a:off x="5859696" y="3154903"/>
            <a:ext cx="47972" cy="1855674"/>
          </a:xfrm>
          <a:prstGeom prst="curvedConnector3">
            <a:avLst>
              <a:gd name="adj1" fmla="val 1494286"/>
            </a:avLst>
          </a:prstGeom>
          <a:ln w="28575">
            <a:solidFill>
              <a:schemeClr val="bg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2" name="Title 1">
            <a:extLst>
              <a:ext uri="{FF2B5EF4-FFF2-40B4-BE49-F238E27FC236}">
                <a16:creationId xmlns:a16="http://schemas.microsoft.com/office/drawing/2014/main" id="{872B9A7D-D0E1-471F-ACD5-59B5A044E966}"/>
              </a:ext>
            </a:extLst>
          </p:cNvPr>
          <p:cNvSpPr>
            <a:spLocks noGrp="1"/>
          </p:cNvSpPr>
          <p:nvPr>
            <p:ph type="title"/>
          </p:nvPr>
        </p:nvSpPr>
        <p:spPr>
          <a:xfrm>
            <a:off x="264800" y="355696"/>
            <a:ext cx="8640000" cy="747900"/>
          </a:xfrm>
        </p:spPr>
        <p:txBody>
          <a:bodyPr/>
          <a:lstStyle/>
          <a:p>
            <a:r>
              <a:rPr lang="fr-FR" dirty="0">
                <a:latin typeface="PT Sans" panose="020B0503020203020204" pitchFamily="34" charset="0"/>
              </a:rPr>
              <a:t>Un cycle de redevabilité plus large</a:t>
            </a:r>
          </a:p>
        </p:txBody>
      </p:sp>
    </p:spTree>
    <p:extLst>
      <p:ext uri="{BB962C8B-B14F-4D97-AF65-F5344CB8AC3E}">
        <p14:creationId xmlns:p14="http://schemas.microsoft.com/office/powerpoint/2010/main" val="295637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38" y="393833"/>
            <a:ext cx="8558439" cy="639791"/>
          </a:xfrm>
        </p:spPr>
        <p:txBody>
          <a:bodyPr>
            <a:normAutofit/>
          </a:bodyPr>
          <a:lstStyle/>
          <a:p>
            <a:r>
              <a:rPr lang="fr-FR">
                <a:latin typeface="PT Sans" panose="020B0503020203020204" pitchFamily="34" charset="0"/>
              </a:rPr>
              <a:t>Redevabilité et personnes en position de pouvoir</a:t>
            </a:r>
          </a:p>
        </p:txBody>
      </p:sp>
      <p:sp>
        <p:nvSpPr>
          <p:cNvPr id="4" name="Rectangle 3">
            <a:extLst>
              <a:ext uri="{FF2B5EF4-FFF2-40B4-BE49-F238E27FC236}">
                <a16:creationId xmlns:a16="http://schemas.microsoft.com/office/drawing/2014/main" id="{D3AFDDC1-5592-4853-85DB-8976EBD06D1A}"/>
              </a:ext>
            </a:extLst>
          </p:cNvPr>
          <p:cNvSpPr/>
          <p:nvPr/>
        </p:nvSpPr>
        <p:spPr>
          <a:xfrm>
            <a:off x="328675" y="1314316"/>
            <a:ext cx="7941565" cy="2862322"/>
          </a:xfrm>
          <a:prstGeom prst="rect">
            <a:avLst/>
          </a:prstGeom>
        </p:spPr>
        <p:txBody>
          <a:bodyPr wrap="square">
            <a:spAutoFit/>
          </a:bodyPr>
          <a:lstStyle/>
          <a:p>
            <a:r>
              <a:rPr lang="fr-FR" sz="2000" dirty="0">
                <a:latin typeface="PT Sans" panose="020B0503020203020204" pitchFamily="34" charset="0"/>
              </a:rPr>
              <a:t>La redevabilité est l’</a:t>
            </a:r>
            <a:r>
              <a:rPr lang="fr-FR" sz="2000" b="1" dirty="0">
                <a:latin typeface="PT Sans" panose="020B0503020203020204" pitchFamily="34" charset="0"/>
              </a:rPr>
              <a:t>obligation</a:t>
            </a:r>
            <a:r>
              <a:rPr lang="fr-FR" sz="2000" dirty="0">
                <a:latin typeface="PT Sans" panose="020B0503020203020204" pitchFamily="34" charset="0"/>
              </a:rPr>
              <a:t> des </a:t>
            </a:r>
            <a:r>
              <a:rPr lang="fr-FR" sz="2000" b="1" dirty="0">
                <a:latin typeface="PT Sans" panose="020B0503020203020204" pitchFamily="34" charset="0"/>
              </a:rPr>
              <a:t>personnes en position de pouvoir</a:t>
            </a:r>
            <a:r>
              <a:rPr lang="fr-FR" sz="2000" dirty="0">
                <a:latin typeface="PT Sans" panose="020B0503020203020204" pitchFamily="34" charset="0"/>
              </a:rPr>
              <a:t> de répondre de leurs actions et d’en assumer la responsabilité.</a:t>
            </a:r>
          </a:p>
          <a:p>
            <a:endParaRPr lang="en-GB" sz="2000" dirty="0">
              <a:latin typeface="PT Sans" panose="020B0503020203020204" pitchFamily="34" charset="0"/>
            </a:endParaRPr>
          </a:p>
          <a:p>
            <a:endParaRPr lang="en-GB" sz="2000" dirty="0">
              <a:latin typeface="PT Sans" panose="020B0503020203020204" pitchFamily="34" charset="0"/>
            </a:endParaRPr>
          </a:p>
          <a:p>
            <a:r>
              <a:rPr lang="fr-FR" sz="2000" dirty="0">
                <a:latin typeface="PT Sans" panose="020B0503020203020204" pitchFamily="34" charset="0"/>
              </a:rPr>
              <a:t>Quand nous parlons de </a:t>
            </a:r>
            <a:r>
              <a:rPr lang="fr-FR" sz="2000" b="1" dirty="0">
                <a:latin typeface="PT Sans" panose="020B0503020203020204" pitchFamily="34" charset="0"/>
              </a:rPr>
              <a:t>personnes en position de pouvoir</a:t>
            </a:r>
            <a:r>
              <a:rPr lang="fr-FR" sz="2000" dirty="0">
                <a:latin typeface="PT Sans" panose="020B0503020203020204" pitchFamily="34" charset="0"/>
              </a:rPr>
              <a:t>, nous parlons des personnes détenant un pouvoir politique, financier, ou autre, et nous prenons en compte les fonctionnaires du gouvernement, les entreprises privées, et les OSC.</a:t>
            </a:r>
          </a:p>
          <a:p>
            <a:endParaRPr lang="en-GB" sz="2000" dirty="0">
              <a:latin typeface="PT Sans" panose="020B0503020203020204" pitchFamily="34" charset="0"/>
            </a:endParaRPr>
          </a:p>
        </p:txBody>
      </p:sp>
    </p:spTree>
    <p:extLst>
      <p:ext uri="{BB962C8B-B14F-4D97-AF65-F5344CB8AC3E}">
        <p14:creationId xmlns:p14="http://schemas.microsoft.com/office/powerpoint/2010/main" val="66705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D6B42-C37D-46F5-AB86-FA4A05CCB18F}"/>
              </a:ext>
            </a:extLst>
          </p:cNvPr>
          <p:cNvSpPr>
            <a:spLocks noGrp="1"/>
          </p:cNvSpPr>
          <p:nvPr>
            <p:ph type="title"/>
          </p:nvPr>
        </p:nvSpPr>
        <p:spPr>
          <a:xfrm>
            <a:off x="298676" y="485219"/>
            <a:ext cx="8546647" cy="531115"/>
          </a:xfrm>
        </p:spPr>
        <p:txBody>
          <a:bodyPr/>
          <a:lstStyle/>
          <a:p>
            <a:r>
              <a:rPr lang="fr-FR">
                <a:latin typeface="PT Sans" panose="020B0503020203020204" pitchFamily="34" charset="0"/>
              </a:rPr>
              <a:t>Les éléments de la redevabilité</a:t>
            </a:r>
          </a:p>
        </p:txBody>
      </p:sp>
      <p:graphicFrame>
        <p:nvGraphicFramePr>
          <p:cNvPr id="3" name="Diagram 2">
            <a:extLst>
              <a:ext uri="{FF2B5EF4-FFF2-40B4-BE49-F238E27FC236}">
                <a16:creationId xmlns:a16="http://schemas.microsoft.com/office/drawing/2014/main" id="{B96BE977-1F19-4F87-B735-70471A756C6A}"/>
              </a:ext>
            </a:extLst>
          </p:cNvPr>
          <p:cNvGraphicFramePr/>
          <p:nvPr>
            <p:extLst>
              <p:ext uri="{D42A27DB-BD31-4B8C-83A1-F6EECF244321}">
                <p14:modId xmlns:p14="http://schemas.microsoft.com/office/powerpoint/2010/main" val="4219733423"/>
              </p:ext>
            </p:extLst>
          </p:nvPr>
        </p:nvGraphicFramePr>
        <p:xfrm>
          <a:off x="1689100" y="1657350"/>
          <a:ext cx="5308600" cy="3543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720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338DBBB6-053B-4FF4-BD77-10F981E25A3E}"/>
              </a:ext>
            </a:extLst>
          </p:cNvPr>
          <p:cNvSpPr txBox="1">
            <a:spLocks/>
          </p:cNvSpPr>
          <p:nvPr/>
        </p:nvSpPr>
        <p:spPr>
          <a:xfrm>
            <a:off x="252000" y="481530"/>
            <a:ext cx="8640000" cy="747900"/>
          </a:xfrm>
          <a:prstGeom prst="rect">
            <a:avLst/>
          </a:prstGeom>
        </p:spPr>
        <p:txBody>
          <a:bodyPr/>
          <a:lstStyle>
            <a:lvl1pPr algn="l" defTabSz="685800" rtl="0" eaLnBrk="1" latinLnBrk="0" hangingPunct="1">
              <a:lnSpc>
                <a:spcPct val="90000"/>
              </a:lnSpc>
              <a:spcBef>
                <a:spcPct val="0"/>
              </a:spcBef>
              <a:buNone/>
              <a:defRPr sz="2800" b="1" i="0" kern="1200">
                <a:solidFill>
                  <a:schemeClr val="accent1"/>
                </a:solidFill>
                <a:latin typeface="+mj-lt"/>
                <a:ea typeface="+mj-ea"/>
                <a:cs typeface="+mj-cs"/>
              </a:defRPr>
            </a:lvl1pPr>
          </a:lstStyle>
          <a:p>
            <a:r>
              <a:rPr lang="fr-FR">
                <a:latin typeface="PT Sans" panose="020B0503020203020204" pitchFamily="34" charset="0"/>
              </a:rPr>
              <a:t>Les types de redevabilité</a:t>
            </a:r>
          </a:p>
        </p:txBody>
      </p:sp>
      <p:graphicFrame>
        <p:nvGraphicFramePr>
          <p:cNvPr id="3" name="Content Placeholder 5">
            <a:extLst>
              <a:ext uri="{FF2B5EF4-FFF2-40B4-BE49-F238E27FC236}">
                <a16:creationId xmlns:a16="http://schemas.microsoft.com/office/drawing/2014/main" id="{A5744D5F-9D1D-407D-B3D9-A42C8C4471CA}"/>
              </a:ext>
            </a:extLst>
          </p:cNvPr>
          <p:cNvGraphicFramePr>
            <a:graphicFrameLocks/>
          </p:cNvGraphicFramePr>
          <p:nvPr>
            <p:extLst>
              <p:ext uri="{D42A27DB-BD31-4B8C-83A1-F6EECF244321}">
                <p14:modId xmlns:p14="http://schemas.microsoft.com/office/powerpoint/2010/main" val="848547631"/>
              </p:ext>
            </p:extLst>
          </p:nvPr>
        </p:nvGraphicFramePr>
        <p:xfrm>
          <a:off x="0" y="1536700"/>
          <a:ext cx="8214610" cy="4174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963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96633-AF3A-4986-8841-70796465AF66}"/>
              </a:ext>
            </a:extLst>
          </p:cNvPr>
          <p:cNvSpPr>
            <a:spLocks noGrp="1"/>
          </p:cNvSpPr>
          <p:nvPr>
            <p:ph type="title"/>
          </p:nvPr>
        </p:nvSpPr>
        <p:spPr>
          <a:xfrm>
            <a:off x="298223" y="402337"/>
            <a:ext cx="8558439" cy="639791"/>
          </a:xfrm>
        </p:spPr>
        <p:txBody>
          <a:bodyPr/>
          <a:lstStyle/>
          <a:p>
            <a:r>
              <a:rPr lang="fr-FR" dirty="0">
                <a:latin typeface="PT Sans" panose="020B0503020203020204" pitchFamily="34" charset="0"/>
              </a:rPr>
              <a:t>Les types de redevabilité</a:t>
            </a:r>
          </a:p>
        </p:txBody>
      </p:sp>
      <p:sp>
        <p:nvSpPr>
          <p:cNvPr id="3" name="Content Placeholder 2">
            <a:extLst>
              <a:ext uri="{FF2B5EF4-FFF2-40B4-BE49-F238E27FC236}">
                <a16:creationId xmlns:a16="http://schemas.microsoft.com/office/drawing/2014/main" id="{3EFE3CC2-FB18-4B19-85DD-D34474278064}"/>
              </a:ext>
            </a:extLst>
          </p:cNvPr>
          <p:cNvSpPr>
            <a:spLocks noGrp="1"/>
          </p:cNvSpPr>
          <p:nvPr>
            <p:ph idx="1"/>
          </p:nvPr>
        </p:nvSpPr>
        <p:spPr>
          <a:xfrm>
            <a:off x="722051" y="2501750"/>
            <a:ext cx="2785647" cy="2137243"/>
          </a:xfrm>
        </p:spPr>
        <p:txBody>
          <a:bodyPr>
            <a:normAutofit lnSpcReduction="10000"/>
          </a:bodyPr>
          <a:lstStyle/>
          <a:p>
            <a:pPr marL="0" indent="0">
              <a:buNone/>
            </a:pPr>
            <a:r>
              <a:rPr lang="fr-FR" sz="2000" b="1">
                <a:solidFill>
                  <a:schemeClr val="tx1"/>
                </a:solidFill>
                <a:latin typeface="PT Sans" panose="020B0503020203020204" pitchFamily="34" charset="0"/>
              </a:rPr>
              <a:t>La redevabilité peut prendre plusieurs formes.</a:t>
            </a:r>
          </a:p>
          <a:p>
            <a:pPr marL="0" indent="0">
              <a:buNone/>
            </a:pPr>
            <a:endParaRPr lang="en-US" sz="2000" b="1" dirty="0">
              <a:solidFill>
                <a:schemeClr val="tx1"/>
              </a:solidFill>
              <a:latin typeface="PT Sans" panose="020B0503020203020204" pitchFamily="34" charset="0"/>
            </a:endParaRPr>
          </a:p>
          <a:p>
            <a:pPr marL="0" indent="0">
              <a:buNone/>
            </a:pPr>
            <a:r>
              <a:rPr lang="fr-FR" sz="2000" b="1">
                <a:solidFill>
                  <a:schemeClr val="tx1"/>
                </a:solidFill>
                <a:latin typeface="PT Sans" panose="020B0503020203020204" pitchFamily="34" charset="0"/>
              </a:rPr>
              <a:t>Voici trois types clés de redevabilité spécifiques à la santé :</a:t>
            </a:r>
          </a:p>
          <a:p>
            <a:endParaRPr lang="en-GB" dirty="0"/>
          </a:p>
        </p:txBody>
      </p:sp>
      <p:grpSp>
        <p:nvGrpSpPr>
          <p:cNvPr id="4" name="Group 3">
            <a:extLst>
              <a:ext uri="{FF2B5EF4-FFF2-40B4-BE49-F238E27FC236}">
                <a16:creationId xmlns:a16="http://schemas.microsoft.com/office/drawing/2014/main" id="{D09EB9D0-790F-4475-B945-F8DF723D93B0}"/>
              </a:ext>
            </a:extLst>
          </p:cNvPr>
          <p:cNvGrpSpPr>
            <a:grpSpLocks/>
          </p:cNvGrpSpPr>
          <p:nvPr/>
        </p:nvGrpSpPr>
        <p:grpSpPr bwMode="auto">
          <a:xfrm>
            <a:off x="3843158" y="2935834"/>
            <a:ext cx="3731708" cy="1410278"/>
            <a:chOff x="4855560" y="3478695"/>
            <a:chExt cx="4032000" cy="1410532"/>
          </a:xfrm>
        </p:grpSpPr>
        <p:cxnSp>
          <p:nvCxnSpPr>
            <p:cNvPr id="5" name="Straight Connector 4">
              <a:extLst>
                <a:ext uri="{FF2B5EF4-FFF2-40B4-BE49-F238E27FC236}">
                  <a16:creationId xmlns:a16="http://schemas.microsoft.com/office/drawing/2014/main" id="{79A88B9F-A618-4671-9136-B1D5A29196AA}"/>
                </a:ext>
              </a:extLst>
            </p:cNvPr>
            <p:cNvCxnSpPr/>
            <p:nvPr/>
          </p:nvCxnSpPr>
          <p:spPr>
            <a:xfrm flipV="1">
              <a:off x="4855560" y="3478695"/>
              <a:ext cx="4032000" cy="6351"/>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62BB584F-ED9C-4135-A232-3A1A77FADE8B}"/>
                </a:ext>
              </a:extLst>
            </p:cNvPr>
            <p:cNvSpPr txBox="1">
              <a:spLocks/>
            </p:cNvSpPr>
            <p:nvPr/>
          </p:nvSpPr>
          <p:spPr bwMode="auto">
            <a:xfrm>
              <a:off x="4855560" y="3634299"/>
              <a:ext cx="3625465" cy="1254928"/>
            </a:xfrm>
            <a:prstGeom prst="rect">
              <a:avLst/>
            </a:prstGeom>
            <a:noFill/>
            <a:ln w="9525">
              <a:noFill/>
              <a:miter lim="800000"/>
              <a:headEnd/>
              <a:tailEnd/>
            </a:ln>
          </p:spPr>
          <p:txBody>
            <a:bodyPr lIns="0" tIns="0" rIns="0">
              <a:spAutoFit/>
            </a:bodyPr>
            <a:lstStyle>
              <a:lvl1pPr marL="180000" indent="-180000" algn="l" defTabSz="914400" rtl="0" eaLnBrk="1" latinLnBrk="0" hangingPunct="1">
                <a:lnSpc>
                  <a:spcPct val="90000"/>
                </a:lnSpc>
                <a:spcBef>
                  <a:spcPts val="1000"/>
                </a:spcBef>
                <a:buClrTx/>
                <a:buFont typeface="Arial" panose="020B0604020202020204" pitchFamily="34" charset="0"/>
                <a:buChar char="•"/>
                <a:defRPr lang="en-US" altLang="en-US" sz="1400" kern="1200">
                  <a:solidFill>
                    <a:srgbClr val="FFFFFF"/>
                  </a:solidFill>
                  <a:latin typeface="+mn-lt"/>
                  <a:ea typeface="+mn-ea"/>
                  <a:cs typeface="+mn-cs"/>
                </a:defRPr>
              </a:lvl1pPr>
              <a:lvl2pPr marL="360000" indent="-180000" algn="l" defTabSz="914400" rtl="0" eaLnBrk="1" latinLnBrk="0" hangingPunct="1">
                <a:lnSpc>
                  <a:spcPct val="90000"/>
                </a:lnSpc>
                <a:spcBef>
                  <a:spcPts val="500"/>
                </a:spcBef>
                <a:buClrTx/>
                <a:buFont typeface="Arial" panose="020B0604020202020204" pitchFamily="34" charset="0"/>
                <a:buChar char="•"/>
                <a:defRPr lang="en-US" altLang="en-US" sz="1400" kern="1200">
                  <a:solidFill>
                    <a:srgbClr val="FFFFFF"/>
                  </a:solidFill>
                  <a:latin typeface="+mn-lt"/>
                  <a:ea typeface="+mn-ea"/>
                  <a:cs typeface="+mn-cs"/>
                </a:defRPr>
              </a:lvl2pPr>
              <a:lvl3pPr marL="540000" indent="-180000" algn="l" defTabSz="914400" rtl="0" eaLnBrk="1" latinLnBrk="0" hangingPunct="1">
                <a:lnSpc>
                  <a:spcPct val="90000"/>
                </a:lnSpc>
                <a:spcBef>
                  <a:spcPts val="500"/>
                </a:spcBef>
                <a:buClrTx/>
                <a:buFont typeface="Arial" panose="020B0604020202020204" pitchFamily="34" charset="0"/>
                <a:buChar char="–"/>
                <a:defRPr lang="en-US" altLang="en-US" sz="1200" kern="1200">
                  <a:solidFill>
                    <a:srgbClr val="FFFFFF"/>
                  </a:solidFill>
                  <a:latin typeface="+mn-lt"/>
                  <a:ea typeface="+mn-ea"/>
                  <a:cs typeface="+mn-cs"/>
                </a:defRPr>
              </a:lvl3pPr>
              <a:lvl4pPr marL="720000" indent="-180000" algn="l" defTabSz="914400" rtl="0" eaLnBrk="1" latinLnBrk="0" hangingPunct="1">
                <a:lnSpc>
                  <a:spcPct val="90000"/>
                </a:lnSpc>
                <a:spcBef>
                  <a:spcPts val="500"/>
                </a:spcBef>
                <a:buClrTx/>
                <a:buFont typeface="Arial" panose="020B0604020202020204" pitchFamily="34" charset="0"/>
                <a:buChar char="‒"/>
                <a:defRPr lang="en-US" altLang="en-US" sz="1200" kern="1200">
                  <a:solidFill>
                    <a:srgbClr val="FFFFFF"/>
                  </a:solidFill>
                  <a:latin typeface="+mn-lt"/>
                  <a:ea typeface="+mn-ea"/>
                  <a:cs typeface="+mn-cs"/>
                </a:defRPr>
              </a:lvl4pPr>
              <a:lvl5pPr marL="900000" indent="-180000" algn="l" defTabSz="914400" rtl="0" eaLnBrk="1" latinLnBrk="0" hangingPunct="1">
                <a:lnSpc>
                  <a:spcPct val="90000"/>
                </a:lnSpc>
                <a:spcBef>
                  <a:spcPts val="500"/>
                </a:spcBef>
                <a:buClrTx/>
                <a:buFont typeface="Arial" panose="020B0604020202020204" pitchFamily="34" charset="0"/>
                <a:buChar char="–"/>
                <a:defRPr lang="en-GB" altLang="en-US" sz="12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fr-FR" sz="2400" b="1">
                  <a:solidFill>
                    <a:schemeClr val="tx2"/>
                  </a:solidFill>
                  <a:latin typeface="PT Sans" panose="020B0503020203020204" pitchFamily="34" charset="0"/>
                </a:rPr>
                <a:t>De performance</a:t>
              </a:r>
            </a:p>
            <a:p>
              <a:pPr marL="0" indent="0" fontAlgn="auto">
                <a:spcAft>
                  <a:spcPts val="0"/>
                </a:spcAft>
                <a:buNone/>
                <a:defRPr/>
              </a:pPr>
              <a:r>
                <a:rPr lang="fr-FR" sz="1800" i="1">
                  <a:solidFill>
                    <a:schemeClr val="tx2"/>
                  </a:solidFill>
                  <a:latin typeface="PT Sans" panose="020B0503020203020204" pitchFamily="34" charset="0"/>
                </a:rPr>
                <a:t>Les services et les résultats sanitaires, dont la provision de soins respectueux et de haute qualité.</a:t>
              </a:r>
            </a:p>
          </p:txBody>
        </p:sp>
      </p:grpSp>
      <p:grpSp>
        <p:nvGrpSpPr>
          <p:cNvPr id="7" name="Group 6">
            <a:extLst>
              <a:ext uri="{FF2B5EF4-FFF2-40B4-BE49-F238E27FC236}">
                <a16:creationId xmlns:a16="http://schemas.microsoft.com/office/drawing/2014/main" id="{1A746E51-2BA9-4312-A789-ADC2FA2AF315}"/>
              </a:ext>
            </a:extLst>
          </p:cNvPr>
          <p:cNvGrpSpPr>
            <a:grpSpLocks/>
          </p:cNvGrpSpPr>
          <p:nvPr/>
        </p:nvGrpSpPr>
        <p:grpSpPr bwMode="auto">
          <a:xfrm>
            <a:off x="3843158" y="1340770"/>
            <a:ext cx="3731708" cy="1160980"/>
            <a:chOff x="4855560" y="1777217"/>
            <a:chExt cx="4032000" cy="1160656"/>
          </a:xfrm>
        </p:grpSpPr>
        <p:cxnSp>
          <p:nvCxnSpPr>
            <p:cNvPr id="8" name="Straight Connector 7">
              <a:extLst>
                <a:ext uri="{FF2B5EF4-FFF2-40B4-BE49-F238E27FC236}">
                  <a16:creationId xmlns:a16="http://schemas.microsoft.com/office/drawing/2014/main" id="{7B7A6097-F02A-4CB3-8CBB-33FFDD8DFBE4}"/>
                </a:ext>
              </a:extLst>
            </p:cNvPr>
            <p:cNvCxnSpPr/>
            <p:nvPr/>
          </p:nvCxnSpPr>
          <p:spPr>
            <a:xfrm flipV="1">
              <a:off x="4855560" y="1777217"/>
              <a:ext cx="4032000" cy="6348"/>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02810219-3429-4D53-ADAE-D60F8AF2DD11}"/>
                </a:ext>
              </a:extLst>
            </p:cNvPr>
            <p:cNvSpPr txBox="1">
              <a:spLocks/>
            </p:cNvSpPr>
            <p:nvPr/>
          </p:nvSpPr>
          <p:spPr bwMode="auto">
            <a:xfrm>
              <a:off x="4855560" y="1932750"/>
              <a:ext cx="4032000" cy="1005123"/>
            </a:xfrm>
            <a:prstGeom prst="rect">
              <a:avLst/>
            </a:prstGeom>
            <a:noFill/>
            <a:ln w="9525">
              <a:noFill/>
              <a:miter lim="800000"/>
              <a:headEnd/>
              <a:tailEnd/>
            </a:ln>
          </p:spPr>
          <p:txBody>
            <a:bodyPr wrap="square" lIns="0" tIns="0" rIns="0">
              <a:spAutoFit/>
            </a:bodyPr>
            <a:lstStyle>
              <a:lvl1pPr marL="180000" indent="-180000" algn="l" defTabSz="914400" rtl="0" eaLnBrk="1" latinLnBrk="0" hangingPunct="1">
                <a:lnSpc>
                  <a:spcPct val="90000"/>
                </a:lnSpc>
                <a:spcBef>
                  <a:spcPts val="1000"/>
                </a:spcBef>
                <a:buClrTx/>
                <a:buFont typeface="Arial" panose="020B0604020202020204" pitchFamily="34" charset="0"/>
                <a:buChar char="•"/>
                <a:defRPr lang="en-US" altLang="en-US" sz="1400" kern="1200">
                  <a:solidFill>
                    <a:srgbClr val="FFFFFF"/>
                  </a:solidFill>
                  <a:latin typeface="+mn-lt"/>
                  <a:ea typeface="+mn-ea"/>
                  <a:cs typeface="+mn-cs"/>
                </a:defRPr>
              </a:lvl1pPr>
              <a:lvl2pPr marL="360000" indent="-180000" algn="l" defTabSz="914400" rtl="0" eaLnBrk="1" latinLnBrk="0" hangingPunct="1">
                <a:lnSpc>
                  <a:spcPct val="90000"/>
                </a:lnSpc>
                <a:spcBef>
                  <a:spcPts val="500"/>
                </a:spcBef>
                <a:buClrTx/>
                <a:buFont typeface="Arial" panose="020B0604020202020204" pitchFamily="34" charset="0"/>
                <a:buChar char="•"/>
                <a:defRPr lang="en-US" altLang="en-US" sz="1400" kern="1200">
                  <a:solidFill>
                    <a:srgbClr val="FFFFFF"/>
                  </a:solidFill>
                  <a:latin typeface="+mn-lt"/>
                  <a:ea typeface="+mn-ea"/>
                  <a:cs typeface="+mn-cs"/>
                </a:defRPr>
              </a:lvl2pPr>
              <a:lvl3pPr marL="540000" indent="-180000" algn="l" defTabSz="914400" rtl="0" eaLnBrk="1" latinLnBrk="0" hangingPunct="1">
                <a:lnSpc>
                  <a:spcPct val="90000"/>
                </a:lnSpc>
                <a:spcBef>
                  <a:spcPts val="500"/>
                </a:spcBef>
                <a:buClrTx/>
                <a:buFont typeface="Arial" panose="020B0604020202020204" pitchFamily="34" charset="0"/>
                <a:buChar char="–"/>
                <a:defRPr lang="en-US" altLang="en-US" sz="1200" kern="1200">
                  <a:solidFill>
                    <a:srgbClr val="FFFFFF"/>
                  </a:solidFill>
                  <a:latin typeface="+mn-lt"/>
                  <a:ea typeface="+mn-ea"/>
                  <a:cs typeface="+mn-cs"/>
                </a:defRPr>
              </a:lvl3pPr>
              <a:lvl4pPr marL="720000" indent="-180000" algn="l" defTabSz="914400" rtl="0" eaLnBrk="1" latinLnBrk="0" hangingPunct="1">
                <a:lnSpc>
                  <a:spcPct val="90000"/>
                </a:lnSpc>
                <a:spcBef>
                  <a:spcPts val="500"/>
                </a:spcBef>
                <a:buClrTx/>
                <a:buFont typeface="Arial" panose="020B0604020202020204" pitchFamily="34" charset="0"/>
                <a:buChar char="‒"/>
                <a:defRPr lang="en-US" altLang="en-US" sz="1200" kern="1200">
                  <a:solidFill>
                    <a:srgbClr val="FFFFFF"/>
                  </a:solidFill>
                  <a:latin typeface="+mn-lt"/>
                  <a:ea typeface="+mn-ea"/>
                  <a:cs typeface="+mn-cs"/>
                </a:defRPr>
              </a:lvl4pPr>
              <a:lvl5pPr marL="900000" indent="-180000" algn="l" defTabSz="914400" rtl="0" eaLnBrk="1" latinLnBrk="0" hangingPunct="1">
                <a:lnSpc>
                  <a:spcPct val="90000"/>
                </a:lnSpc>
                <a:spcBef>
                  <a:spcPts val="500"/>
                </a:spcBef>
                <a:buClrTx/>
                <a:buFont typeface="Arial" panose="020B0604020202020204" pitchFamily="34" charset="0"/>
                <a:buChar char="–"/>
                <a:defRPr lang="en-GB" altLang="en-US" sz="12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fr-FR" sz="2400" b="1">
                  <a:solidFill>
                    <a:schemeClr val="tx2"/>
                  </a:solidFill>
                  <a:latin typeface="PT Sans" panose="020B0503020203020204" pitchFamily="34" charset="0"/>
                </a:rPr>
                <a:t>Financière</a:t>
              </a:r>
            </a:p>
            <a:p>
              <a:pPr marL="0" indent="0" fontAlgn="auto">
                <a:spcAft>
                  <a:spcPts val="0"/>
                </a:spcAft>
                <a:buNone/>
                <a:defRPr/>
              </a:pPr>
              <a:r>
                <a:rPr lang="fr-FR" sz="1800" i="1">
                  <a:solidFill>
                    <a:schemeClr val="tx2"/>
                  </a:solidFill>
                  <a:latin typeface="PT Sans" panose="020B0503020203020204" pitchFamily="34" charset="0"/>
                </a:rPr>
                <a:t>L’allocation, les dépenses et l’utilisation des ressources financières pour la santé.</a:t>
              </a:r>
            </a:p>
          </p:txBody>
        </p:sp>
      </p:grpSp>
      <p:grpSp>
        <p:nvGrpSpPr>
          <p:cNvPr id="10" name="Group 9">
            <a:extLst>
              <a:ext uri="{FF2B5EF4-FFF2-40B4-BE49-F238E27FC236}">
                <a16:creationId xmlns:a16="http://schemas.microsoft.com/office/drawing/2014/main" id="{136AF872-FCC4-4467-A6F7-2DA1A98066CC}"/>
              </a:ext>
            </a:extLst>
          </p:cNvPr>
          <p:cNvGrpSpPr>
            <a:grpSpLocks/>
          </p:cNvGrpSpPr>
          <p:nvPr/>
        </p:nvGrpSpPr>
        <p:grpSpPr bwMode="auto">
          <a:xfrm>
            <a:off x="3845575" y="4538277"/>
            <a:ext cx="3729291" cy="1816904"/>
            <a:chOff x="4855559" y="4640390"/>
            <a:chExt cx="4065564" cy="1817409"/>
          </a:xfrm>
        </p:grpSpPr>
        <p:cxnSp>
          <p:nvCxnSpPr>
            <p:cNvPr id="11" name="Straight Connector 10">
              <a:extLst>
                <a:ext uri="{FF2B5EF4-FFF2-40B4-BE49-F238E27FC236}">
                  <a16:creationId xmlns:a16="http://schemas.microsoft.com/office/drawing/2014/main" id="{C9F72838-2F24-4D81-BE83-AAEFC149A1F8}"/>
                </a:ext>
              </a:extLst>
            </p:cNvPr>
            <p:cNvCxnSpPr/>
            <p:nvPr/>
          </p:nvCxnSpPr>
          <p:spPr>
            <a:xfrm flipV="1">
              <a:off x="4889123" y="4640390"/>
              <a:ext cx="4032000" cy="6352"/>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F22DE4DF-13DA-4A8D-A2F8-D2DB7A9C53C3}"/>
                </a:ext>
              </a:extLst>
            </p:cNvPr>
            <p:cNvSpPr txBox="1">
              <a:spLocks/>
            </p:cNvSpPr>
            <p:nvPr/>
          </p:nvSpPr>
          <p:spPr bwMode="auto">
            <a:xfrm>
              <a:off x="4855559" y="4953380"/>
              <a:ext cx="3863669" cy="1504419"/>
            </a:xfrm>
            <a:prstGeom prst="rect">
              <a:avLst/>
            </a:prstGeom>
            <a:noFill/>
            <a:ln w="9525">
              <a:noFill/>
              <a:miter lim="800000"/>
              <a:headEnd/>
              <a:tailEnd/>
            </a:ln>
          </p:spPr>
          <p:txBody>
            <a:bodyPr lIns="0" tIns="0" rIns="0">
              <a:spAutoFit/>
            </a:bodyPr>
            <a:lstStyle>
              <a:lvl1pPr marL="180000" indent="-180000" algn="l" defTabSz="914400" rtl="0" eaLnBrk="1" latinLnBrk="0" hangingPunct="1">
                <a:lnSpc>
                  <a:spcPct val="90000"/>
                </a:lnSpc>
                <a:spcBef>
                  <a:spcPts val="1000"/>
                </a:spcBef>
                <a:buClrTx/>
                <a:buFont typeface="Arial" panose="020B0604020202020204" pitchFamily="34" charset="0"/>
                <a:buChar char="•"/>
                <a:defRPr lang="en-US" altLang="en-US" sz="1400" kern="1200">
                  <a:solidFill>
                    <a:srgbClr val="FFFFFF"/>
                  </a:solidFill>
                  <a:latin typeface="+mn-lt"/>
                  <a:ea typeface="+mn-ea"/>
                  <a:cs typeface="+mn-cs"/>
                </a:defRPr>
              </a:lvl1pPr>
              <a:lvl2pPr marL="360000" indent="-180000" algn="l" defTabSz="914400" rtl="0" eaLnBrk="1" latinLnBrk="0" hangingPunct="1">
                <a:lnSpc>
                  <a:spcPct val="90000"/>
                </a:lnSpc>
                <a:spcBef>
                  <a:spcPts val="500"/>
                </a:spcBef>
                <a:buClrTx/>
                <a:buFont typeface="Arial" panose="020B0604020202020204" pitchFamily="34" charset="0"/>
                <a:buChar char="•"/>
                <a:defRPr lang="en-US" altLang="en-US" sz="1400" kern="1200">
                  <a:solidFill>
                    <a:srgbClr val="FFFFFF"/>
                  </a:solidFill>
                  <a:latin typeface="+mn-lt"/>
                  <a:ea typeface="+mn-ea"/>
                  <a:cs typeface="+mn-cs"/>
                </a:defRPr>
              </a:lvl2pPr>
              <a:lvl3pPr marL="540000" indent="-180000" algn="l" defTabSz="914400" rtl="0" eaLnBrk="1" latinLnBrk="0" hangingPunct="1">
                <a:lnSpc>
                  <a:spcPct val="90000"/>
                </a:lnSpc>
                <a:spcBef>
                  <a:spcPts val="500"/>
                </a:spcBef>
                <a:buClrTx/>
                <a:buFont typeface="Arial" panose="020B0604020202020204" pitchFamily="34" charset="0"/>
                <a:buChar char="–"/>
                <a:defRPr lang="en-US" altLang="en-US" sz="1200" kern="1200">
                  <a:solidFill>
                    <a:srgbClr val="FFFFFF"/>
                  </a:solidFill>
                  <a:latin typeface="+mn-lt"/>
                  <a:ea typeface="+mn-ea"/>
                  <a:cs typeface="+mn-cs"/>
                </a:defRPr>
              </a:lvl3pPr>
              <a:lvl4pPr marL="720000" indent="-180000" algn="l" defTabSz="914400" rtl="0" eaLnBrk="1" latinLnBrk="0" hangingPunct="1">
                <a:lnSpc>
                  <a:spcPct val="90000"/>
                </a:lnSpc>
                <a:spcBef>
                  <a:spcPts val="500"/>
                </a:spcBef>
                <a:buClrTx/>
                <a:buFont typeface="Arial" panose="020B0604020202020204" pitchFamily="34" charset="0"/>
                <a:buChar char="‒"/>
                <a:defRPr lang="en-US" altLang="en-US" sz="1200" kern="1200">
                  <a:solidFill>
                    <a:srgbClr val="FFFFFF"/>
                  </a:solidFill>
                  <a:latin typeface="+mn-lt"/>
                  <a:ea typeface="+mn-ea"/>
                  <a:cs typeface="+mn-cs"/>
                </a:defRPr>
              </a:lvl4pPr>
              <a:lvl5pPr marL="900000" indent="-180000" algn="l" defTabSz="914400" rtl="0" eaLnBrk="1" latinLnBrk="0" hangingPunct="1">
                <a:lnSpc>
                  <a:spcPct val="90000"/>
                </a:lnSpc>
                <a:spcBef>
                  <a:spcPts val="500"/>
                </a:spcBef>
                <a:buClrTx/>
                <a:buFont typeface="Arial" panose="020B0604020202020204" pitchFamily="34" charset="0"/>
                <a:buChar char="–"/>
                <a:defRPr lang="en-GB" altLang="en-US" sz="12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defRPr/>
              </a:pPr>
              <a:r>
                <a:rPr lang="fr-FR" sz="2400" b="1" dirty="0">
                  <a:solidFill>
                    <a:schemeClr val="tx2"/>
                  </a:solidFill>
                  <a:latin typeface="PT Sans" panose="020B0503020203020204" pitchFamily="34" charset="0"/>
                </a:rPr>
                <a:t>Politique/démocratique</a:t>
              </a:r>
            </a:p>
            <a:p>
              <a:pPr marL="0" indent="0" fontAlgn="auto">
                <a:spcAft>
                  <a:spcPts val="0"/>
                </a:spcAft>
                <a:buNone/>
                <a:defRPr/>
              </a:pPr>
              <a:r>
                <a:rPr lang="fr-FR" sz="1800" i="1" dirty="0">
                  <a:solidFill>
                    <a:schemeClr val="tx2"/>
                  </a:solidFill>
                  <a:latin typeface="PT Sans" panose="020B0503020203020204" pitchFamily="34" charset="0"/>
                </a:rPr>
                <a:t>Le respect par le gouvernement de ses promesses électorales et la prise en compte des priorités des électeurs et électrices.</a:t>
              </a:r>
            </a:p>
          </p:txBody>
        </p:sp>
      </p:grpSp>
    </p:spTree>
    <p:extLst>
      <p:ext uri="{BB962C8B-B14F-4D97-AF65-F5344CB8AC3E}">
        <p14:creationId xmlns:p14="http://schemas.microsoft.com/office/powerpoint/2010/main" val="3687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ADABE-2F81-4E21-9A37-1DB3E70E88B2}"/>
              </a:ext>
            </a:extLst>
          </p:cNvPr>
          <p:cNvSpPr>
            <a:spLocks noGrp="1"/>
          </p:cNvSpPr>
          <p:nvPr>
            <p:ph type="ctrTitle"/>
          </p:nvPr>
        </p:nvSpPr>
        <p:spPr/>
        <p:txBody>
          <a:bodyPr/>
          <a:lstStyle/>
          <a:p>
            <a:r>
              <a:rPr lang="fr-FR" dirty="0"/>
              <a:t>Les types de redevabilité</a:t>
            </a:r>
          </a:p>
        </p:txBody>
      </p:sp>
      <p:sp>
        <p:nvSpPr>
          <p:cNvPr id="3" name="Text Placeholder 2">
            <a:extLst>
              <a:ext uri="{FF2B5EF4-FFF2-40B4-BE49-F238E27FC236}">
                <a16:creationId xmlns:a16="http://schemas.microsoft.com/office/drawing/2014/main" id="{B91F83E9-529B-47F5-B656-907CF57A1B53}"/>
              </a:ext>
            </a:extLst>
          </p:cNvPr>
          <p:cNvSpPr>
            <a:spLocks noGrp="1"/>
          </p:cNvSpPr>
          <p:nvPr>
            <p:ph type="body" idx="1"/>
          </p:nvPr>
        </p:nvSpPr>
        <p:spPr/>
        <p:txBody>
          <a:bodyPr>
            <a:normAutofit/>
          </a:bodyPr>
          <a:lstStyle/>
          <a:p>
            <a:r>
              <a:rPr lang="fr-FR" sz="2800"/>
              <a:t>Exercice</a:t>
            </a:r>
          </a:p>
        </p:txBody>
      </p:sp>
    </p:spTree>
    <p:extLst>
      <p:ext uri="{BB962C8B-B14F-4D97-AF65-F5344CB8AC3E}">
        <p14:creationId xmlns:p14="http://schemas.microsoft.com/office/powerpoint/2010/main" val="165924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252000" y="351203"/>
            <a:ext cx="8640000" cy="747900"/>
          </a:xfrm>
        </p:spPr>
        <p:txBody>
          <a:bodyPr/>
          <a:lstStyle/>
          <a:p>
            <a:r>
              <a:rPr lang="fr-FR" dirty="0"/>
              <a:t>Exercice : Les types de redevabilité</a:t>
            </a:r>
          </a:p>
        </p:txBody>
      </p:sp>
      <p:sp>
        <p:nvSpPr>
          <p:cNvPr id="9" name="TextBox 8">
            <a:extLst>
              <a:ext uri="{FF2B5EF4-FFF2-40B4-BE49-F238E27FC236}">
                <a16:creationId xmlns:a16="http://schemas.microsoft.com/office/drawing/2014/main" id="{2467DF6C-5478-4032-A5D8-4DBD214E7980}"/>
              </a:ext>
            </a:extLst>
          </p:cNvPr>
          <p:cNvSpPr txBox="1"/>
          <p:nvPr>
            <p:custDataLst>
              <p:tags r:id="rId1"/>
            </p:custDataLst>
          </p:nvPr>
        </p:nvSpPr>
        <p:spPr>
          <a:xfrm>
            <a:off x="1162051" y="1881008"/>
            <a:ext cx="5791200" cy="2308324"/>
          </a:xfrm>
          <a:custGeom>
            <a:avLst/>
            <a:gdLst>
              <a:gd name="connsiteX0" fmla="*/ 0 w 5791200"/>
              <a:gd name="connsiteY0" fmla="*/ 0 h 2308324"/>
              <a:gd name="connsiteX1" fmla="*/ 637032 w 5791200"/>
              <a:gd name="connsiteY1" fmla="*/ 0 h 2308324"/>
              <a:gd name="connsiteX2" fmla="*/ 1274064 w 5791200"/>
              <a:gd name="connsiteY2" fmla="*/ 0 h 2308324"/>
              <a:gd name="connsiteX3" fmla="*/ 1969008 w 5791200"/>
              <a:gd name="connsiteY3" fmla="*/ 0 h 2308324"/>
              <a:gd name="connsiteX4" fmla="*/ 2432304 w 5791200"/>
              <a:gd name="connsiteY4" fmla="*/ 0 h 2308324"/>
              <a:gd name="connsiteX5" fmla="*/ 2953512 w 5791200"/>
              <a:gd name="connsiteY5" fmla="*/ 0 h 2308324"/>
              <a:gd name="connsiteX6" fmla="*/ 3648456 w 5791200"/>
              <a:gd name="connsiteY6" fmla="*/ 0 h 2308324"/>
              <a:gd name="connsiteX7" fmla="*/ 4343400 w 5791200"/>
              <a:gd name="connsiteY7" fmla="*/ 0 h 2308324"/>
              <a:gd name="connsiteX8" fmla="*/ 4864608 w 5791200"/>
              <a:gd name="connsiteY8" fmla="*/ 0 h 2308324"/>
              <a:gd name="connsiteX9" fmla="*/ 5791200 w 5791200"/>
              <a:gd name="connsiteY9" fmla="*/ 0 h 2308324"/>
              <a:gd name="connsiteX10" fmla="*/ 5791200 w 5791200"/>
              <a:gd name="connsiteY10" fmla="*/ 600164 h 2308324"/>
              <a:gd name="connsiteX11" fmla="*/ 5791200 w 5791200"/>
              <a:gd name="connsiteY11" fmla="*/ 1177245 h 2308324"/>
              <a:gd name="connsiteX12" fmla="*/ 5791200 w 5791200"/>
              <a:gd name="connsiteY12" fmla="*/ 1777409 h 2308324"/>
              <a:gd name="connsiteX13" fmla="*/ 5791200 w 5791200"/>
              <a:gd name="connsiteY13" fmla="*/ 2308324 h 2308324"/>
              <a:gd name="connsiteX14" fmla="*/ 5327904 w 5791200"/>
              <a:gd name="connsiteY14" fmla="*/ 2308324 h 2308324"/>
              <a:gd name="connsiteX15" fmla="*/ 4922520 w 5791200"/>
              <a:gd name="connsiteY15" fmla="*/ 2308324 h 2308324"/>
              <a:gd name="connsiteX16" fmla="*/ 4285488 w 5791200"/>
              <a:gd name="connsiteY16" fmla="*/ 2308324 h 2308324"/>
              <a:gd name="connsiteX17" fmla="*/ 3648456 w 5791200"/>
              <a:gd name="connsiteY17" fmla="*/ 2308324 h 2308324"/>
              <a:gd name="connsiteX18" fmla="*/ 3185160 w 5791200"/>
              <a:gd name="connsiteY18" fmla="*/ 2308324 h 2308324"/>
              <a:gd name="connsiteX19" fmla="*/ 2721864 w 5791200"/>
              <a:gd name="connsiteY19" fmla="*/ 2308324 h 2308324"/>
              <a:gd name="connsiteX20" fmla="*/ 2316480 w 5791200"/>
              <a:gd name="connsiteY20" fmla="*/ 2308324 h 2308324"/>
              <a:gd name="connsiteX21" fmla="*/ 1853184 w 5791200"/>
              <a:gd name="connsiteY21" fmla="*/ 2308324 h 2308324"/>
              <a:gd name="connsiteX22" fmla="*/ 1389888 w 5791200"/>
              <a:gd name="connsiteY22" fmla="*/ 2308324 h 2308324"/>
              <a:gd name="connsiteX23" fmla="*/ 810768 w 5791200"/>
              <a:gd name="connsiteY23" fmla="*/ 2308324 h 2308324"/>
              <a:gd name="connsiteX24" fmla="*/ 0 w 5791200"/>
              <a:gd name="connsiteY24" fmla="*/ 2308324 h 2308324"/>
              <a:gd name="connsiteX25" fmla="*/ 0 w 5791200"/>
              <a:gd name="connsiteY25" fmla="*/ 1800493 h 2308324"/>
              <a:gd name="connsiteX26" fmla="*/ 0 w 5791200"/>
              <a:gd name="connsiteY26" fmla="*/ 1177245 h 2308324"/>
              <a:gd name="connsiteX27" fmla="*/ 0 w 5791200"/>
              <a:gd name="connsiteY27" fmla="*/ 669414 h 2308324"/>
              <a:gd name="connsiteX28" fmla="*/ 0 w 5791200"/>
              <a:gd name="connsiteY28"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791200" h="2308324" fill="none" extrusionOk="0">
                <a:moveTo>
                  <a:pt x="0" y="0"/>
                </a:moveTo>
                <a:cubicBezTo>
                  <a:pt x="237863" y="-76196"/>
                  <a:pt x="497346" y="42378"/>
                  <a:pt x="637032" y="0"/>
                </a:cubicBezTo>
                <a:cubicBezTo>
                  <a:pt x="776718" y="-42378"/>
                  <a:pt x="1009478" y="50174"/>
                  <a:pt x="1274064" y="0"/>
                </a:cubicBezTo>
                <a:cubicBezTo>
                  <a:pt x="1538650" y="-50174"/>
                  <a:pt x="1782678" y="78587"/>
                  <a:pt x="1969008" y="0"/>
                </a:cubicBezTo>
                <a:cubicBezTo>
                  <a:pt x="2155338" y="-78587"/>
                  <a:pt x="2320800" y="43046"/>
                  <a:pt x="2432304" y="0"/>
                </a:cubicBezTo>
                <a:cubicBezTo>
                  <a:pt x="2543808" y="-43046"/>
                  <a:pt x="2841516" y="39992"/>
                  <a:pt x="2953512" y="0"/>
                </a:cubicBezTo>
                <a:cubicBezTo>
                  <a:pt x="3065508" y="-39992"/>
                  <a:pt x="3325610" y="642"/>
                  <a:pt x="3648456" y="0"/>
                </a:cubicBezTo>
                <a:cubicBezTo>
                  <a:pt x="3971302" y="-642"/>
                  <a:pt x="4052265" y="59900"/>
                  <a:pt x="4343400" y="0"/>
                </a:cubicBezTo>
                <a:cubicBezTo>
                  <a:pt x="4634535" y="-59900"/>
                  <a:pt x="4622293" y="46081"/>
                  <a:pt x="4864608" y="0"/>
                </a:cubicBezTo>
                <a:cubicBezTo>
                  <a:pt x="5106923" y="-46081"/>
                  <a:pt x="5347057" y="16382"/>
                  <a:pt x="5791200" y="0"/>
                </a:cubicBezTo>
                <a:cubicBezTo>
                  <a:pt x="5852476" y="168177"/>
                  <a:pt x="5759942" y="401586"/>
                  <a:pt x="5791200" y="600164"/>
                </a:cubicBezTo>
                <a:cubicBezTo>
                  <a:pt x="5822458" y="798742"/>
                  <a:pt x="5737199" y="974825"/>
                  <a:pt x="5791200" y="1177245"/>
                </a:cubicBezTo>
                <a:cubicBezTo>
                  <a:pt x="5845201" y="1379665"/>
                  <a:pt x="5780640" y="1480515"/>
                  <a:pt x="5791200" y="1777409"/>
                </a:cubicBezTo>
                <a:cubicBezTo>
                  <a:pt x="5801760" y="2074303"/>
                  <a:pt x="5764624" y="2190628"/>
                  <a:pt x="5791200" y="2308324"/>
                </a:cubicBezTo>
                <a:cubicBezTo>
                  <a:pt x="5670656" y="2314212"/>
                  <a:pt x="5518308" y="2264542"/>
                  <a:pt x="5327904" y="2308324"/>
                </a:cubicBezTo>
                <a:cubicBezTo>
                  <a:pt x="5137500" y="2352106"/>
                  <a:pt x="5122372" y="2268778"/>
                  <a:pt x="4922520" y="2308324"/>
                </a:cubicBezTo>
                <a:cubicBezTo>
                  <a:pt x="4722668" y="2347870"/>
                  <a:pt x="4447786" y="2265779"/>
                  <a:pt x="4285488" y="2308324"/>
                </a:cubicBezTo>
                <a:cubicBezTo>
                  <a:pt x="4123190" y="2350869"/>
                  <a:pt x="3826291" y="2285516"/>
                  <a:pt x="3648456" y="2308324"/>
                </a:cubicBezTo>
                <a:cubicBezTo>
                  <a:pt x="3470621" y="2331132"/>
                  <a:pt x="3364144" y="2287195"/>
                  <a:pt x="3185160" y="2308324"/>
                </a:cubicBezTo>
                <a:cubicBezTo>
                  <a:pt x="3006176" y="2329453"/>
                  <a:pt x="2907595" y="2263560"/>
                  <a:pt x="2721864" y="2308324"/>
                </a:cubicBezTo>
                <a:cubicBezTo>
                  <a:pt x="2536133" y="2353088"/>
                  <a:pt x="2410291" y="2293464"/>
                  <a:pt x="2316480" y="2308324"/>
                </a:cubicBezTo>
                <a:cubicBezTo>
                  <a:pt x="2222669" y="2323184"/>
                  <a:pt x="2007161" y="2255548"/>
                  <a:pt x="1853184" y="2308324"/>
                </a:cubicBezTo>
                <a:cubicBezTo>
                  <a:pt x="1699207" y="2361100"/>
                  <a:pt x="1613155" y="2305200"/>
                  <a:pt x="1389888" y="2308324"/>
                </a:cubicBezTo>
                <a:cubicBezTo>
                  <a:pt x="1166621" y="2311448"/>
                  <a:pt x="1041303" y="2295375"/>
                  <a:pt x="810768" y="2308324"/>
                </a:cubicBezTo>
                <a:cubicBezTo>
                  <a:pt x="580233" y="2321273"/>
                  <a:pt x="366191" y="2294301"/>
                  <a:pt x="0" y="2308324"/>
                </a:cubicBezTo>
                <a:cubicBezTo>
                  <a:pt x="-40693" y="2140537"/>
                  <a:pt x="11371" y="1931993"/>
                  <a:pt x="0" y="1800493"/>
                </a:cubicBezTo>
                <a:cubicBezTo>
                  <a:pt x="-11371" y="1668993"/>
                  <a:pt x="58730" y="1333645"/>
                  <a:pt x="0" y="1177245"/>
                </a:cubicBezTo>
                <a:cubicBezTo>
                  <a:pt x="-58730" y="1020845"/>
                  <a:pt x="57366" y="800094"/>
                  <a:pt x="0" y="669414"/>
                </a:cubicBezTo>
                <a:cubicBezTo>
                  <a:pt x="-57366" y="538734"/>
                  <a:pt x="8436" y="302196"/>
                  <a:pt x="0" y="0"/>
                </a:cubicBezTo>
                <a:close/>
              </a:path>
              <a:path w="5791200" h="2308324" stroke="0" extrusionOk="0">
                <a:moveTo>
                  <a:pt x="0" y="0"/>
                </a:moveTo>
                <a:cubicBezTo>
                  <a:pt x="193633" y="-10901"/>
                  <a:pt x="375948" y="15521"/>
                  <a:pt x="521208" y="0"/>
                </a:cubicBezTo>
                <a:cubicBezTo>
                  <a:pt x="666468" y="-15521"/>
                  <a:pt x="992146" y="33383"/>
                  <a:pt x="1216152" y="0"/>
                </a:cubicBezTo>
                <a:cubicBezTo>
                  <a:pt x="1440158" y="-33383"/>
                  <a:pt x="1705483" y="37875"/>
                  <a:pt x="1853184" y="0"/>
                </a:cubicBezTo>
                <a:cubicBezTo>
                  <a:pt x="2000885" y="-37875"/>
                  <a:pt x="2086348" y="15557"/>
                  <a:pt x="2258568" y="0"/>
                </a:cubicBezTo>
                <a:cubicBezTo>
                  <a:pt x="2430788" y="-15557"/>
                  <a:pt x="2538228" y="59794"/>
                  <a:pt x="2779776" y="0"/>
                </a:cubicBezTo>
                <a:cubicBezTo>
                  <a:pt x="3021324" y="-59794"/>
                  <a:pt x="3128578" y="52845"/>
                  <a:pt x="3243072" y="0"/>
                </a:cubicBezTo>
                <a:cubicBezTo>
                  <a:pt x="3357566" y="-52845"/>
                  <a:pt x="3612702" y="74968"/>
                  <a:pt x="3880104" y="0"/>
                </a:cubicBezTo>
                <a:cubicBezTo>
                  <a:pt x="4147506" y="-74968"/>
                  <a:pt x="4307496" y="9865"/>
                  <a:pt x="4575048" y="0"/>
                </a:cubicBezTo>
                <a:cubicBezTo>
                  <a:pt x="4842600" y="-9865"/>
                  <a:pt x="4985506" y="63991"/>
                  <a:pt x="5212080" y="0"/>
                </a:cubicBezTo>
                <a:cubicBezTo>
                  <a:pt x="5438654" y="-63991"/>
                  <a:pt x="5515811" y="3607"/>
                  <a:pt x="5791200" y="0"/>
                </a:cubicBezTo>
                <a:cubicBezTo>
                  <a:pt x="5828758" y="178217"/>
                  <a:pt x="5760566" y="271002"/>
                  <a:pt x="5791200" y="507831"/>
                </a:cubicBezTo>
                <a:cubicBezTo>
                  <a:pt x="5821834" y="744660"/>
                  <a:pt x="5790335" y="870207"/>
                  <a:pt x="5791200" y="1084912"/>
                </a:cubicBezTo>
                <a:cubicBezTo>
                  <a:pt x="5792065" y="1299617"/>
                  <a:pt x="5779865" y="1458465"/>
                  <a:pt x="5791200" y="1638910"/>
                </a:cubicBezTo>
                <a:cubicBezTo>
                  <a:pt x="5802535" y="1819355"/>
                  <a:pt x="5759929" y="2114557"/>
                  <a:pt x="5791200" y="2308324"/>
                </a:cubicBezTo>
                <a:cubicBezTo>
                  <a:pt x="5638020" y="2355254"/>
                  <a:pt x="5491511" y="2283192"/>
                  <a:pt x="5269992" y="2308324"/>
                </a:cubicBezTo>
                <a:cubicBezTo>
                  <a:pt x="5048473" y="2333456"/>
                  <a:pt x="4925130" y="2280015"/>
                  <a:pt x="4690872" y="2308324"/>
                </a:cubicBezTo>
                <a:cubicBezTo>
                  <a:pt x="4456614" y="2336633"/>
                  <a:pt x="4334538" y="2255316"/>
                  <a:pt x="4227576" y="2308324"/>
                </a:cubicBezTo>
                <a:cubicBezTo>
                  <a:pt x="4120614" y="2361332"/>
                  <a:pt x="3843075" y="2265503"/>
                  <a:pt x="3648456" y="2308324"/>
                </a:cubicBezTo>
                <a:cubicBezTo>
                  <a:pt x="3453837" y="2351145"/>
                  <a:pt x="3238325" y="2263607"/>
                  <a:pt x="3069336" y="2308324"/>
                </a:cubicBezTo>
                <a:cubicBezTo>
                  <a:pt x="2900347" y="2353041"/>
                  <a:pt x="2753517" y="2297144"/>
                  <a:pt x="2663952" y="2308324"/>
                </a:cubicBezTo>
                <a:cubicBezTo>
                  <a:pt x="2574387" y="2319504"/>
                  <a:pt x="2121993" y="2303648"/>
                  <a:pt x="1969008" y="2308324"/>
                </a:cubicBezTo>
                <a:cubicBezTo>
                  <a:pt x="1816023" y="2313000"/>
                  <a:pt x="1462340" y="2243316"/>
                  <a:pt x="1331976" y="2308324"/>
                </a:cubicBezTo>
                <a:cubicBezTo>
                  <a:pt x="1201612" y="2373332"/>
                  <a:pt x="968809" y="2305312"/>
                  <a:pt x="810768" y="2308324"/>
                </a:cubicBezTo>
                <a:cubicBezTo>
                  <a:pt x="652727" y="2311336"/>
                  <a:pt x="249840" y="2216162"/>
                  <a:pt x="0" y="2308324"/>
                </a:cubicBezTo>
                <a:cubicBezTo>
                  <a:pt x="-60587" y="2040400"/>
                  <a:pt x="21414" y="1872030"/>
                  <a:pt x="0" y="1731243"/>
                </a:cubicBezTo>
                <a:cubicBezTo>
                  <a:pt x="-21414" y="1590456"/>
                  <a:pt x="59906" y="1401979"/>
                  <a:pt x="0" y="1131079"/>
                </a:cubicBezTo>
                <a:cubicBezTo>
                  <a:pt x="-59906" y="860179"/>
                  <a:pt x="32356" y="845802"/>
                  <a:pt x="0" y="600164"/>
                </a:cubicBezTo>
                <a:cubicBezTo>
                  <a:pt x="-32356" y="354526"/>
                  <a:pt x="2315" y="148850"/>
                  <a:pt x="0" y="0"/>
                </a:cubicBezTo>
                <a:close/>
              </a:path>
            </a:pathLst>
          </a:custGeom>
          <a:solidFill>
            <a:schemeClr val="bg2"/>
          </a:solidFill>
          <a:ln w="28575">
            <a:solidFill>
              <a:schemeClr val="tx1"/>
            </a:solidFill>
            <a:extLst>
              <a:ext uri="{C807C97D-BFC1-408E-A445-0C87EB9F89A2}">
                <ask:lineSketchStyleProps xmlns:ask="http://schemas.microsoft.com/office/drawing/2018/sketchyshapes" sd="825417395">
                  <a:prstGeom prst="rect">
                    <a:avLst/>
                  </a:prstGeom>
                  <ask:type>
                    <ask:lineSketchScribble/>
                  </ask:type>
                </ask:lineSketchStyleProps>
              </a:ext>
            </a:extLst>
          </a:ln>
        </p:spPr>
        <p:txBody>
          <a:bodyPr wrap="square" rtlCol="0">
            <a:spAutoFit/>
          </a:bodyPr>
          <a:lstStyle/>
          <a:p>
            <a:pPr>
              <a:defRPr/>
            </a:pPr>
            <a:r>
              <a:rPr lang="fr-FR" dirty="0">
                <a:solidFill>
                  <a:srgbClr val="000000"/>
                </a:solidFill>
                <a:latin typeface="PT Sans" panose="020B0503020203020204" pitchFamily="34" charset="0"/>
              </a:rPr>
              <a:t>Pouvez-vous donner un exemple de ces </a:t>
            </a:r>
            <a:r>
              <a:rPr lang="fr-FR" b="1" dirty="0">
                <a:solidFill>
                  <a:srgbClr val="000000"/>
                </a:solidFill>
                <a:latin typeface="PT Sans" panose="020B0503020203020204" pitchFamily="34" charset="0"/>
              </a:rPr>
              <a:t>types de redevabilité</a:t>
            </a:r>
            <a:r>
              <a:rPr lang="fr-FR" dirty="0">
                <a:solidFill>
                  <a:srgbClr val="000000"/>
                </a:solidFill>
                <a:latin typeface="PT Sans" panose="020B0503020203020204" pitchFamily="34" charset="0"/>
              </a:rPr>
              <a:t> :</a:t>
            </a:r>
            <a:r>
              <a:rPr lang="fr-FR" b="1" dirty="0">
                <a:solidFill>
                  <a:srgbClr val="000000"/>
                </a:solidFill>
                <a:latin typeface="PT Sans" panose="020B0503020203020204" pitchFamily="34" charset="0"/>
              </a:rPr>
              <a:t> </a:t>
            </a:r>
          </a:p>
          <a:p>
            <a:pPr>
              <a:defRPr/>
            </a:pPr>
            <a:endParaRPr lang="en-US" dirty="0">
              <a:solidFill>
                <a:srgbClr val="000000"/>
              </a:solidFill>
              <a:latin typeface="PT Sans" panose="020B0503020203020204" pitchFamily="34" charset="0"/>
            </a:endParaRPr>
          </a:p>
          <a:p>
            <a:pPr marL="285750" indent="-285750" fontAlgn="auto">
              <a:spcAft>
                <a:spcPts val="0"/>
              </a:spcAft>
              <a:buFont typeface="Arial" panose="020B0604020202020204" pitchFamily="34" charset="0"/>
              <a:buChar char="•"/>
              <a:defRPr/>
            </a:pPr>
            <a:r>
              <a:rPr lang="fr-FR" dirty="0">
                <a:solidFill>
                  <a:srgbClr val="000000"/>
                </a:solidFill>
                <a:latin typeface="PT Sans" panose="020B0503020203020204" pitchFamily="34" charset="0"/>
              </a:rPr>
              <a:t>Redevabilité financière</a:t>
            </a:r>
          </a:p>
          <a:p>
            <a:pPr marL="285750" indent="-285750" fontAlgn="auto">
              <a:spcAft>
                <a:spcPts val="0"/>
              </a:spcAft>
              <a:buFont typeface="Arial" panose="020B0604020202020204" pitchFamily="34" charset="0"/>
              <a:buChar char="•"/>
              <a:defRPr/>
            </a:pPr>
            <a:endParaRPr lang="en-US" dirty="0">
              <a:solidFill>
                <a:srgbClr val="000000"/>
              </a:solidFill>
              <a:latin typeface="PT Sans" panose="020B0503020203020204" pitchFamily="34" charset="0"/>
            </a:endParaRPr>
          </a:p>
          <a:p>
            <a:pPr marL="285750" indent="-285750" fontAlgn="auto">
              <a:spcAft>
                <a:spcPts val="0"/>
              </a:spcAft>
              <a:buFont typeface="Arial" panose="020B0604020202020204" pitchFamily="34" charset="0"/>
              <a:buChar char="•"/>
              <a:defRPr/>
            </a:pPr>
            <a:r>
              <a:rPr lang="fr-FR" dirty="0">
                <a:solidFill>
                  <a:srgbClr val="000000"/>
                </a:solidFill>
                <a:latin typeface="PT Sans" panose="020B0503020203020204" pitchFamily="34" charset="0"/>
              </a:rPr>
              <a:t>Redevabilité de performance</a:t>
            </a:r>
          </a:p>
          <a:p>
            <a:pPr marL="285750" indent="-285750" fontAlgn="auto">
              <a:spcAft>
                <a:spcPts val="0"/>
              </a:spcAft>
              <a:buFont typeface="Arial" panose="020B0604020202020204" pitchFamily="34" charset="0"/>
              <a:buChar char="•"/>
              <a:defRPr/>
            </a:pPr>
            <a:endParaRPr lang="en-US" dirty="0">
              <a:solidFill>
                <a:srgbClr val="000000"/>
              </a:solidFill>
              <a:latin typeface="PT Sans" panose="020B0503020203020204" pitchFamily="34" charset="0"/>
            </a:endParaRPr>
          </a:p>
          <a:p>
            <a:pPr marL="285750" indent="-285750" fontAlgn="auto">
              <a:spcAft>
                <a:spcPts val="0"/>
              </a:spcAft>
              <a:buFont typeface="Arial" panose="020B0604020202020204" pitchFamily="34" charset="0"/>
              <a:buChar char="•"/>
              <a:defRPr/>
            </a:pPr>
            <a:r>
              <a:rPr lang="fr-FR" dirty="0">
                <a:solidFill>
                  <a:srgbClr val="000000"/>
                </a:solidFill>
                <a:latin typeface="PT Sans" panose="020B0503020203020204" pitchFamily="34" charset="0"/>
              </a:rPr>
              <a:t>Redevabilité politique</a:t>
            </a:r>
          </a:p>
        </p:txBody>
      </p:sp>
      <p:pic>
        <p:nvPicPr>
          <p:cNvPr id="10" name="Graphic 9" descr="Customer review RTL">
            <a:extLst>
              <a:ext uri="{FF2B5EF4-FFF2-40B4-BE49-F238E27FC236}">
                <a16:creationId xmlns:a16="http://schemas.microsoft.com/office/drawing/2014/main" id="{7FA21088-2288-4670-9050-D880308D33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9100" y="1559629"/>
            <a:ext cx="914400" cy="914400"/>
          </a:xfrm>
          <a:prstGeom prst="rect">
            <a:avLst/>
          </a:prstGeom>
        </p:spPr>
      </p:pic>
    </p:spTree>
    <p:extLst>
      <p:ext uri="{BB962C8B-B14F-4D97-AF65-F5344CB8AC3E}">
        <p14:creationId xmlns:p14="http://schemas.microsoft.com/office/powerpoint/2010/main" val="348290833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12" y="400594"/>
            <a:ext cx="8558439" cy="639791"/>
          </a:xfrm>
        </p:spPr>
        <p:txBody>
          <a:bodyPr/>
          <a:lstStyle/>
          <a:p>
            <a:r>
              <a:rPr lang="fr-FR">
                <a:latin typeface="PT Sans" panose="020B0503020203020204" pitchFamily="34" charset="0"/>
              </a:rPr>
              <a:t>Les relations de redevabilité</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61" y="1637414"/>
            <a:ext cx="6823760" cy="3424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66AD0FF1-7984-4E2C-84C6-E583AEC4CE84}"/>
              </a:ext>
            </a:extLst>
          </p:cNvPr>
          <p:cNvSpPr/>
          <p:nvPr/>
        </p:nvSpPr>
        <p:spPr>
          <a:xfrm>
            <a:off x="542261" y="1637414"/>
            <a:ext cx="659219" cy="903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3A2AB237-C5F9-4ED9-8699-74231CBE1801}"/>
              </a:ext>
            </a:extLst>
          </p:cNvPr>
          <p:cNvSpPr/>
          <p:nvPr/>
        </p:nvSpPr>
        <p:spPr>
          <a:xfrm>
            <a:off x="6818735" y="1637414"/>
            <a:ext cx="659219" cy="903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8D9CC4A-3B9D-4C8F-AB6D-12ED6E2D1467}"/>
              </a:ext>
            </a:extLst>
          </p:cNvPr>
          <p:cNvSpPr/>
          <p:nvPr/>
        </p:nvSpPr>
        <p:spPr>
          <a:xfrm>
            <a:off x="6808102" y="4819278"/>
            <a:ext cx="659219" cy="9037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526901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LREADY-CHECKED" val="TRUE"/>
</p:tagLst>
</file>

<file path=ppt/theme/theme1.xml><?xml version="1.0" encoding="utf-8"?>
<a:theme xmlns:a="http://schemas.openxmlformats.org/drawingml/2006/main" name="MamaYe-2">
  <a:themeElements>
    <a:clrScheme name="MamaYeE4A">
      <a:dk1>
        <a:srgbClr val="4D8076"/>
      </a:dk1>
      <a:lt1>
        <a:srgbClr val="FFFFFF"/>
      </a:lt1>
      <a:dk2>
        <a:srgbClr val="6C245E"/>
      </a:dk2>
      <a:lt2>
        <a:srgbClr val="E2F0ED"/>
      </a:lt2>
      <a:accent1>
        <a:srgbClr val="DD5412"/>
      </a:accent1>
      <a:accent2>
        <a:srgbClr val="82C5B7"/>
      </a:accent2>
      <a:accent3>
        <a:srgbClr val="FCAF17"/>
      </a:accent3>
      <a:accent4>
        <a:srgbClr val="913D15"/>
      </a:accent4>
      <a:accent5>
        <a:srgbClr val="1E3C5E"/>
      </a:accent5>
      <a:accent6>
        <a:srgbClr val="4D8076"/>
      </a:accent6>
      <a:hlink>
        <a:srgbClr val="4B4134"/>
      </a:hlink>
      <a:folHlink>
        <a:srgbClr val="FFD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maYe1" id="{AA7CEBF7-9BB9-0840-BA3D-4C1A72FCFBD4}" vid="{2AD84487-6B60-E245-B2A8-4E00B97F3A46}"/>
    </a:ext>
  </a:extLst>
</a:theme>
</file>

<file path=ppt/theme/theme2.xml><?xml version="1.0" encoding="utf-8"?>
<a:theme xmlns:a="http://schemas.openxmlformats.org/drawingml/2006/main" name="1_MamaYe-2">
  <a:themeElements>
    <a:clrScheme name="MamaYeE4A">
      <a:dk1>
        <a:srgbClr val="4D8076"/>
      </a:dk1>
      <a:lt1>
        <a:srgbClr val="FFFFFF"/>
      </a:lt1>
      <a:dk2>
        <a:srgbClr val="6C245E"/>
      </a:dk2>
      <a:lt2>
        <a:srgbClr val="E2F0ED"/>
      </a:lt2>
      <a:accent1>
        <a:srgbClr val="DD5412"/>
      </a:accent1>
      <a:accent2>
        <a:srgbClr val="82C5B7"/>
      </a:accent2>
      <a:accent3>
        <a:srgbClr val="FCAF17"/>
      </a:accent3>
      <a:accent4>
        <a:srgbClr val="913D15"/>
      </a:accent4>
      <a:accent5>
        <a:srgbClr val="1E3C5E"/>
      </a:accent5>
      <a:accent6>
        <a:srgbClr val="4D8076"/>
      </a:accent6>
      <a:hlink>
        <a:srgbClr val="4B4134"/>
      </a:hlink>
      <a:folHlink>
        <a:srgbClr val="FFD4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maYe1" id="{AA7CEBF7-9BB9-0840-BA3D-4C1A72FCFBD4}" vid="{2AD84487-6B60-E245-B2A8-4E00B97F3A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24AACB21A7C943A733904AA70CF41F" ma:contentTypeVersion="13" ma:contentTypeDescription="Create a new document." ma:contentTypeScope="" ma:versionID="0aef9e852c3f72213a5d2d114ca1a656">
  <xsd:schema xmlns:xsd="http://www.w3.org/2001/XMLSchema" xmlns:xs="http://www.w3.org/2001/XMLSchema" xmlns:p="http://schemas.microsoft.com/office/2006/metadata/properties" xmlns:ns2="62f11535-2f01-4db4-b640-2e8aadbc3e15" xmlns:ns3="e8a623a4-3194-44a0-b303-201f4f17fa9b" targetNamespace="http://schemas.microsoft.com/office/2006/metadata/properties" ma:root="true" ma:fieldsID="968d6f74b734c15e007585fee6465b4d" ns2:_="" ns3:_="">
    <xsd:import namespace="62f11535-2f01-4db4-b640-2e8aadbc3e15"/>
    <xsd:import namespace="e8a623a4-3194-44a0-b303-201f4f17fa9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11535-2f01-4db4-b640-2e8aadbc3e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a623a4-3194-44a0-b303-201f4f17fa9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1AFDC6-299A-41F5-A6C2-81EE2C388E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11535-2f01-4db4-b640-2e8aadbc3e15"/>
    <ds:schemaRef ds:uri="e8a623a4-3194-44a0-b303-201f4f17fa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C20DCC-206C-485D-A446-98092B6E041B}">
  <ds:schemaRefs>
    <ds:schemaRef ds:uri="http://schemas.microsoft.com/sharepoint/v3/contenttype/forms"/>
  </ds:schemaRefs>
</ds:datastoreItem>
</file>

<file path=customXml/itemProps3.xml><?xml version="1.0" encoding="utf-8"?>
<ds:datastoreItem xmlns:ds="http://schemas.openxmlformats.org/officeDocument/2006/customXml" ds:itemID="{3DC09E82-0369-45CC-84F6-0FB18090FC7B}">
  <ds:schemaRefs>
    <ds:schemaRef ds:uri="http://schemas.microsoft.com/office/2006/metadata/properties"/>
    <ds:schemaRef ds:uri="http://purl.org/dc/dcmitype/"/>
    <ds:schemaRef ds:uri="e8a623a4-3194-44a0-b303-201f4f17fa9b"/>
    <ds:schemaRef ds:uri="62f11535-2f01-4db4-b640-2e8aadbc3e15"/>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0</TotalTime>
  <Words>3231</Words>
  <Application>Microsoft Office PowerPoint</Application>
  <PresentationFormat>On-screen Show (4:3)</PresentationFormat>
  <Paragraphs>241</Paragraphs>
  <Slides>21</Slides>
  <Notes>9</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MamaYe-2</vt:lpstr>
      <vt:lpstr>1_MamaYe-2</vt:lpstr>
      <vt:lpstr>La redevabilité - Comment ça marche ?</vt:lpstr>
      <vt:lpstr>Quels sont les trois objectifs de cette session ?</vt:lpstr>
      <vt:lpstr>Redevabilité et personnes en position de pouvoir</vt:lpstr>
      <vt:lpstr>Les éléments de la redevabilité</vt:lpstr>
      <vt:lpstr>PowerPoint Presentation</vt:lpstr>
      <vt:lpstr>Les types de redevabilité</vt:lpstr>
      <vt:lpstr>Les types de redevabilité</vt:lpstr>
      <vt:lpstr>Exercice : Les types de redevabilité</vt:lpstr>
      <vt:lpstr>Les relations de redevabilité</vt:lpstr>
      <vt:lpstr>Les facteurs d’économie politique qui influencent la redevabilité </vt:lpstr>
      <vt:lpstr>La redevabilité directe et indirecte</vt:lpstr>
      <vt:lpstr>Passons à la pratique !</vt:lpstr>
      <vt:lpstr>Exercice (1)</vt:lpstr>
      <vt:lpstr>Exercice (2)</vt:lpstr>
      <vt:lpstr>Le rôle des preuves dans la redevabilité</vt:lpstr>
      <vt:lpstr>Les éléments de la redevabilité</vt:lpstr>
      <vt:lpstr>Les mécanismes de redevabilité</vt:lpstr>
      <vt:lpstr>Les cycles de la redevabilité</vt:lpstr>
      <vt:lpstr>PowerPoint Presentation</vt:lpstr>
      <vt:lpstr>PowerPoint Presentation</vt:lpstr>
      <vt:lpstr>Un cycle de redevabilité plus large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Hattie Stewart</dc:creator>
  <cp:lastModifiedBy>Inès Hinojo-Moulin</cp:lastModifiedBy>
  <cp:revision>176</cp:revision>
  <dcterms:created xsi:type="dcterms:W3CDTF">2018-03-27T14:49:26Z</dcterms:created>
  <dcterms:modified xsi:type="dcterms:W3CDTF">2022-04-26T13:53:51Z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0x010100C024AACB21A7C943A733904AA70CF41F</vt:lpwstr>
  </property>
</Properties>
</file>