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7"/>
  </p:notesMasterIdLst>
  <p:sldIdLst>
    <p:sldId id="256" r:id="rId5"/>
    <p:sldId id="268" r:id="rId6"/>
    <p:sldId id="258" r:id="rId7"/>
    <p:sldId id="260" r:id="rId8"/>
    <p:sldId id="261" r:id="rId9"/>
    <p:sldId id="262" r:id="rId10"/>
    <p:sldId id="263" r:id="rId11"/>
    <p:sldId id="264" r:id="rId12"/>
    <p:sldId id="265" r:id="rId13"/>
    <p:sldId id="267" r:id="rId14"/>
    <p:sldId id="259" r:id="rId15"/>
    <p:sldId id="266"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y Jackson" initials="AJ" lastIdx="1" clrIdx="0">
    <p:extLst>
      <p:ext uri="{19B8F6BF-5375-455C-9EA6-DF929625EA0E}">
        <p15:presenceInfo xmlns:p15="http://schemas.microsoft.com/office/powerpoint/2012/main" userId="S::a.jackson@options.co.uk::303fc205-df6e-4f00-99f1-de332710bb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C5B6"/>
    <a:srgbClr val="6C9188"/>
    <a:srgbClr val="4D80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EB7056-6E13-4E57-86C1-62E3D1A68FCE}" v="9" dt="2021-05-18T15:44:36.668"/>
    <p1510:client id="{8E0733A9-F6D0-4BC8-8D3F-16C30F76AE81}" v="7" dt="2021-05-19T09:40:17.088"/>
    <p1510:client id="{9181E946-D4DB-4C5B-9CA8-82C028001F8B}" v="2" dt="2021-05-14T10:53:20.629"/>
    <p1510:client id="{B40E0EF5-FAD5-4D24-A64E-35AA64048274}" v="3" dt="2021-05-14T10:51:27.2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Jackson" userId="S::a.jackson@options.co.uk::303fc205-df6e-4f00-99f1-de332710bbb1" providerId="AD" clId="Web-{B40E0EF5-FAD5-4D24-A64E-35AA64048274}"/>
    <pc:docChg chg="modSld">
      <pc:chgData name="Amy Jackson" userId="S::a.jackson@options.co.uk::303fc205-df6e-4f00-99f1-de332710bbb1" providerId="AD" clId="Web-{B40E0EF5-FAD5-4D24-A64E-35AA64048274}" dt="2021-05-14T10:51:25.799" v="0" actId="20577"/>
      <pc:docMkLst>
        <pc:docMk/>
      </pc:docMkLst>
      <pc:sldChg chg="modSp">
        <pc:chgData name="Amy Jackson" userId="S::a.jackson@options.co.uk::303fc205-df6e-4f00-99f1-de332710bbb1" providerId="AD" clId="Web-{B40E0EF5-FAD5-4D24-A64E-35AA64048274}" dt="2021-05-14T10:51:25.799" v="0" actId="20577"/>
        <pc:sldMkLst>
          <pc:docMk/>
          <pc:sldMk cId="4220953970" sldId="268"/>
        </pc:sldMkLst>
        <pc:spChg chg="mod">
          <ac:chgData name="Amy Jackson" userId="S::a.jackson@options.co.uk::303fc205-df6e-4f00-99f1-de332710bbb1" providerId="AD" clId="Web-{B40E0EF5-FAD5-4D24-A64E-35AA64048274}" dt="2021-05-14T10:51:25.799" v="0" actId="20577"/>
          <ac:spMkLst>
            <pc:docMk/>
            <pc:sldMk cId="4220953970" sldId="268"/>
            <ac:spMk id="2" creationId="{58C1A90D-D540-D84A-9F58-E347F64C09DF}"/>
          </ac:spMkLst>
        </pc:spChg>
      </pc:sldChg>
    </pc:docChg>
  </pc:docChgLst>
  <pc:docChgLst>
    <pc:chgData name="Amy Jackson" userId="S::a.jackson@options.co.uk::303fc205-df6e-4f00-99f1-de332710bbb1" providerId="AD" clId="Web-{65EB7056-6E13-4E57-86C1-62E3D1A68FCE}"/>
    <pc:docChg chg="modSld">
      <pc:chgData name="Amy Jackson" userId="S::a.jackson@options.co.uk::303fc205-df6e-4f00-99f1-de332710bbb1" providerId="AD" clId="Web-{65EB7056-6E13-4E57-86C1-62E3D1A68FCE}" dt="2021-05-18T15:44:36.575" v="7" actId="14100"/>
      <pc:docMkLst>
        <pc:docMk/>
      </pc:docMkLst>
      <pc:sldChg chg="modSp">
        <pc:chgData name="Amy Jackson" userId="S::a.jackson@options.co.uk::303fc205-df6e-4f00-99f1-de332710bbb1" providerId="AD" clId="Web-{65EB7056-6E13-4E57-86C1-62E3D1A68FCE}" dt="2021-05-18T15:44:36.575" v="7" actId="14100"/>
        <pc:sldMkLst>
          <pc:docMk/>
          <pc:sldMk cId="2629865594" sldId="256"/>
        </pc:sldMkLst>
        <pc:spChg chg="mod">
          <ac:chgData name="Amy Jackson" userId="S::a.jackson@options.co.uk::303fc205-df6e-4f00-99f1-de332710bbb1" providerId="AD" clId="Web-{65EB7056-6E13-4E57-86C1-62E3D1A68FCE}" dt="2021-05-18T15:44:36.575" v="7" actId="14100"/>
          <ac:spMkLst>
            <pc:docMk/>
            <pc:sldMk cId="2629865594" sldId="256"/>
            <ac:spMk id="2" creationId="{96C1103C-7E0F-4DAD-A193-B67A9E02E47F}"/>
          </ac:spMkLst>
        </pc:spChg>
      </pc:sldChg>
    </pc:docChg>
  </pc:docChgLst>
  <pc:docChgLst>
    <pc:chgData name="Amy Jackson" userId="S::a.jackson@options.co.uk::303fc205-df6e-4f00-99f1-de332710bbb1" providerId="AD" clId="Web-{8E0733A9-F6D0-4BC8-8D3F-16C30F76AE81}"/>
    <pc:docChg chg="modSld">
      <pc:chgData name="Amy Jackson" userId="S::a.jackson@options.co.uk::303fc205-df6e-4f00-99f1-de332710bbb1" providerId="AD" clId="Web-{8E0733A9-F6D0-4BC8-8D3F-16C30F76AE81}" dt="2021-05-19T09:40:17.088" v="3" actId="20577"/>
      <pc:docMkLst>
        <pc:docMk/>
      </pc:docMkLst>
      <pc:sldChg chg="modSp delCm">
        <pc:chgData name="Amy Jackson" userId="S::a.jackson@options.co.uk::303fc205-df6e-4f00-99f1-de332710bbb1" providerId="AD" clId="Web-{8E0733A9-F6D0-4BC8-8D3F-16C30F76AE81}" dt="2021-05-19T09:40:17.088" v="3" actId="20577"/>
        <pc:sldMkLst>
          <pc:docMk/>
          <pc:sldMk cId="1912876438" sldId="266"/>
        </pc:sldMkLst>
        <pc:spChg chg="mod">
          <ac:chgData name="Amy Jackson" userId="S::a.jackson@options.co.uk::303fc205-df6e-4f00-99f1-de332710bbb1" providerId="AD" clId="Web-{8E0733A9-F6D0-4BC8-8D3F-16C30F76AE81}" dt="2021-05-19T09:40:17.088" v="3" actId="20577"/>
          <ac:spMkLst>
            <pc:docMk/>
            <pc:sldMk cId="1912876438" sldId="266"/>
            <ac:spMk id="3" creationId="{8B7FB962-6EAE-4A7E-BB2B-718FD9D7FA61}"/>
          </ac:spMkLst>
        </pc:spChg>
      </pc:sldChg>
    </pc:docChg>
  </pc:docChgLst>
  <pc:docChgLst>
    <pc:chgData name="Amy Jackson" userId="S::a.jackson@options.co.uk::303fc205-df6e-4f00-99f1-de332710bbb1" providerId="AD" clId="Web-{9181E946-D4DB-4C5B-9CA8-82C028001F8B}"/>
    <pc:docChg chg="modSld">
      <pc:chgData name="Amy Jackson" userId="S::a.jackson@options.co.uk::303fc205-df6e-4f00-99f1-de332710bbb1" providerId="AD" clId="Web-{9181E946-D4DB-4C5B-9CA8-82C028001F8B}" dt="2021-05-14T10:53:17.800" v="0" actId="20577"/>
      <pc:docMkLst>
        <pc:docMk/>
      </pc:docMkLst>
      <pc:sldChg chg="modSp">
        <pc:chgData name="Amy Jackson" userId="S::a.jackson@options.co.uk::303fc205-df6e-4f00-99f1-de332710bbb1" providerId="AD" clId="Web-{9181E946-D4DB-4C5B-9CA8-82C028001F8B}" dt="2021-05-14T10:53:17.800" v="0" actId="20577"/>
        <pc:sldMkLst>
          <pc:docMk/>
          <pc:sldMk cId="4220953970" sldId="268"/>
        </pc:sldMkLst>
        <pc:spChg chg="mod">
          <ac:chgData name="Amy Jackson" userId="S::a.jackson@options.co.uk::303fc205-df6e-4f00-99f1-de332710bbb1" providerId="AD" clId="Web-{9181E946-D4DB-4C5B-9CA8-82C028001F8B}" dt="2021-05-14T10:53:17.800" v="0" actId="20577"/>
          <ac:spMkLst>
            <pc:docMk/>
            <pc:sldMk cId="4220953970" sldId="268"/>
            <ac:spMk id="3" creationId="{681BDB80-93D8-3D40-A1A3-0E6EB26E214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3C3BBA-A6D8-4D37-BA04-8E4A1240F339}" type="datetimeFigureOut">
              <a:rPr lang="en-GB" smtClean="0"/>
              <a:t>19/05/2021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67B82C-ECF0-48E1-8D63-FA38867706C3}" type="slidenum">
              <a:rPr lang="en-GB" smtClean="0"/>
              <a:t>‹#›</a:t>
            </a:fld>
            <a:endParaRPr lang="en-GB"/>
          </a:p>
        </p:txBody>
      </p:sp>
    </p:spTree>
    <p:extLst>
      <p:ext uri="{BB962C8B-B14F-4D97-AF65-F5344CB8AC3E}">
        <p14:creationId xmlns:p14="http://schemas.microsoft.com/office/powerpoint/2010/main" val="2081565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18A155-9B09-DB49-9884-7E93CCEB3B8C}"/>
              </a:ext>
            </a:extLst>
          </p:cNvPr>
          <p:cNvSpPr/>
          <p:nvPr userDrawn="1"/>
        </p:nvSpPr>
        <p:spPr>
          <a:xfrm>
            <a:off x="-2" y="6227"/>
            <a:ext cx="914400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446898B-C274-FF4F-BF48-5583D9B65170}"/>
              </a:ext>
            </a:extLst>
          </p:cNvPr>
          <p:cNvSpPr>
            <a:spLocks noGrp="1"/>
          </p:cNvSpPr>
          <p:nvPr>
            <p:ph type="ctrTitle" hasCustomPrompt="1"/>
          </p:nvPr>
        </p:nvSpPr>
        <p:spPr>
          <a:xfrm>
            <a:off x="287338" y="675879"/>
            <a:ext cx="8569325" cy="725033"/>
          </a:xfrm>
          <a:prstGeom prst="rect">
            <a:avLst/>
          </a:prstGeom>
          <a:solidFill>
            <a:srgbClr val="74C5B6"/>
          </a:solidFill>
        </p:spPr>
        <p:txBody>
          <a:bodyPr anchor="ctr">
            <a:noAutofit/>
          </a:bodyPr>
          <a:lstStyle>
            <a:lvl1pPr algn="l">
              <a:defRPr sz="3200" b="1" i="0">
                <a:solidFill>
                  <a:schemeClr val="bg1"/>
                </a:solidFill>
                <a:latin typeface="Arial Black" panose="020B0604020202020204" pitchFamily="34" charset="0"/>
                <a:cs typeface="Arial Black" panose="020B0604020202020204" pitchFamily="34" charset="0"/>
              </a:defRPr>
            </a:lvl1pPr>
          </a:lstStyle>
          <a:p>
            <a:r>
              <a:rPr lang="en-US"/>
              <a:t>MASTER TITLE STYLE</a:t>
            </a:r>
          </a:p>
        </p:txBody>
      </p:sp>
      <p:sp>
        <p:nvSpPr>
          <p:cNvPr id="8" name="Subtitle 2">
            <a:extLst>
              <a:ext uri="{FF2B5EF4-FFF2-40B4-BE49-F238E27FC236}">
                <a16:creationId xmlns:a16="http://schemas.microsoft.com/office/drawing/2014/main" id="{784BD8C1-5BC1-ED42-813A-EAF651CE3B8C}"/>
              </a:ext>
            </a:extLst>
          </p:cNvPr>
          <p:cNvSpPr>
            <a:spLocks noGrp="1"/>
          </p:cNvSpPr>
          <p:nvPr>
            <p:ph type="subTitle" idx="1"/>
          </p:nvPr>
        </p:nvSpPr>
        <p:spPr>
          <a:xfrm>
            <a:off x="287335" y="1723869"/>
            <a:ext cx="8569325" cy="346695"/>
          </a:xfrm>
          <a:prstGeom prst="rect">
            <a:avLst/>
          </a:prstGeom>
        </p:spPr>
        <p:txBody>
          <a:bodyPr>
            <a:noAutofit/>
          </a:bodyPr>
          <a:lstStyle>
            <a:lvl1pPr marL="0" indent="0" algn="l">
              <a:buNone/>
              <a:defRPr sz="2400" b="1" i="0">
                <a:solidFill>
                  <a:schemeClr val="tx2"/>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27" name="Picture 26">
            <a:extLst>
              <a:ext uri="{FF2B5EF4-FFF2-40B4-BE49-F238E27FC236}">
                <a16:creationId xmlns:a16="http://schemas.microsoft.com/office/drawing/2014/main" id="{CC835561-F1A0-3D40-9045-956CC1E7DF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3592" y="5681273"/>
            <a:ext cx="2295501" cy="1145726"/>
          </a:xfrm>
          <a:prstGeom prst="rect">
            <a:avLst/>
          </a:prstGeom>
        </p:spPr>
      </p:pic>
      <p:pic>
        <p:nvPicPr>
          <p:cNvPr id="6" name="Picture 5" descr="Graphical user interface&#10;&#10;Description automatically generated with medium confidence">
            <a:extLst>
              <a:ext uri="{FF2B5EF4-FFF2-40B4-BE49-F238E27FC236}">
                <a16:creationId xmlns:a16="http://schemas.microsoft.com/office/drawing/2014/main" id="{6FE55C17-798B-0841-A750-63E48F908CF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90319" y="5681272"/>
            <a:ext cx="2627616" cy="948281"/>
          </a:xfrm>
          <a:prstGeom prst="rect">
            <a:avLst/>
          </a:prstGeom>
        </p:spPr>
      </p:pic>
      <p:pic>
        <p:nvPicPr>
          <p:cNvPr id="5" name="Picture 4" descr="A white circle with a black background&#10;&#10;Description automatically generated with low confidence">
            <a:extLst>
              <a:ext uri="{FF2B5EF4-FFF2-40B4-BE49-F238E27FC236}">
                <a16:creationId xmlns:a16="http://schemas.microsoft.com/office/drawing/2014/main" id="{3224C006-0D3A-3946-8AD7-A88D58309D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85931" y="1783814"/>
            <a:ext cx="4356430" cy="4356430"/>
          </a:xfrm>
          <a:prstGeom prst="rect">
            <a:avLst/>
          </a:prstGeom>
        </p:spPr>
      </p:pic>
      <p:pic>
        <p:nvPicPr>
          <p:cNvPr id="4" name="Picture 3">
            <a:extLst>
              <a:ext uri="{FF2B5EF4-FFF2-40B4-BE49-F238E27FC236}">
                <a16:creationId xmlns:a16="http://schemas.microsoft.com/office/drawing/2014/main" id="{5BFD34F5-08D1-FA4E-8E44-9F07FEE781A1}"/>
              </a:ext>
            </a:extLst>
          </p:cNvPr>
          <p:cNvPicPr>
            <a:picLocks noChangeAspect="1"/>
          </p:cNvPicPr>
          <p:nvPr userDrawn="1"/>
        </p:nvPicPr>
        <p:blipFill>
          <a:blip r:embed="rId5"/>
          <a:stretch>
            <a:fillRect/>
          </a:stretch>
        </p:blipFill>
        <p:spPr>
          <a:xfrm>
            <a:off x="4887885" y="2722939"/>
            <a:ext cx="3952523" cy="4201500"/>
          </a:xfrm>
          <a:prstGeom prst="rect">
            <a:avLst/>
          </a:prstGeom>
        </p:spPr>
      </p:pic>
    </p:spTree>
    <p:extLst>
      <p:ext uri="{BB962C8B-B14F-4D97-AF65-F5344CB8AC3E}">
        <p14:creationId xmlns:p14="http://schemas.microsoft.com/office/powerpoint/2010/main" val="3843223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Divider slide option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A9C29F-881F-D34F-AAE9-8E18B35D652D}"/>
              </a:ext>
            </a:extLst>
          </p:cNvPr>
          <p:cNvSpPr/>
          <p:nvPr userDrawn="1"/>
        </p:nvSpPr>
        <p:spPr>
          <a:xfrm>
            <a:off x="0" y="0"/>
            <a:ext cx="9144000" cy="68580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B6E950D-157A-FF48-BB1E-A61168A663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47484" y="339149"/>
            <a:ext cx="709179" cy="810490"/>
          </a:xfrm>
          <a:prstGeom prst="rect">
            <a:avLst/>
          </a:prstGeom>
        </p:spPr>
      </p:pic>
      <p:sp>
        <p:nvSpPr>
          <p:cNvPr id="3" name="Subtitle 2">
            <a:extLst>
              <a:ext uri="{FF2B5EF4-FFF2-40B4-BE49-F238E27FC236}">
                <a16:creationId xmlns:a16="http://schemas.microsoft.com/office/drawing/2014/main" id="{49C67A7F-8749-464D-B788-919A213137CA}"/>
              </a:ext>
            </a:extLst>
          </p:cNvPr>
          <p:cNvSpPr>
            <a:spLocks noGrp="1"/>
          </p:cNvSpPr>
          <p:nvPr>
            <p:ph type="subTitle" idx="1"/>
          </p:nvPr>
        </p:nvSpPr>
        <p:spPr>
          <a:xfrm>
            <a:off x="287338" y="3429000"/>
            <a:ext cx="5237162" cy="346695"/>
          </a:xfrm>
          <a:prstGeom prst="rect">
            <a:avLst/>
          </a:prstGeom>
        </p:spPr>
        <p:txBody>
          <a:bodyPr>
            <a:normAutofit/>
          </a:bodyPr>
          <a:lstStyle>
            <a:lvl1pPr marL="0" indent="0" algn="l">
              <a:buNone/>
              <a:defRPr sz="2400" b="1" i="0">
                <a:solidFill>
                  <a:schemeClr val="tx2"/>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2" name="Title 1">
            <a:extLst>
              <a:ext uri="{FF2B5EF4-FFF2-40B4-BE49-F238E27FC236}">
                <a16:creationId xmlns:a16="http://schemas.microsoft.com/office/drawing/2014/main" id="{A20ABC88-D942-D445-8548-77AF2DC78D44}"/>
              </a:ext>
            </a:extLst>
          </p:cNvPr>
          <p:cNvSpPr>
            <a:spLocks noGrp="1"/>
          </p:cNvSpPr>
          <p:nvPr>
            <p:ph type="ctrTitle" hasCustomPrompt="1"/>
          </p:nvPr>
        </p:nvSpPr>
        <p:spPr>
          <a:xfrm>
            <a:off x="287336" y="2397999"/>
            <a:ext cx="6230005" cy="725033"/>
          </a:xfrm>
          <a:prstGeom prst="rect">
            <a:avLst/>
          </a:prstGeom>
        </p:spPr>
        <p:txBody>
          <a:bodyPr anchor="b">
            <a:noAutofit/>
          </a:bodyPr>
          <a:lstStyle>
            <a:lvl1pPr algn="l">
              <a:defRPr sz="3200" b="1" i="0" strike="noStrike">
                <a:latin typeface="Arial Black" panose="020B0604020202020204" pitchFamily="34" charset="0"/>
                <a:cs typeface="Arial Black" panose="020B0604020202020204" pitchFamily="34" charset="0"/>
              </a:defRPr>
            </a:lvl1pPr>
          </a:lstStyle>
          <a:p>
            <a:r>
              <a:rPr lang="en-US"/>
              <a:t>MASTER TITLE STYLE</a:t>
            </a:r>
          </a:p>
        </p:txBody>
      </p:sp>
      <p:pic>
        <p:nvPicPr>
          <p:cNvPr id="6" name="Picture 5">
            <a:extLst>
              <a:ext uri="{FF2B5EF4-FFF2-40B4-BE49-F238E27FC236}">
                <a16:creationId xmlns:a16="http://schemas.microsoft.com/office/drawing/2014/main" id="{ABA011FE-92F5-0C46-A636-4EB514C7C1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3385" y="6037117"/>
            <a:ext cx="2364859" cy="942693"/>
          </a:xfrm>
          <a:prstGeom prst="rect">
            <a:avLst/>
          </a:prstGeom>
        </p:spPr>
      </p:pic>
      <p:pic>
        <p:nvPicPr>
          <p:cNvPr id="10" name="Picture 9">
            <a:extLst>
              <a:ext uri="{FF2B5EF4-FFF2-40B4-BE49-F238E27FC236}">
                <a16:creationId xmlns:a16="http://schemas.microsoft.com/office/drawing/2014/main" id="{8CFAC050-784C-5D4E-94B9-9D0B668FA2E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64799" y="6037117"/>
            <a:ext cx="2364859" cy="942693"/>
          </a:xfrm>
          <a:prstGeom prst="rect">
            <a:avLst/>
          </a:prstGeom>
        </p:spPr>
      </p:pic>
      <p:pic>
        <p:nvPicPr>
          <p:cNvPr id="11" name="Picture 10">
            <a:extLst>
              <a:ext uri="{FF2B5EF4-FFF2-40B4-BE49-F238E27FC236}">
                <a16:creationId xmlns:a16="http://schemas.microsoft.com/office/drawing/2014/main" id="{EDA045C3-D305-234F-B5CC-1374E01B8D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71341" y="6037117"/>
            <a:ext cx="2364859" cy="942693"/>
          </a:xfrm>
          <a:prstGeom prst="rect">
            <a:avLst/>
          </a:prstGeom>
        </p:spPr>
      </p:pic>
      <p:pic>
        <p:nvPicPr>
          <p:cNvPr id="12" name="Picture 11">
            <a:extLst>
              <a:ext uri="{FF2B5EF4-FFF2-40B4-BE49-F238E27FC236}">
                <a16:creationId xmlns:a16="http://schemas.microsoft.com/office/drawing/2014/main" id="{72230338-4D66-C142-9DFC-0E5DF6B3C9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050" y="6037117"/>
            <a:ext cx="2364859" cy="942693"/>
          </a:xfrm>
          <a:prstGeom prst="rect">
            <a:avLst/>
          </a:prstGeom>
        </p:spPr>
      </p:pic>
      <p:pic>
        <p:nvPicPr>
          <p:cNvPr id="17" name="Picture 16">
            <a:extLst>
              <a:ext uri="{FF2B5EF4-FFF2-40B4-BE49-F238E27FC236}">
                <a16:creationId xmlns:a16="http://schemas.microsoft.com/office/drawing/2014/main" id="{275BA9A8-2306-904C-8D9F-E2A861EB0BF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816" y="3109767"/>
            <a:ext cx="8483600" cy="368300"/>
          </a:xfrm>
          <a:prstGeom prst="rect">
            <a:avLst/>
          </a:prstGeom>
        </p:spPr>
      </p:pic>
      <p:pic>
        <p:nvPicPr>
          <p:cNvPr id="14" name="Picture 13">
            <a:extLst>
              <a:ext uri="{FF2B5EF4-FFF2-40B4-BE49-F238E27FC236}">
                <a16:creationId xmlns:a16="http://schemas.microsoft.com/office/drawing/2014/main" id="{7F186DDC-96B1-AF43-9590-DA4D126F0DA7}"/>
              </a:ext>
            </a:extLst>
          </p:cNvPr>
          <p:cNvPicPr>
            <a:picLocks noChangeAspect="1"/>
          </p:cNvPicPr>
          <p:nvPr userDrawn="1"/>
        </p:nvPicPr>
        <p:blipFill>
          <a:blip r:embed="rId5"/>
          <a:stretch>
            <a:fillRect/>
          </a:stretch>
        </p:blipFill>
        <p:spPr>
          <a:xfrm>
            <a:off x="-59352" y="5383037"/>
            <a:ext cx="1224198" cy="1535868"/>
          </a:xfrm>
          <a:prstGeom prst="rect">
            <a:avLst/>
          </a:prstGeom>
        </p:spPr>
      </p:pic>
      <p:pic>
        <p:nvPicPr>
          <p:cNvPr id="15" name="Picture 14">
            <a:extLst>
              <a:ext uri="{FF2B5EF4-FFF2-40B4-BE49-F238E27FC236}">
                <a16:creationId xmlns:a16="http://schemas.microsoft.com/office/drawing/2014/main" id="{C279618A-22DB-8440-AA62-EC9C857A95CF}"/>
              </a:ext>
            </a:extLst>
          </p:cNvPr>
          <p:cNvPicPr>
            <a:picLocks noChangeAspect="1"/>
          </p:cNvPicPr>
          <p:nvPr userDrawn="1"/>
        </p:nvPicPr>
        <p:blipFill>
          <a:blip r:embed="rId6"/>
          <a:stretch>
            <a:fillRect/>
          </a:stretch>
        </p:blipFill>
        <p:spPr>
          <a:xfrm>
            <a:off x="5742695" y="4739334"/>
            <a:ext cx="3113968" cy="2093424"/>
          </a:xfrm>
          <a:prstGeom prst="rect">
            <a:avLst/>
          </a:prstGeom>
        </p:spPr>
      </p:pic>
    </p:spTree>
    <p:extLst>
      <p:ext uri="{BB962C8B-B14F-4D97-AF65-F5344CB8AC3E}">
        <p14:creationId xmlns:p14="http://schemas.microsoft.com/office/powerpoint/2010/main" val="21860826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548A7-7A3A-C044-AB35-E5A7AEB2A6CD}"/>
              </a:ext>
            </a:extLst>
          </p:cNvPr>
          <p:cNvSpPr>
            <a:spLocks noGrp="1"/>
          </p:cNvSpPr>
          <p:nvPr>
            <p:ph type="title" hasCustomPrompt="1"/>
          </p:nvPr>
        </p:nvSpPr>
        <p:spPr>
          <a:xfrm>
            <a:off x="298223" y="240366"/>
            <a:ext cx="8558439" cy="639791"/>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351A262-87D8-9846-BED5-4C9BD7425486}"/>
              </a:ext>
            </a:extLst>
          </p:cNvPr>
          <p:cNvSpPr>
            <a:spLocks noGrp="1"/>
          </p:cNvSpPr>
          <p:nvPr>
            <p:ph idx="1"/>
          </p:nvPr>
        </p:nvSpPr>
        <p:spPr>
          <a:xfrm>
            <a:off x="298224" y="1268413"/>
            <a:ext cx="8558439" cy="4706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02DC49-1848-AB4B-928F-AC979BBA3776}"/>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a:t>E4A-MamaYe</a:t>
            </a:r>
          </a:p>
        </p:txBody>
      </p:sp>
    </p:spTree>
    <p:extLst>
      <p:ext uri="{BB962C8B-B14F-4D97-AF65-F5344CB8AC3E}">
        <p14:creationId xmlns:p14="http://schemas.microsoft.com/office/powerpoint/2010/main" val="95843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ED94E-334E-4242-B504-6A30E4D322FB}"/>
              </a:ext>
            </a:extLst>
          </p:cNvPr>
          <p:cNvSpPr>
            <a:spLocks noGrp="1"/>
          </p:cNvSpPr>
          <p:nvPr>
            <p:ph sz="half" idx="1"/>
          </p:nvPr>
        </p:nvSpPr>
        <p:spPr>
          <a:xfrm>
            <a:off x="298451" y="1268413"/>
            <a:ext cx="4227512" cy="472580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D131C840-5C17-9F4D-86B7-1513C9A6D751}"/>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a:p>
        </p:txBody>
      </p:sp>
      <p:sp>
        <p:nvSpPr>
          <p:cNvPr id="9" name="Picture Placeholder 8">
            <a:extLst>
              <a:ext uri="{FF2B5EF4-FFF2-40B4-BE49-F238E27FC236}">
                <a16:creationId xmlns:a16="http://schemas.microsoft.com/office/drawing/2014/main" id="{F268ED2F-6B1C-4942-9F60-14782A82C594}"/>
              </a:ext>
            </a:extLst>
          </p:cNvPr>
          <p:cNvSpPr>
            <a:spLocks noGrp="1"/>
          </p:cNvSpPr>
          <p:nvPr>
            <p:ph type="pic" sz="quarter" idx="11"/>
          </p:nvPr>
        </p:nvSpPr>
        <p:spPr>
          <a:xfrm>
            <a:off x="4635500" y="1268413"/>
            <a:ext cx="4221163" cy="4734875"/>
          </a:xfrm>
        </p:spPr>
        <p:txBody>
          <a:bodyPr/>
          <a:lstStyle/>
          <a:p>
            <a:endParaRPr lang="en-US"/>
          </a:p>
        </p:txBody>
      </p:sp>
      <p:sp>
        <p:nvSpPr>
          <p:cNvPr id="10" name="Date Placeholder 3">
            <a:extLst>
              <a:ext uri="{FF2B5EF4-FFF2-40B4-BE49-F238E27FC236}">
                <a16:creationId xmlns:a16="http://schemas.microsoft.com/office/drawing/2014/main" id="{5DFC2DDD-374D-9440-A86D-910CF8A0950E}"/>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a:t>E4A-MamaYe</a:t>
            </a:r>
          </a:p>
        </p:txBody>
      </p:sp>
    </p:spTree>
    <p:extLst>
      <p:ext uri="{BB962C8B-B14F-4D97-AF65-F5344CB8AC3E}">
        <p14:creationId xmlns:p14="http://schemas.microsoft.com/office/powerpoint/2010/main" val="2113627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CA6112-F256-6647-A418-C84C13B1B0CE}"/>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a:p>
        </p:txBody>
      </p:sp>
      <p:sp>
        <p:nvSpPr>
          <p:cNvPr id="6" name="Date Placeholder 3">
            <a:extLst>
              <a:ext uri="{FF2B5EF4-FFF2-40B4-BE49-F238E27FC236}">
                <a16:creationId xmlns:a16="http://schemas.microsoft.com/office/drawing/2014/main" id="{C0A21336-6072-4841-A629-4AB7E0CAAEFD}"/>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a:t>E4A-MamaYe</a:t>
            </a:r>
          </a:p>
        </p:txBody>
      </p:sp>
    </p:spTree>
    <p:extLst>
      <p:ext uri="{BB962C8B-B14F-4D97-AF65-F5344CB8AC3E}">
        <p14:creationId xmlns:p14="http://schemas.microsoft.com/office/powerpoint/2010/main" val="37961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7621EB-C2BD-AF4B-89C6-67CDE6BB2EC0}"/>
              </a:ext>
            </a:extLst>
          </p:cNvPr>
          <p:cNvSpPr>
            <a:spLocks noGrp="1"/>
          </p:cNvSpPr>
          <p:nvPr>
            <p:ph type="body" idx="1"/>
          </p:nvPr>
        </p:nvSpPr>
        <p:spPr>
          <a:xfrm>
            <a:off x="287339" y="1268413"/>
            <a:ext cx="8561154" cy="456556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BDACC7-3A2C-5A4F-84DF-74BA910CED25}"/>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a:t>E4A-MamaYe</a:t>
            </a:r>
          </a:p>
        </p:txBody>
      </p:sp>
      <p:pic>
        <p:nvPicPr>
          <p:cNvPr id="8" name="Picture 7">
            <a:extLst>
              <a:ext uri="{FF2B5EF4-FFF2-40B4-BE49-F238E27FC236}">
                <a16:creationId xmlns:a16="http://schemas.microsoft.com/office/drawing/2014/main" id="{83DF5092-1398-D84B-B1A8-123E534CC2E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4799" y="6261904"/>
            <a:ext cx="1568177" cy="450733"/>
          </a:xfrm>
          <a:prstGeom prst="rect">
            <a:avLst/>
          </a:prstGeom>
        </p:spPr>
      </p:pic>
      <p:pic>
        <p:nvPicPr>
          <p:cNvPr id="10" name="Picture 9">
            <a:extLst>
              <a:ext uri="{FF2B5EF4-FFF2-40B4-BE49-F238E27FC236}">
                <a16:creationId xmlns:a16="http://schemas.microsoft.com/office/drawing/2014/main" id="{330BC235-9B04-B842-B7DC-316A90B6669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75430" y="305498"/>
            <a:ext cx="373063" cy="426358"/>
          </a:xfrm>
          <a:prstGeom prst="rect">
            <a:avLst/>
          </a:prstGeom>
        </p:spPr>
      </p:pic>
      <p:sp>
        <p:nvSpPr>
          <p:cNvPr id="11" name="Title Placeholder 10">
            <a:extLst>
              <a:ext uri="{FF2B5EF4-FFF2-40B4-BE49-F238E27FC236}">
                <a16:creationId xmlns:a16="http://schemas.microsoft.com/office/drawing/2014/main" id="{85BD5574-C0FD-D140-A2C3-5ACD19F91019}"/>
              </a:ext>
            </a:extLst>
          </p:cNvPr>
          <p:cNvSpPr>
            <a:spLocks noGrp="1"/>
          </p:cNvSpPr>
          <p:nvPr>
            <p:ph type="title"/>
          </p:nvPr>
        </p:nvSpPr>
        <p:spPr>
          <a:xfrm>
            <a:off x="310015" y="294612"/>
            <a:ext cx="8546647" cy="531115"/>
          </a:xfrm>
          <a:prstGeom prst="rect">
            <a:avLst/>
          </a:prstGeom>
          <a:solidFill>
            <a:srgbClr val="74C5B6"/>
          </a:solidFill>
        </p:spPr>
        <p:txBody>
          <a:bodyPr vert="horz" lIns="91440" tIns="45720" rIns="91440" bIns="45720" rtlCol="0" anchor="ctr">
            <a:noAutofit/>
          </a:bodyPr>
          <a:lstStyle/>
          <a:p>
            <a:r>
              <a:rPr lang="en-US"/>
              <a:t>CLICK TO EDIT MASTER TITLE STYLE</a:t>
            </a:r>
          </a:p>
        </p:txBody>
      </p:sp>
      <p:pic>
        <p:nvPicPr>
          <p:cNvPr id="6" name="Picture 5">
            <a:extLst>
              <a:ext uri="{FF2B5EF4-FFF2-40B4-BE49-F238E27FC236}">
                <a16:creationId xmlns:a16="http://schemas.microsoft.com/office/drawing/2014/main" id="{829DE1E2-D21D-C348-B83B-358AAD63211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59026" y="5900242"/>
            <a:ext cx="8984974" cy="390066"/>
          </a:xfrm>
          <a:prstGeom prst="rect">
            <a:avLst/>
          </a:prstGeom>
        </p:spPr>
      </p:pic>
    </p:spTree>
    <p:extLst>
      <p:ext uri="{BB962C8B-B14F-4D97-AF65-F5344CB8AC3E}">
        <p14:creationId xmlns:p14="http://schemas.microsoft.com/office/powerpoint/2010/main" val="6135596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7" r:id="rId4"/>
    <p:sldLayoutId id="2147483679" r:id="rId5"/>
  </p:sldLayoutIdLst>
  <p:txStyles>
    <p:titleStyle>
      <a:lvl1pPr algn="l" defTabSz="685800" rtl="0" eaLnBrk="1" latinLnBrk="0" hangingPunct="1">
        <a:lnSpc>
          <a:spcPct val="90000"/>
        </a:lnSpc>
        <a:spcBef>
          <a:spcPct val="0"/>
        </a:spcBef>
        <a:buNone/>
        <a:defRPr sz="2400" b="1" i="0" kern="1200">
          <a:solidFill>
            <a:schemeClr val="bg1"/>
          </a:solidFill>
          <a:latin typeface="Arial Black" panose="020B0604020202020204" pitchFamily="34" charset="0"/>
          <a:ea typeface="+mj-ea"/>
          <a:cs typeface="Arial Black" panose="020B0604020202020204" pitchFamily="34" charset="0"/>
        </a:defRPr>
      </a:lvl1pPr>
    </p:titleStyle>
    <p:body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chemeClr val="tx2"/>
          </a:solidFill>
          <a:latin typeface="Arial" panose="020B0604020202020204" pitchFamily="34" charset="0"/>
          <a:ea typeface="+mn-ea"/>
          <a:cs typeface="Arial" panose="020B0604020202020204" pitchFamily="34" charset="0"/>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chemeClr val="tx2"/>
          </a:solidFill>
          <a:latin typeface="Arial" panose="020B0604020202020204" pitchFamily="34" charset="0"/>
          <a:ea typeface="+mn-ea"/>
          <a:cs typeface="Arial" panose="020B0604020202020204" pitchFamily="34" charset="0"/>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i="0" kern="1200">
          <a:solidFill>
            <a:schemeClr val="tx2"/>
          </a:solidFill>
          <a:latin typeface="Arial" panose="020B0604020202020204" pitchFamily="34" charset="0"/>
          <a:ea typeface="+mn-ea"/>
          <a:cs typeface="Arial" panose="020B0604020202020204" pitchFamily="34" charset="0"/>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i="0" kern="1200">
          <a:solidFill>
            <a:schemeClr val="tx2"/>
          </a:solidFill>
          <a:latin typeface="Arial" panose="020B0604020202020204" pitchFamily="34" charset="0"/>
          <a:ea typeface="+mn-ea"/>
          <a:cs typeface="Arial" panose="020B0604020202020204" pitchFamily="34" charset="0"/>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i="0" kern="1200">
          <a:solidFill>
            <a:schemeClr val="tx2"/>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81">
          <p15:clr>
            <a:srgbClr val="F26B43"/>
          </p15:clr>
        </p15:guide>
        <p15:guide id="4" orient="horz" pos="527">
          <p15:clr>
            <a:srgbClr val="F26B43"/>
          </p15:clr>
        </p15:guide>
        <p15:guide id="5" pos="5579">
          <p15:clr>
            <a:srgbClr val="F26B43"/>
          </p15:clr>
        </p15:guide>
        <p15:guide id="8" orient="horz" pos="799">
          <p15:clr>
            <a:srgbClr val="F26B43"/>
          </p15:clr>
        </p15:guide>
        <p15:guide id="9" orient="horz" pos="436">
          <p15:clr>
            <a:srgbClr val="F26B43"/>
          </p15:clr>
        </p15:guide>
        <p15:guide id="10"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3.xml"/><Relationship Id="rId1" Type="http://schemas.openxmlformats.org/officeDocument/2006/relationships/video" Target="https://www.youtube.com/embed/yWhf6IzIOFc?feature=oembed"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mamaye.org/sites/default/files/docs/Tool_Establishing%20the%20HF%20Context.xlsx"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1103C-7E0F-4DAD-A193-B67A9E02E47F}"/>
              </a:ext>
            </a:extLst>
          </p:cNvPr>
          <p:cNvSpPr>
            <a:spLocks noGrp="1"/>
          </p:cNvSpPr>
          <p:nvPr>
            <p:ph type="ctrTitle"/>
          </p:nvPr>
        </p:nvSpPr>
        <p:spPr>
          <a:xfrm>
            <a:off x="287338" y="448616"/>
            <a:ext cx="8569325" cy="952296"/>
          </a:xfrm>
        </p:spPr>
        <p:txBody>
          <a:bodyPr/>
          <a:lstStyle/>
          <a:p>
            <a:r>
              <a:rPr lang="en-GB" dirty="0">
                <a:latin typeface="Arial Black"/>
              </a:rPr>
              <a:t>Establish the Health Financing Context</a:t>
            </a:r>
          </a:p>
        </p:txBody>
      </p:sp>
      <p:sp>
        <p:nvSpPr>
          <p:cNvPr id="3" name="Subtitle 2">
            <a:extLst>
              <a:ext uri="{FF2B5EF4-FFF2-40B4-BE49-F238E27FC236}">
                <a16:creationId xmlns:a16="http://schemas.microsoft.com/office/drawing/2014/main" id="{01B21528-8C7B-4563-AD2F-C62DE77B866D}"/>
              </a:ext>
            </a:extLst>
          </p:cNvPr>
          <p:cNvSpPr>
            <a:spLocks noGrp="1"/>
          </p:cNvSpPr>
          <p:nvPr>
            <p:ph type="subTitle" idx="1"/>
          </p:nvPr>
        </p:nvSpPr>
        <p:spPr/>
        <p:txBody>
          <a:bodyPr/>
          <a:lstStyle/>
          <a:p>
            <a:r>
              <a:rPr lang="en-GB"/>
              <a:t>Training Slides</a:t>
            </a:r>
          </a:p>
        </p:txBody>
      </p:sp>
    </p:spTree>
    <p:extLst>
      <p:ext uri="{BB962C8B-B14F-4D97-AF65-F5344CB8AC3E}">
        <p14:creationId xmlns:p14="http://schemas.microsoft.com/office/powerpoint/2010/main" val="2629865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F35D705-F6CC-4DB0-9CD3-1E4B3F4649A3}"/>
              </a:ext>
            </a:extLst>
          </p:cNvPr>
          <p:cNvSpPr>
            <a:spLocks noGrp="1"/>
          </p:cNvSpPr>
          <p:nvPr>
            <p:ph type="subTitle" idx="1"/>
          </p:nvPr>
        </p:nvSpPr>
        <p:spPr>
          <a:xfrm>
            <a:off x="287337" y="3604846"/>
            <a:ext cx="8154135" cy="1459523"/>
          </a:xfrm>
        </p:spPr>
        <p:txBody>
          <a:bodyPr>
            <a:normAutofit/>
          </a:bodyPr>
          <a:lstStyle/>
          <a:p>
            <a:r>
              <a:rPr lang="en-GB" sz="1800">
                <a:latin typeface="Arial" panose="020B0604020202020204" pitchFamily="34" charset="0"/>
              </a:rPr>
              <a:t>E4A Coalitions established the Health Financing context as part of their political economy analysis. This has given them a strong evidence base to identify strategic ways to advocate for UHC in their countries.</a:t>
            </a:r>
          </a:p>
          <a:p>
            <a:endParaRPr lang="en-GB"/>
          </a:p>
        </p:txBody>
      </p:sp>
      <p:sp>
        <p:nvSpPr>
          <p:cNvPr id="3" name="Title 2">
            <a:extLst>
              <a:ext uri="{FF2B5EF4-FFF2-40B4-BE49-F238E27FC236}">
                <a16:creationId xmlns:a16="http://schemas.microsoft.com/office/drawing/2014/main" id="{F0EAA1DF-6613-4DC4-ADCD-71A92AE4120C}"/>
              </a:ext>
            </a:extLst>
          </p:cNvPr>
          <p:cNvSpPr>
            <a:spLocks noGrp="1"/>
          </p:cNvSpPr>
          <p:nvPr>
            <p:ph type="ctrTitle"/>
          </p:nvPr>
        </p:nvSpPr>
        <p:spPr>
          <a:xfrm>
            <a:off x="287336" y="2397999"/>
            <a:ext cx="8569327" cy="725033"/>
          </a:xfrm>
        </p:spPr>
        <p:txBody>
          <a:bodyPr/>
          <a:lstStyle/>
          <a:p>
            <a:r>
              <a:rPr lang="en-GB"/>
              <a:t>Advocating for Universal Health Coverage</a:t>
            </a:r>
          </a:p>
        </p:txBody>
      </p:sp>
    </p:spTree>
    <p:extLst>
      <p:ext uri="{BB962C8B-B14F-4D97-AF65-F5344CB8AC3E}">
        <p14:creationId xmlns:p14="http://schemas.microsoft.com/office/powerpoint/2010/main" val="3983770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F31A7-0844-4E4F-B524-C1D47B62F769}"/>
              </a:ext>
            </a:extLst>
          </p:cNvPr>
          <p:cNvSpPr>
            <a:spLocks noGrp="1"/>
          </p:cNvSpPr>
          <p:nvPr>
            <p:ph type="title"/>
          </p:nvPr>
        </p:nvSpPr>
        <p:spPr/>
        <p:txBody>
          <a:bodyPr/>
          <a:lstStyle/>
          <a:p>
            <a:r>
              <a:rPr lang="en-GB"/>
              <a:t>Advocating for UHC</a:t>
            </a:r>
          </a:p>
        </p:txBody>
      </p:sp>
      <p:pic>
        <p:nvPicPr>
          <p:cNvPr id="4" name="Online Media 3" title="Giving voice to Kenyan and Nigerian civil society heroes on UHC day">
            <a:hlinkClick r:id="" action="ppaction://media"/>
            <a:extLst>
              <a:ext uri="{FF2B5EF4-FFF2-40B4-BE49-F238E27FC236}">
                <a16:creationId xmlns:a16="http://schemas.microsoft.com/office/drawing/2014/main" id="{9524EA05-9A0F-48CD-9B73-AF9691169D20}"/>
              </a:ext>
            </a:extLst>
          </p:cNvPr>
          <p:cNvPicPr>
            <a:picLocks noGrp="1" noRot="1" noChangeAspect="1"/>
          </p:cNvPicPr>
          <p:nvPr>
            <p:ph idx="1"/>
            <a:videoFile r:link="rId1"/>
          </p:nvPr>
        </p:nvPicPr>
        <p:blipFill>
          <a:blip r:embed="rId3"/>
          <a:stretch>
            <a:fillRect/>
          </a:stretch>
        </p:blipFill>
        <p:spPr>
          <a:xfrm>
            <a:off x="302785" y="1016991"/>
            <a:ext cx="8538430" cy="4824017"/>
          </a:xfrm>
          <a:prstGeom prst="rect">
            <a:avLst/>
          </a:prstGeom>
        </p:spPr>
      </p:pic>
    </p:spTree>
    <p:extLst>
      <p:ext uri="{BB962C8B-B14F-4D97-AF65-F5344CB8AC3E}">
        <p14:creationId xmlns:p14="http://schemas.microsoft.com/office/powerpoint/2010/main" val="2122582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995BC-EFA9-4790-ABB1-67F6D8188235}"/>
              </a:ext>
            </a:extLst>
          </p:cNvPr>
          <p:cNvSpPr>
            <a:spLocks noGrp="1"/>
          </p:cNvSpPr>
          <p:nvPr>
            <p:ph type="title"/>
          </p:nvPr>
        </p:nvSpPr>
        <p:spPr/>
        <p:txBody>
          <a:bodyPr/>
          <a:lstStyle/>
          <a:p>
            <a:r>
              <a:rPr lang="en-GB"/>
              <a:t>Next Steps</a:t>
            </a:r>
          </a:p>
        </p:txBody>
      </p:sp>
      <p:sp>
        <p:nvSpPr>
          <p:cNvPr id="3" name="Content Placeholder 2">
            <a:extLst>
              <a:ext uri="{FF2B5EF4-FFF2-40B4-BE49-F238E27FC236}">
                <a16:creationId xmlns:a16="http://schemas.microsoft.com/office/drawing/2014/main" id="{8B7FB962-6EAE-4A7E-BB2B-718FD9D7FA61}"/>
              </a:ext>
            </a:extLst>
          </p:cNvPr>
          <p:cNvSpPr>
            <a:spLocks noGrp="1"/>
          </p:cNvSpPr>
          <p:nvPr>
            <p:ph idx="1"/>
          </p:nvPr>
        </p:nvSpPr>
        <p:spPr>
          <a:xfrm>
            <a:off x="287337" y="1268413"/>
            <a:ext cx="7886507" cy="4706360"/>
          </a:xfrm>
        </p:spPr>
        <p:txBody>
          <a:bodyPr vert="horz" lIns="91440" tIns="45720" rIns="91440" bIns="45720" rtlCol="0" anchor="t">
            <a:normAutofit/>
          </a:bodyPr>
          <a:lstStyle/>
          <a:p>
            <a:r>
              <a:rPr lang="en-GB" sz="1600" dirty="0">
                <a:latin typeface="Arial"/>
                <a:cs typeface="Arial"/>
              </a:rPr>
              <a:t>These slides are designed to give you an introduction to establishing the health financing context in your country </a:t>
            </a:r>
            <a:endParaRPr lang="en-GB" sz="1600"/>
          </a:p>
          <a:p>
            <a:endParaRPr lang="en-GB" sz="1600"/>
          </a:p>
          <a:p>
            <a:r>
              <a:rPr lang="en-GB" sz="1600" dirty="0">
                <a:latin typeface="Arial"/>
                <a:cs typeface="Arial"/>
              </a:rPr>
              <a:t>Now that you have the background, we recommend you use the </a:t>
            </a:r>
            <a:r>
              <a:rPr lang="en-GB" sz="1600" dirty="0">
                <a:latin typeface="Arial"/>
                <a:cs typeface="Arial"/>
                <a:hlinkClick r:id="rId2"/>
              </a:rPr>
              <a:t>Establish the Health Financing Context tool</a:t>
            </a:r>
            <a:r>
              <a:rPr lang="en-GB" sz="1600" dirty="0">
                <a:latin typeface="Arial"/>
                <a:cs typeface="Arial"/>
              </a:rPr>
              <a:t> which accompanies these slides</a:t>
            </a:r>
          </a:p>
          <a:p>
            <a:endParaRPr lang="en-GB" sz="1600"/>
          </a:p>
          <a:p>
            <a:r>
              <a:rPr lang="en-GB" sz="1600" dirty="0">
                <a:latin typeface="Arial"/>
                <a:cs typeface="Arial"/>
              </a:rPr>
              <a:t>This will help you to inform your advocacy efforts to accelerate progress on UHC. </a:t>
            </a:r>
            <a:endParaRPr lang="en-GB" sz="1600" dirty="0"/>
          </a:p>
        </p:txBody>
      </p:sp>
    </p:spTree>
    <p:extLst>
      <p:ext uri="{BB962C8B-B14F-4D97-AF65-F5344CB8AC3E}">
        <p14:creationId xmlns:p14="http://schemas.microsoft.com/office/powerpoint/2010/main" val="1912876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8C1A90D-D540-D84A-9F58-E347F64C09DF}"/>
              </a:ext>
            </a:extLst>
          </p:cNvPr>
          <p:cNvSpPr>
            <a:spLocks noGrp="1"/>
          </p:cNvSpPr>
          <p:nvPr>
            <p:ph type="subTitle" idx="1"/>
          </p:nvPr>
        </p:nvSpPr>
        <p:spPr>
          <a:xfrm>
            <a:off x="287338" y="3371850"/>
            <a:ext cx="5732462" cy="2533650"/>
          </a:xfrm>
        </p:spPr>
        <p:txBody>
          <a:bodyPr vert="horz" lIns="91440" tIns="45720" rIns="91440" bIns="45720" rtlCol="0" anchor="t">
            <a:normAutofit/>
          </a:bodyPr>
          <a:lstStyle/>
          <a:p>
            <a:pPr marL="15875">
              <a:lnSpc>
                <a:spcPct val="100000"/>
              </a:lnSpc>
            </a:pPr>
            <a:r>
              <a:rPr lang="en-GB" sz="1600"/>
              <a:t>These slides will help you to: </a:t>
            </a:r>
            <a:endParaRPr lang="en-US"/>
          </a:p>
          <a:p>
            <a:pPr marL="342900" indent="-342900">
              <a:lnSpc>
                <a:spcPct val="100000"/>
              </a:lnSpc>
              <a:buFont typeface="Arial" panose="020B0604020202020204" pitchFamily="34" charset="0"/>
              <a:buChar char="•"/>
            </a:pPr>
            <a:r>
              <a:rPr lang="en-GB" sz="1600" b="0"/>
              <a:t>Understand what Universal Health Coverage is </a:t>
            </a:r>
          </a:p>
          <a:p>
            <a:pPr marL="342900" indent="-342900">
              <a:lnSpc>
                <a:spcPct val="100000"/>
              </a:lnSpc>
              <a:buFont typeface="Arial" panose="020B0604020202020204" pitchFamily="34" charset="0"/>
              <a:buChar char="•"/>
            </a:pPr>
            <a:r>
              <a:rPr lang="en-GB" sz="1600" b="0"/>
              <a:t>Be able to define key concepts related to health financing</a:t>
            </a:r>
          </a:p>
          <a:p>
            <a:pPr marL="342900" indent="-342900">
              <a:lnSpc>
                <a:spcPct val="100000"/>
              </a:lnSpc>
              <a:buFont typeface="Arial" panose="020B0604020202020204" pitchFamily="34" charset="0"/>
              <a:buChar char="•"/>
            </a:pPr>
            <a:r>
              <a:rPr lang="en-GB" sz="1600" b="0"/>
              <a:t>Identify key indicators that can help you to establish the health financing context </a:t>
            </a:r>
          </a:p>
          <a:p>
            <a:pPr marL="15875"/>
            <a:endParaRPr lang="en-GB" sz="1600"/>
          </a:p>
          <a:p>
            <a:endParaRPr lang="en-US" sz="1600"/>
          </a:p>
        </p:txBody>
      </p:sp>
      <p:sp>
        <p:nvSpPr>
          <p:cNvPr id="3" name="Title 2">
            <a:extLst>
              <a:ext uri="{FF2B5EF4-FFF2-40B4-BE49-F238E27FC236}">
                <a16:creationId xmlns:a16="http://schemas.microsoft.com/office/drawing/2014/main" id="{681BDB80-93D8-3D40-A1A3-0E6EB26E2143}"/>
              </a:ext>
            </a:extLst>
          </p:cNvPr>
          <p:cNvSpPr>
            <a:spLocks noGrp="1"/>
          </p:cNvSpPr>
          <p:nvPr>
            <p:ph type="ctrTitle"/>
          </p:nvPr>
        </p:nvSpPr>
        <p:spPr/>
        <p:txBody>
          <a:bodyPr/>
          <a:lstStyle/>
          <a:p>
            <a:r>
              <a:rPr lang="en-US">
                <a:latin typeface="Arial Black"/>
              </a:rPr>
              <a:t>OBJECTIVES</a:t>
            </a:r>
            <a:endParaRPr lang="en-US"/>
          </a:p>
        </p:txBody>
      </p:sp>
    </p:spTree>
    <p:extLst>
      <p:ext uri="{BB962C8B-B14F-4D97-AF65-F5344CB8AC3E}">
        <p14:creationId xmlns:p14="http://schemas.microsoft.com/office/powerpoint/2010/main" val="4220953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0832-32F5-42DA-8430-04E41DF8F9F9}"/>
              </a:ext>
            </a:extLst>
          </p:cNvPr>
          <p:cNvSpPr>
            <a:spLocks noGrp="1"/>
          </p:cNvSpPr>
          <p:nvPr>
            <p:ph type="title"/>
          </p:nvPr>
        </p:nvSpPr>
        <p:spPr/>
        <p:txBody>
          <a:bodyPr/>
          <a:lstStyle/>
          <a:p>
            <a:r>
              <a:rPr lang="en-GB"/>
              <a:t>What is UHC?</a:t>
            </a:r>
          </a:p>
        </p:txBody>
      </p:sp>
      <p:sp>
        <p:nvSpPr>
          <p:cNvPr id="7" name="Rectangle 6">
            <a:extLst>
              <a:ext uri="{FF2B5EF4-FFF2-40B4-BE49-F238E27FC236}">
                <a16:creationId xmlns:a16="http://schemas.microsoft.com/office/drawing/2014/main" id="{6A7684FF-1DD7-4E3C-B15F-ABB0A0FFD1F1}"/>
              </a:ext>
            </a:extLst>
          </p:cNvPr>
          <p:cNvSpPr/>
          <p:nvPr/>
        </p:nvSpPr>
        <p:spPr>
          <a:xfrm>
            <a:off x="-1" y="6013341"/>
            <a:ext cx="9228220" cy="895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28A2CD1A-55EB-4EA6-BC9C-B4C6F26F687C}"/>
              </a:ext>
            </a:extLst>
          </p:cNvPr>
          <p:cNvPicPr>
            <a:picLocks noChangeAspect="1"/>
          </p:cNvPicPr>
          <p:nvPr/>
        </p:nvPicPr>
        <p:blipFill rotWithShape="1">
          <a:blip r:embed="rId2"/>
          <a:srcRect l="33239" t="22675" r="18684" b="15006"/>
          <a:stretch/>
        </p:blipFill>
        <p:spPr>
          <a:xfrm>
            <a:off x="1345586" y="2292601"/>
            <a:ext cx="6577258" cy="4539794"/>
          </a:xfrm>
          <a:prstGeom prst="rect">
            <a:avLst/>
          </a:prstGeom>
        </p:spPr>
      </p:pic>
      <p:sp>
        <p:nvSpPr>
          <p:cNvPr id="8" name="Rectangle 7">
            <a:extLst>
              <a:ext uri="{FF2B5EF4-FFF2-40B4-BE49-F238E27FC236}">
                <a16:creationId xmlns:a16="http://schemas.microsoft.com/office/drawing/2014/main" id="{F468BA2C-3B11-4118-BA04-7E38869D1265}"/>
              </a:ext>
            </a:extLst>
          </p:cNvPr>
          <p:cNvSpPr/>
          <p:nvPr/>
        </p:nvSpPr>
        <p:spPr>
          <a:xfrm>
            <a:off x="8124322" y="4957011"/>
            <a:ext cx="1103897" cy="1951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84566B36-3873-6941-A7BE-6C4B37A88EB8}"/>
              </a:ext>
            </a:extLst>
          </p:cNvPr>
          <p:cNvSpPr txBox="1"/>
          <p:nvPr/>
        </p:nvSpPr>
        <p:spPr>
          <a:xfrm>
            <a:off x="395288" y="1009617"/>
            <a:ext cx="8461375" cy="1200329"/>
          </a:xfrm>
          <a:prstGeom prst="rect">
            <a:avLst/>
          </a:prstGeom>
          <a:noFill/>
        </p:spPr>
        <p:txBody>
          <a:bodyPr wrap="square" rtlCol="0">
            <a:spAutoFit/>
          </a:bodyPr>
          <a:lstStyle/>
          <a:p>
            <a:pPr algn="ctr"/>
            <a:r>
              <a:rPr lang="en-US" b="1"/>
              <a:t>Universal Health Coverage (UHC) means that all individuals and communities receive the health services they need without financial hardship. UHC is based on the declaration of health as a human right and will lead to improved health outcomes.</a:t>
            </a:r>
          </a:p>
        </p:txBody>
      </p:sp>
    </p:spTree>
    <p:extLst>
      <p:ext uri="{BB962C8B-B14F-4D97-AF65-F5344CB8AC3E}">
        <p14:creationId xmlns:p14="http://schemas.microsoft.com/office/powerpoint/2010/main" val="2568135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C180-9AAF-459B-939D-95FAA0509ACE}"/>
              </a:ext>
            </a:extLst>
          </p:cNvPr>
          <p:cNvSpPr>
            <a:spLocks noGrp="1"/>
          </p:cNvSpPr>
          <p:nvPr>
            <p:ph type="title"/>
          </p:nvPr>
        </p:nvSpPr>
        <p:spPr/>
        <p:txBody>
          <a:bodyPr/>
          <a:lstStyle/>
          <a:p>
            <a:r>
              <a:rPr lang="en-GB"/>
              <a:t>How can you move towards UHC?</a:t>
            </a:r>
          </a:p>
        </p:txBody>
      </p:sp>
      <p:pic>
        <p:nvPicPr>
          <p:cNvPr id="4" name="Picture 3">
            <a:extLst>
              <a:ext uri="{FF2B5EF4-FFF2-40B4-BE49-F238E27FC236}">
                <a16:creationId xmlns:a16="http://schemas.microsoft.com/office/drawing/2014/main" id="{C5DCBC43-6623-4C55-BAC6-3FFE8F049619}"/>
              </a:ext>
            </a:extLst>
          </p:cNvPr>
          <p:cNvPicPr>
            <a:picLocks noChangeAspect="1"/>
          </p:cNvPicPr>
          <p:nvPr/>
        </p:nvPicPr>
        <p:blipFill rotWithShape="1">
          <a:blip r:embed="rId2"/>
          <a:srcRect l="23684" t="36295" r="9342" b="19357"/>
          <a:stretch/>
        </p:blipFill>
        <p:spPr>
          <a:xfrm>
            <a:off x="1567956" y="1335514"/>
            <a:ext cx="6008087" cy="2237873"/>
          </a:xfrm>
          <a:prstGeom prst="rect">
            <a:avLst/>
          </a:prstGeom>
        </p:spPr>
      </p:pic>
      <p:pic>
        <p:nvPicPr>
          <p:cNvPr id="5" name="Picture 4">
            <a:extLst>
              <a:ext uri="{FF2B5EF4-FFF2-40B4-BE49-F238E27FC236}">
                <a16:creationId xmlns:a16="http://schemas.microsoft.com/office/drawing/2014/main" id="{337CF3EB-856A-41BB-A2F4-3D2722C9D4D2}"/>
              </a:ext>
            </a:extLst>
          </p:cNvPr>
          <p:cNvPicPr>
            <a:picLocks noChangeAspect="1"/>
          </p:cNvPicPr>
          <p:nvPr/>
        </p:nvPicPr>
        <p:blipFill rotWithShape="1">
          <a:blip r:embed="rId3"/>
          <a:srcRect l="24079" t="14066" r="9474" b="58729"/>
          <a:stretch/>
        </p:blipFill>
        <p:spPr>
          <a:xfrm>
            <a:off x="1567956" y="3573388"/>
            <a:ext cx="6008087" cy="1383632"/>
          </a:xfrm>
          <a:prstGeom prst="rect">
            <a:avLst/>
          </a:prstGeom>
        </p:spPr>
      </p:pic>
      <p:pic>
        <p:nvPicPr>
          <p:cNvPr id="6" name="Picture 5">
            <a:extLst>
              <a:ext uri="{FF2B5EF4-FFF2-40B4-BE49-F238E27FC236}">
                <a16:creationId xmlns:a16="http://schemas.microsoft.com/office/drawing/2014/main" id="{2BF39DBC-F630-4DBC-A359-27C28378E3B6}"/>
              </a:ext>
            </a:extLst>
          </p:cNvPr>
          <p:cNvPicPr>
            <a:picLocks noChangeAspect="1"/>
          </p:cNvPicPr>
          <p:nvPr/>
        </p:nvPicPr>
        <p:blipFill rotWithShape="1">
          <a:blip r:embed="rId3"/>
          <a:srcRect l="23947" t="50000" r="9343" b="13508"/>
          <a:stretch/>
        </p:blipFill>
        <p:spPr>
          <a:xfrm>
            <a:off x="1567956" y="4957020"/>
            <a:ext cx="6008087" cy="1848642"/>
          </a:xfrm>
          <a:prstGeom prst="rect">
            <a:avLst/>
          </a:prstGeom>
        </p:spPr>
      </p:pic>
      <p:sp>
        <p:nvSpPr>
          <p:cNvPr id="7" name="Rectangle 6">
            <a:extLst>
              <a:ext uri="{FF2B5EF4-FFF2-40B4-BE49-F238E27FC236}">
                <a16:creationId xmlns:a16="http://schemas.microsoft.com/office/drawing/2014/main" id="{A572B8A5-43F0-4479-9973-BAA9E0F622C3}"/>
              </a:ext>
            </a:extLst>
          </p:cNvPr>
          <p:cNvSpPr/>
          <p:nvPr/>
        </p:nvSpPr>
        <p:spPr>
          <a:xfrm>
            <a:off x="96253" y="1335514"/>
            <a:ext cx="1567956" cy="5470148"/>
          </a:xfrm>
          <a:prstGeom prst="rect">
            <a:avLst/>
          </a:prstGeom>
          <a:solidFill>
            <a:srgbClr val="4D8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85D6141-1885-47B1-BF2D-4C5B5DDD957F}"/>
              </a:ext>
            </a:extLst>
          </p:cNvPr>
          <p:cNvSpPr/>
          <p:nvPr/>
        </p:nvSpPr>
        <p:spPr>
          <a:xfrm>
            <a:off x="7479790" y="1335514"/>
            <a:ext cx="1567956" cy="5470148"/>
          </a:xfrm>
          <a:prstGeom prst="rect">
            <a:avLst/>
          </a:prstGeom>
          <a:solidFill>
            <a:srgbClr val="6C9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913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BD167-6B85-4AD5-8ED2-FB3E5E034BFC}"/>
              </a:ext>
            </a:extLst>
          </p:cNvPr>
          <p:cNvSpPr>
            <a:spLocks noGrp="1"/>
          </p:cNvSpPr>
          <p:nvPr>
            <p:ph type="title"/>
          </p:nvPr>
        </p:nvSpPr>
        <p:spPr/>
        <p:txBody>
          <a:bodyPr/>
          <a:lstStyle/>
          <a:p>
            <a:r>
              <a:rPr lang="en-GB"/>
              <a:t>3 key concepts: Revenue Raising</a:t>
            </a:r>
          </a:p>
        </p:txBody>
      </p:sp>
      <p:sp>
        <p:nvSpPr>
          <p:cNvPr id="3" name="Content Placeholder 2">
            <a:extLst>
              <a:ext uri="{FF2B5EF4-FFF2-40B4-BE49-F238E27FC236}">
                <a16:creationId xmlns:a16="http://schemas.microsoft.com/office/drawing/2014/main" id="{A2722D7F-1FE1-4F04-9AB6-BA99D258433C}"/>
              </a:ext>
            </a:extLst>
          </p:cNvPr>
          <p:cNvSpPr>
            <a:spLocks noGrp="1"/>
          </p:cNvSpPr>
          <p:nvPr>
            <p:ph idx="1"/>
          </p:nvPr>
        </p:nvSpPr>
        <p:spPr>
          <a:xfrm>
            <a:off x="287337" y="1268413"/>
            <a:ext cx="8569325" cy="4917234"/>
          </a:xfrm>
        </p:spPr>
        <p:txBody>
          <a:bodyPr>
            <a:normAutofit/>
          </a:bodyPr>
          <a:lstStyle/>
          <a:p>
            <a:pPr>
              <a:lnSpc>
                <a:spcPct val="100000"/>
              </a:lnSpc>
            </a:pPr>
            <a:r>
              <a:rPr lang="en-GB" sz="1600"/>
              <a:t>To deliver health services, money has to be raised from different sources. </a:t>
            </a:r>
          </a:p>
          <a:p>
            <a:pPr>
              <a:lnSpc>
                <a:spcPct val="100000"/>
              </a:lnSpc>
            </a:pPr>
            <a:endParaRPr lang="en-GB" sz="1600"/>
          </a:p>
          <a:p>
            <a:pPr>
              <a:lnSpc>
                <a:spcPct val="100000"/>
              </a:lnSpc>
            </a:pPr>
            <a:r>
              <a:rPr lang="en-GB" sz="1600" b="1"/>
              <a:t>In each country, a combination of sources will pay for health services: </a:t>
            </a:r>
          </a:p>
          <a:p>
            <a:pPr lvl="1">
              <a:lnSpc>
                <a:spcPct val="100000"/>
              </a:lnSpc>
            </a:pPr>
            <a:r>
              <a:rPr lang="en-GB" sz="1600" b="1"/>
              <a:t>Government: </a:t>
            </a:r>
            <a:r>
              <a:rPr lang="en-GB" sz="1600"/>
              <a:t>This means health is paid for by taxes and revenues.</a:t>
            </a:r>
          </a:p>
          <a:p>
            <a:pPr lvl="1">
              <a:lnSpc>
                <a:spcPct val="100000"/>
              </a:lnSpc>
            </a:pPr>
            <a:r>
              <a:rPr lang="en-GB" sz="1600" b="1"/>
              <a:t>Households:</a:t>
            </a:r>
            <a:r>
              <a:rPr lang="en-GB" sz="1600"/>
              <a:t> Households might contribute to insurance schemes or they may pay for services out of pocket. When they pay out of pocket, it can lead to households unable to afford care and exposed to financial shock. </a:t>
            </a:r>
          </a:p>
          <a:p>
            <a:pPr lvl="1">
              <a:lnSpc>
                <a:spcPct val="100000"/>
              </a:lnSpc>
            </a:pPr>
            <a:r>
              <a:rPr lang="en-GB" sz="1600" b="1"/>
              <a:t>Employers: </a:t>
            </a:r>
            <a:r>
              <a:rPr lang="en-GB" sz="1600"/>
              <a:t>Employers might contribute to insurance schemes for their employees</a:t>
            </a:r>
            <a:endParaRPr lang="en-GB" sz="1600" b="1"/>
          </a:p>
          <a:p>
            <a:pPr lvl="1">
              <a:lnSpc>
                <a:spcPct val="100000"/>
              </a:lnSpc>
            </a:pPr>
            <a:r>
              <a:rPr lang="en-GB" sz="1600" b="1"/>
              <a:t>NGOs: </a:t>
            </a:r>
            <a:r>
              <a:rPr lang="en-GB" sz="1600"/>
              <a:t>NGOs may choose to subsidise selected health services for some citizens</a:t>
            </a:r>
          </a:p>
          <a:p>
            <a:pPr lvl="1">
              <a:lnSpc>
                <a:spcPct val="100000"/>
              </a:lnSpc>
            </a:pPr>
            <a:r>
              <a:rPr lang="en-GB" sz="1600" b="1"/>
              <a:t>Donors: </a:t>
            </a:r>
            <a:r>
              <a:rPr lang="en-GB" sz="1600"/>
              <a:t>Donors can contribute funding to Government, health facilities, NGOs and directly to citizens (such as through voucher schemes) </a:t>
            </a:r>
            <a:endParaRPr lang="en-GB" sz="1600" b="1"/>
          </a:p>
        </p:txBody>
      </p:sp>
    </p:spTree>
    <p:extLst>
      <p:ext uri="{BB962C8B-B14F-4D97-AF65-F5344CB8AC3E}">
        <p14:creationId xmlns:p14="http://schemas.microsoft.com/office/powerpoint/2010/main" val="1801326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BD167-6B85-4AD5-8ED2-FB3E5E034BFC}"/>
              </a:ext>
            </a:extLst>
          </p:cNvPr>
          <p:cNvSpPr>
            <a:spLocks noGrp="1"/>
          </p:cNvSpPr>
          <p:nvPr>
            <p:ph type="title"/>
          </p:nvPr>
        </p:nvSpPr>
        <p:spPr/>
        <p:txBody>
          <a:bodyPr/>
          <a:lstStyle/>
          <a:p>
            <a:r>
              <a:rPr lang="en-GB"/>
              <a:t>3 key concepts: Resource Pooling</a:t>
            </a:r>
          </a:p>
        </p:txBody>
      </p:sp>
      <p:sp>
        <p:nvSpPr>
          <p:cNvPr id="3" name="Content Placeholder 2">
            <a:extLst>
              <a:ext uri="{FF2B5EF4-FFF2-40B4-BE49-F238E27FC236}">
                <a16:creationId xmlns:a16="http://schemas.microsoft.com/office/drawing/2014/main" id="{A2722D7F-1FE1-4F04-9AB6-BA99D258433C}"/>
              </a:ext>
            </a:extLst>
          </p:cNvPr>
          <p:cNvSpPr>
            <a:spLocks noGrp="1"/>
          </p:cNvSpPr>
          <p:nvPr>
            <p:ph idx="1"/>
          </p:nvPr>
        </p:nvSpPr>
        <p:spPr>
          <a:xfrm>
            <a:off x="287337" y="1268413"/>
            <a:ext cx="7533189" cy="4867692"/>
          </a:xfrm>
        </p:spPr>
        <p:txBody>
          <a:bodyPr>
            <a:normAutofit/>
          </a:bodyPr>
          <a:lstStyle/>
          <a:p>
            <a:pPr>
              <a:lnSpc>
                <a:spcPct val="110000"/>
              </a:lnSpc>
            </a:pPr>
            <a:r>
              <a:rPr lang="en-GB" sz="1600"/>
              <a:t>The way money is pooled matters</a:t>
            </a:r>
          </a:p>
          <a:p>
            <a:pPr marL="15875" indent="0">
              <a:lnSpc>
                <a:spcPct val="110000"/>
              </a:lnSpc>
              <a:buNone/>
            </a:pPr>
            <a:endParaRPr lang="en-GB" sz="1600"/>
          </a:p>
          <a:p>
            <a:pPr>
              <a:lnSpc>
                <a:spcPct val="110000"/>
              </a:lnSpc>
            </a:pPr>
            <a:r>
              <a:rPr lang="en-GB" sz="1600"/>
              <a:t>The smaller the number of pools, and the more people are enrolled in a single pool, the more the financial risk is spread, reducing the burden that any one citizen would have in paying for health care. </a:t>
            </a:r>
          </a:p>
          <a:p>
            <a:pPr marL="15875" indent="0">
              <a:lnSpc>
                <a:spcPct val="110000"/>
              </a:lnSpc>
              <a:buNone/>
            </a:pPr>
            <a:endParaRPr lang="en-GB" sz="1600"/>
          </a:p>
          <a:p>
            <a:pPr>
              <a:lnSpc>
                <a:spcPct val="110000"/>
              </a:lnSpc>
            </a:pPr>
            <a:r>
              <a:rPr lang="en-GB" sz="1600" b="1"/>
              <a:t>Consider this example to understand risk pooling: </a:t>
            </a:r>
          </a:p>
          <a:p>
            <a:pPr lvl="1">
              <a:lnSpc>
                <a:spcPct val="110000"/>
              </a:lnSpc>
            </a:pPr>
            <a:r>
              <a:rPr lang="en-GB" sz="1600"/>
              <a:t>If you save money and put it in your own pot, you can only spend what you have saved. </a:t>
            </a:r>
          </a:p>
          <a:p>
            <a:pPr lvl="1">
              <a:lnSpc>
                <a:spcPct val="110000"/>
              </a:lnSpc>
            </a:pPr>
            <a:r>
              <a:rPr lang="en-GB" sz="1600"/>
              <a:t>If you save money and put it in a pot with people in your community, you can spend what the community has saved. </a:t>
            </a:r>
          </a:p>
          <a:p>
            <a:pPr lvl="1">
              <a:lnSpc>
                <a:spcPct val="110000"/>
              </a:lnSpc>
            </a:pPr>
            <a:r>
              <a:rPr lang="en-GB" sz="1600"/>
              <a:t>If you save money and put it in a pot with people across your country, you can spend what the country has saved.</a:t>
            </a:r>
          </a:p>
        </p:txBody>
      </p:sp>
    </p:spTree>
    <p:extLst>
      <p:ext uri="{BB962C8B-B14F-4D97-AF65-F5344CB8AC3E}">
        <p14:creationId xmlns:p14="http://schemas.microsoft.com/office/powerpoint/2010/main" val="527188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BD167-6B85-4AD5-8ED2-FB3E5E034BFC}"/>
              </a:ext>
            </a:extLst>
          </p:cNvPr>
          <p:cNvSpPr>
            <a:spLocks noGrp="1"/>
          </p:cNvSpPr>
          <p:nvPr>
            <p:ph type="title"/>
          </p:nvPr>
        </p:nvSpPr>
        <p:spPr/>
        <p:txBody>
          <a:bodyPr/>
          <a:lstStyle/>
          <a:p>
            <a:r>
              <a:rPr lang="en-GB"/>
              <a:t>3 key concepts: Purchasing Services</a:t>
            </a:r>
          </a:p>
        </p:txBody>
      </p:sp>
      <p:sp>
        <p:nvSpPr>
          <p:cNvPr id="3" name="Content Placeholder 2">
            <a:extLst>
              <a:ext uri="{FF2B5EF4-FFF2-40B4-BE49-F238E27FC236}">
                <a16:creationId xmlns:a16="http://schemas.microsoft.com/office/drawing/2014/main" id="{A2722D7F-1FE1-4F04-9AB6-BA99D258433C}"/>
              </a:ext>
            </a:extLst>
          </p:cNvPr>
          <p:cNvSpPr>
            <a:spLocks noGrp="1"/>
          </p:cNvSpPr>
          <p:nvPr>
            <p:ph idx="1"/>
          </p:nvPr>
        </p:nvSpPr>
        <p:spPr>
          <a:xfrm>
            <a:off x="287337" y="1268413"/>
            <a:ext cx="8558439" cy="4217987"/>
          </a:xfrm>
          <a:solidFill>
            <a:schemeClr val="bg1"/>
          </a:solidFill>
        </p:spPr>
        <p:txBody>
          <a:bodyPr>
            <a:normAutofit/>
          </a:bodyPr>
          <a:lstStyle/>
          <a:p>
            <a:r>
              <a:rPr lang="en-GB" sz="1600"/>
              <a:t>Purchasers can be a Government, a government agency, or a separate institution or company. </a:t>
            </a:r>
          </a:p>
          <a:p>
            <a:pPr marL="15875" indent="0">
              <a:buNone/>
            </a:pPr>
            <a:endParaRPr lang="en-GB" sz="1600"/>
          </a:p>
          <a:p>
            <a:r>
              <a:rPr lang="en-GB" sz="1600"/>
              <a:t>Those purchasing health services should do so strategically- using evidence, priority setting, and plans to inform their spending decisions. </a:t>
            </a:r>
          </a:p>
          <a:p>
            <a:pPr marL="15875" indent="0">
              <a:buNone/>
            </a:pPr>
            <a:endParaRPr lang="en-GB" sz="1600"/>
          </a:p>
          <a:p>
            <a:r>
              <a:rPr lang="en-GB" sz="1600"/>
              <a:t>If purchasers are buying on behalf of a large pool (with a big pot of money), they hold more negotiating power. </a:t>
            </a:r>
          </a:p>
          <a:p>
            <a:pPr marL="15875" indent="0">
              <a:buNone/>
            </a:pPr>
            <a:endParaRPr lang="en-GB" sz="1600"/>
          </a:p>
          <a:p>
            <a:r>
              <a:rPr lang="en-GB" sz="1600"/>
              <a:t>Purchasing from private for profit and private not for profit provide opportunities for regulation, incentivising providers to maintain a certain standard of quality of care. </a:t>
            </a:r>
          </a:p>
        </p:txBody>
      </p:sp>
    </p:spTree>
    <p:extLst>
      <p:ext uri="{BB962C8B-B14F-4D97-AF65-F5344CB8AC3E}">
        <p14:creationId xmlns:p14="http://schemas.microsoft.com/office/powerpoint/2010/main" val="1422967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6C923-1836-4A4B-8B47-442E50A1E182}"/>
              </a:ext>
            </a:extLst>
          </p:cNvPr>
          <p:cNvSpPr>
            <a:spLocks noGrp="1"/>
          </p:cNvSpPr>
          <p:nvPr>
            <p:ph type="title"/>
          </p:nvPr>
        </p:nvSpPr>
        <p:spPr/>
        <p:txBody>
          <a:bodyPr>
            <a:normAutofit/>
          </a:bodyPr>
          <a:lstStyle/>
          <a:p>
            <a:r>
              <a:rPr lang="en-GB"/>
              <a:t>Why establish the health financing context?</a:t>
            </a:r>
          </a:p>
        </p:txBody>
      </p:sp>
      <p:sp>
        <p:nvSpPr>
          <p:cNvPr id="3" name="Content Placeholder 2">
            <a:extLst>
              <a:ext uri="{FF2B5EF4-FFF2-40B4-BE49-F238E27FC236}">
                <a16:creationId xmlns:a16="http://schemas.microsoft.com/office/drawing/2014/main" id="{F35A0EF6-1937-4685-864A-420357CA79B3}"/>
              </a:ext>
            </a:extLst>
          </p:cNvPr>
          <p:cNvSpPr>
            <a:spLocks noGrp="1"/>
          </p:cNvSpPr>
          <p:nvPr>
            <p:ph idx="1"/>
          </p:nvPr>
        </p:nvSpPr>
        <p:spPr/>
        <p:txBody>
          <a:bodyPr>
            <a:normAutofit/>
          </a:bodyPr>
          <a:lstStyle/>
          <a:p>
            <a:pPr marL="473075" indent="-457200">
              <a:buAutoNum type="arabicPeriod"/>
            </a:pPr>
            <a:r>
              <a:rPr lang="en-GB" sz="1600"/>
              <a:t>It gives you an indication of how much needs to be done to continue to move towards UHC in a sustainable way (e.g. relying on domestic, rather than donors to support) </a:t>
            </a:r>
          </a:p>
          <a:p>
            <a:pPr marL="15875" indent="0">
              <a:buNone/>
            </a:pPr>
            <a:endParaRPr lang="en-GB" sz="1600"/>
          </a:p>
          <a:p>
            <a:pPr marL="473075" indent="-457200">
              <a:buFont typeface="+mj-lt"/>
              <a:buAutoNum type="arabicPeriod" startAt="2"/>
            </a:pPr>
            <a:r>
              <a:rPr lang="en-GB" sz="1600"/>
              <a:t>It tells you to what extent Government have met their commitments so far</a:t>
            </a:r>
          </a:p>
          <a:p>
            <a:pPr marL="15875" indent="0">
              <a:buNone/>
            </a:pPr>
            <a:endParaRPr lang="en-GB" sz="1600"/>
          </a:p>
          <a:p>
            <a:pPr marL="473075" indent="-457200">
              <a:buFont typeface="+mj-lt"/>
              <a:buAutoNum type="arabicPeriod" startAt="3"/>
            </a:pPr>
            <a:r>
              <a:rPr lang="en-GB" sz="1600"/>
              <a:t>It provides insights into the opportunities for strategic advocacy, allowing you to focus in on the key issues, explore further, and advocate to the right people on key bottlenecks that are hindering progress towards UHC</a:t>
            </a:r>
          </a:p>
        </p:txBody>
      </p:sp>
    </p:spTree>
    <p:extLst>
      <p:ext uri="{BB962C8B-B14F-4D97-AF65-F5344CB8AC3E}">
        <p14:creationId xmlns:p14="http://schemas.microsoft.com/office/powerpoint/2010/main" val="2462924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0EDB8-E1F7-4C04-BAC4-37F267E29043}"/>
              </a:ext>
            </a:extLst>
          </p:cNvPr>
          <p:cNvSpPr>
            <a:spLocks noGrp="1"/>
          </p:cNvSpPr>
          <p:nvPr>
            <p:ph type="title"/>
          </p:nvPr>
        </p:nvSpPr>
        <p:spPr/>
        <p:txBody>
          <a:bodyPr/>
          <a:lstStyle/>
          <a:p>
            <a:r>
              <a:rPr lang="en-GB"/>
              <a:t>Key indicators to establish the context</a:t>
            </a:r>
          </a:p>
        </p:txBody>
      </p:sp>
      <p:graphicFrame>
        <p:nvGraphicFramePr>
          <p:cNvPr id="3" name="Table 2">
            <a:extLst>
              <a:ext uri="{FF2B5EF4-FFF2-40B4-BE49-F238E27FC236}">
                <a16:creationId xmlns:a16="http://schemas.microsoft.com/office/drawing/2014/main" id="{41301230-A64D-46C5-95F7-C0511AC6D3F6}"/>
              </a:ext>
            </a:extLst>
          </p:cNvPr>
          <p:cNvGraphicFramePr>
            <a:graphicFrameLocks noGrp="1"/>
          </p:cNvGraphicFramePr>
          <p:nvPr>
            <p:extLst>
              <p:ext uri="{D42A27DB-BD31-4B8C-83A1-F6EECF244321}">
                <p14:modId xmlns:p14="http://schemas.microsoft.com/office/powerpoint/2010/main" val="2983946426"/>
              </p:ext>
            </p:extLst>
          </p:nvPr>
        </p:nvGraphicFramePr>
        <p:xfrm>
          <a:off x="298451" y="1107832"/>
          <a:ext cx="8558212" cy="4699913"/>
        </p:xfrm>
        <a:graphic>
          <a:graphicData uri="http://schemas.openxmlformats.org/drawingml/2006/table">
            <a:tbl>
              <a:tblPr>
                <a:tableStyleId>{5C22544A-7EE6-4342-B048-85BDC9FD1C3A}</a:tableStyleId>
              </a:tblPr>
              <a:tblGrid>
                <a:gridCol w="3492295">
                  <a:extLst>
                    <a:ext uri="{9D8B030D-6E8A-4147-A177-3AD203B41FA5}">
                      <a16:colId xmlns:a16="http://schemas.microsoft.com/office/drawing/2014/main" val="567470409"/>
                    </a:ext>
                  </a:extLst>
                </a:gridCol>
                <a:gridCol w="5065917">
                  <a:extLst>
                    <a:ext uri="{9D8B030D-6E8A-4147-A177-3AD203B41FA5}">
                      <a16:colId xmlns:a16="http://schemas.microsoft.com/office/drawing/2014/main" val="994779156"/>
                    </a:ext>
                  </a:extLst>
                </a:gridCol>
              </a:tblGrid>
              <a:tr h="178058">
                <a:tc>
                  <a:txBody>
                    <a:bodyPr/>
                    <a:lstStyle/>
                    <a:p>
                      <a:pPr algn="l" fontAlgn="b"/>
                      <a:r>
                        <a:rPr lang="en-GB" sz="1200" b="1" i="0" u="none" strike="noStrike">
                          <a:solidFill>
                            <a:srgbClr val="FFFFFF"/>
                          </a:solidFill>
                          <a:effectLst/>
                          <a:latin typeface="Calibri" panose="020F0502020204030204" pitchFamily="34" charset="0"/>
                        </a:rPr>
                        <a:t>Indicator</a:t>
                      </a:r>
                    </a:p>
                  </a:txBody>
                  <a:tcPr marL="0" marR="0" marT="0" marB="0" anchor="b">
                    <a:solidFill>
                      <a:schemeClr val="accent1"/>
                    </a:solidFill>
                  </a:tcPr>
                </a:tc>
                <a:tc>
                  <a:txBody>
                    <a:bodyPr/>
                    <a:lstStyle/>
                    <a:p>
                      <a:pPr algn="l" fontAlgn="b"/>
                      <a:r>
                        <a:rPr lang="en-GB" sz="1200" b="1" i="0" u="none" strike="noStrike">
                          <a:solidFill>
                            <a:srgbClr val="FFFFFF"/>
                          </a:solidFill>
                          <a:effectLst/>
                          <a:latin typeface="Calibri" panose="020F0502020204030204" pitchFamily="34" charset="0"/>
                        </a:rPr>
                        <a:t>What does it mean?</a:t>
                      </a:r>
                    </a:p>
                  </a:txBody>
                  <a:tcPr marL="0" marR="0" marT="0" marB="0" anchor="b">
                    <a:solidFill>
                      <a:schemeClr val="accent1"/>
                    </a:solidFill>
                  </a:tcPr>
                </a:tc>
                <a:extLst>
                  <a:ext uri="{0D108BD9-81ED-4DB2-BD59-A6C34878D82A}">
                    <a16:rowId xmlns:a16="http://schemas.microsoft.com/office/drawing/2014/main" val="3267961273"/>
                  </a:ext>
                </a:extLst>
              </a:tr>
              <a:tr h="546546">
                <a:tc>
                  <a:txBody>
                    <a:bodyPr/>
                    <a:lstStyle/>
                    <a:p>
                      <a:pPr lvl="0" algn="l" fontAlgn="ctr"/>
                      <a:r>
                        <a:rPr lang="en-GB" sz="1100" b="1" u="none" strike="noStrike">
                          <a:effectLst/>
                        </a:rPr>
                        <a:t>Domestic General Government Health Expenditure as % Current Health Expenditure</a:t>
                      </a:r>
                      <a:endParaRPr lang="en-GB" sz="11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1100" u="none" strike="noStrike">
                          <a:effectLst/>
                        </a:rPr>
                        <a:t>The share of overall current health expenditure that is from domestic government spending. </a:t>
                      </a:r>
                      <a:endParaRPr lang="en-GB" sz="11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775932084"/>
                  </a:ext>
                </a:extLst>
              </a:tr>
              <a:tr h="888909">
                <a:tc>
                  <a:txBody>
                    <a:bodyPr/>
                    <a:lstStyle/>
                    <a:p>
                      <a:pPr lvl="0" algn="l" fontAlgn="ctr"/>
                      <a:r>
                        <a:rPr lang="en-GB" sz="1100" b="1" u="none" strike="noStrike">
                          <a:effectLst/>
                        </a:rPr>
                        <a:t>Voluntary Health Insurance as % of Current Health Expenditure</a:t>
                      </a:r>
                      <a:endParaRPr lang="en-GB" sz="11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1100" u="none" strike="noStrike">
                          <a:effectLst/>
                        </a:rPr>
                        <a:t>The share of overall current health expenditure that is from voluntary (not compulsory) health insurance contributions. </a:t>
                      </a:r>
                      <a:endParaRPr lang="en-GB" sz="11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584537671"/>
                  </a:ext>
                </a:extLst>
              </a:tr>
              <a:tr h="1041330">
                <a:tc>
                  <a:txBody>
                    <a:bodyPr/>
                    <a:lstStyle/>
                    <a:p>
                      <a:pPr lvl="0" algn="l" fontAlgn="ctr"/>
                      <a:r>
                        <a:rPr lang="en-GB" sz="1100" b="1" u="none" strike="noStrike">
                          <a:effectLst/>
                        </a:rPr>
                        <a:t>Out of pocket as % Current Health Expenditure</a:t>
                      </a:r>
                      <a:endParaRPr lang="en-GB" sz="11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1100" u="none" strike="noStrike">
                          <a:effectLst/>
                        </a:rPr>
                        <a:t>An estimate of how much households spend on formal or informal fees at the time of using health services, or as co-payments, when their health insurance or government funding does not cover the full costs of care. This is an indicator of whether people in your country are protected from the risk of getting into poverty or debt as a result of health expenditure.</a:t>
                      </a:r>
                      <a:endParaRPr lang="en-GB" sz="11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51441795"/>
                  </a:ext>
                </a:extLst>
              </a:tr>
              <a:tr h="608419">
                <a:tc>
                  <a:txBody>
                    <a:bodyPr/>
                    <a:lstStyle/>
                    <a:p>
                      <a:pPr lvl="0" algn="l" fontAlgn="ctr"/>
                      <a:r>
                        <a:rPr lang="en-GB" sz="1100" b="1" u="none" strike="noStrike">
                          <a:effectLst/>
                        </a:rPr>
                        <a:t>External Health Expenditure as % Current Health Expenditure</a:t>
                      </a:r>
                      <a:endParaRPr lang="en-GB" sz="1100" b="1"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GB" sz="1100" u="none" strike="noStrike">
                          <a:effectLst/>
                        </a:rPr>
                        <a:t>The share of total current health expenditure that is financed by external sources, such as overseas development assistance. </a:t>
                      </a:r>
                      <a:endParaRPr lang="en-GB" sz="11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683449848"/>
                  </a:ext>
                </a:extLst>
              </a:tr>
              <a:tr h="780997">
                <a:tc>
                  <a:txBody>
                    <a:bodyPr/>
                    <a:lstStyle/>
                    <a:p>
                      <a:pPr lvl="0" algn="l" fontAlgn="ctr"/>
                      <a:r>
                        <a:rPr lang="en-GB" sz="1100" b="1" u="none" strike="noStrike">
                          <a:effectLst/>
                        </a:rPr>
                        <a:t>Domestic General Government Health Expenditure (GGHE-D) as % Gross Domestic Product (GDP)</a:t>
                      </a:r>
                      <a:endParaRPr lang="en-GB" sz="11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GB" sz="1100" u="none" strike="noStrike">
                          <a:effectLst/>
                        </a:rPr>
                        <a:t>Describes public expenditures on health as a share of the economy as measured by dross domestic product (excluding external grants and capital expenditure). GDP is the monetary value of all goods and services produced in a country in a given period</a:t>
                      </a:r>
                      <a:endParaRPr lang="en-GB" sz="11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096910467"/>
                  </a:ext>
                </a:extLst>
              </a:tr>
              <a:tr h="650832">
                <a:tc>
                  <a:txBody>
                    <a:bodyPr/>
                    <a:lstStyle/>
                    <a:p>
                      <a:pPr lvl="0" algn="l" fontAlgn="ctr"/>
                      <a:r>
                        <a:rPr lang="en-GB" sz="1100" b="1" u="none" strike="noStrike">
                          <a:effectLst/>
                        </a:rPr>
                        <a:t>Domestic General Government Health Expenditure (GGHE-D) as % General Government Expenditure (GGE)</a:t>
                      </a:r>
                      <a:endParaRPr lang="en-GB" sz="11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en-GB" sz="1100" u="none" strike="noStrike">
                          <a:effectLst/>
                        </a:rPr>
                        <a:t>Indicates the share of the total government budget that is allocated to the health sector, excluding services that are funded by external grants, even when they flow through government.</a:t>
                      </a:r>
                      <a:endParaRPr lang="en-GB" sz="1100" b="0" i="0" u="none" strike="noStrike">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446686853"/>
                  </a:ext>
                </a:extLst>
              </a:tr>
            </a:tbl>
          </a:graphicData>
        </a:graphic>
      </p:graphicFrame>
    </p:spTree>
    <p:extLst>
      <p:ext uri="{BB962C8B-B14F-4D97-AF65-F5344CB8AC3E}">
        <p14:creationId xmlns:p14="http://schemas.microsoft.com/office/powerpoint/2010/main" val="992541178"/>
      </p:ext>
    </p:extLst>
  </p:cSld>
  <p:clrMapOvr>
    <a:masterClrMapping/>
  </p:clrMapOvr>
</p:sld>
</file>

<file path=ppt/theme/theme1.xml><?xml version="1.0" encoding="utf-8"?>
<a:theme xmlns:a="http://schemas.openxmlformats.org/drawingml/2006/main" name="MamaYe-2">
  <a:themeElements>
    <a:clrScheme name="MamaYeE4A">
      <a:dk1>
        <a:srgbClr val="4D8076"/>
      </a:dk1>
      <a:lt1>
        <a:srgbClr val="FFFFFF"/>
      </a:lt1>
      <a:dk2>
        <a:srgbClr val="6C245E"/>
      </a:dk2>
      <a:lt2>
        <a:srgbClr val="E2F0ED"/>
      </a:lt2>
      <a:accent1>
        <a:srgbClr val="DD5412"/>
      </a:accent1>
      <a:accent2>
        <a:srgbClr val="82C5B7"/>
      </a:accent2>
      <a:accent3>
        <a:srgbClr val="FCAF17"/>
      </a:accent3>
      <a:accent4>
        <a:srgbClr val="913D15"/>
      </a:accent4>
      <a:accent5>
        <a:srgbClr val="1E3C5E"/>
      </a:accent5>
      <a:accent6>
        <a:srgbClr val="4D8076"/>
      </a:accent6>
      <a:hlink>
        <a:srgbClr val="4B4134"/>
      </a:hlink>
      <a:folHlink>
        <a:srgbClr val="FFD42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maYe1" id="{AA7CEBF7-9BB9-0840-BA3D-4C1A72FCFBD4}" vid="{2AD84487-6B60-E245-B2A8-4E00B97F3A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8B354F0A140614DBEA90C54F5D55B76" ma:contentTypeVersion="6" ma:contentTypeDescription="Create a new document." ma:contentTypeScope="" ma:versionID="ef2b8e075e5114101afd281363041349">
  <xsd:schema xmlns:xsd="http://www.w3.org/2001/XMLSchema" xmlns:xs="http://www.w3.org/2001/XMLSchema" xmlns:p="http://schemas.microsoft.com/office/2006/metadata/properties" xmlns:ns2="4b482b30-e1ec-4cd2-bb6d-40d3817b2ee8" xmlns:ns3="8d200126-f6be-434f-bb94-fb41e200802d" targetNamespace="http://schemas.microsoft.com/office/2006/metadata/properties" ma:root="true" ma:fieldsID="212d3ba0390861adb392d24e9c7da62d" ns2:_="" ns3:_="">
    <xsd:import namespace="4b482b30-e1ec-4cd2-bb6d-40d3817b2ee8"/>
    <xsd:import namespace="8d200126-f6be-434f-bb94-fb41e200802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482b30-e1ec-4cd2-bb6d-40d3817b2e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200126-f6be-434f-bb94-fb41e200802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9B01E0-C34C-456A-B765-C20A20CBAB94}">
  <ds:schemaRefs>
    <ds:schemaRef ds:uri="http://schemas.microsoft.com/sharepoint/v3/contenttype/forms"/>
  </ds:schemaRefs>
</ds:datastoreItem>
</file>

<file path=customXml/itemProps2.xml><?xml version="1.0" encoding="utf-8"?>
<ds:datastoreItem xmlns:ds="http://schemas.openxmlformats.org/officeDocument/2006/customXml" ds:itemID="{46F4BC67-8C63-4101-8FC8-89B2E27C48DC}">
  <ds:schemaRefs>
    <ds:schemaRef ds:uri="4b482b30-e1ec-4cd2-bb6d-40d3817b2ee8"/>
    <ds:schemaRef ds:uri="8d200126-f6be-434f-bb94-fb41e200802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735CB62-A1A7-4466-B5EF-2455AD2B8A84}">
  <ds:schemaRefs>
    <ds:schemaRef ds:uri="4b482b30-e1ec-4cd2-bb6d-40d3817b2ee8"/>
    <ds:schemaRef ds:uri="8d200126-f6be-434f-bb94-fb41e20080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On-screen Show (4:3)</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MamaYe-2</vt:lpstr>
      <vt:lpstr>Establish the Health Financing Context</vt:lpstr>
      <vt:lpstr>OBJECTIVES</vt:lpstr>
      <vt:lpstr>What is UHC?</vt:lpstr>
      <vt:lpstr>How can you move towards UHC?</vt:lpstr>
      <vt:lpstr>3 key concepts: Revenue Raising</vt:lpstr>
      <vt:lpstr>3 key concepts: Resource Pooling</vt:lpstr>
      <vt:lpstr>3 key concepts: Purchasing Services</vt:lpstr>
      <vt:lpstr>Why establish the health financing context?</vt:lpstr>
      <vt:lpstr>Key indicators to establish the context</vt:lpstr>
      <vt:lpstr>Advocating for Universal Health Coverage</vt:lpstr>
      <vt:lpstr>Advocating for UHC</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Public Good</dc:title>
  <dc:creator>Amy Jackson</dc:creator>
  <cp:revision>7</cp:revision>
  <dcterms:created xsi:type="dcterms:W3CDTF">2021-01-11T17:26:11Z</dcterms:created>
  <dcterms:modified xsi:type="dcterms:W3CDTF">2021-05-19T09:40:17Z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0x01010038B354F0A140614DBEA90C54F5D55B76</vt:lpwstr>
  </property>
</Properties>
</file>