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4"/>
  </p:notesMasterIdLst>
  <p:sldIdLst>
    <p:sldId id="256" r:id="rId5"/>
    <p:sldId id="320" r:id="rId6"/>
    <p:sldId id="322" r:id="rId7"/>
    <p:sldId id="318" r:id="rId8"/>
    <p:sldId id="321" r:id="rId9"/>
    <p:sldId id="331" r:id="rId10"/>
    <p:sldId id="332" r:id="rId11"/>
    <p:sldId id="323" r:id="rId12"/>
    <p:sldId id="333" r:id="rId13"/>
    <p:sldId id="324" r:id="rId14"/>
    <p:sldId id="334" r:id="rId15"/>
    <p:sldId id="325" r:id="rId16"/>
    <p:sldId id="335" r:id="rId17"/>
    <p:sldId id="326" r:id="rId18"/>
    <p:sldId id="336" r:id="rId19"/>
    <p:sldId id="327" r:id="rId20"/>
    <p:sldId id="328" r:id="rId21"/>
    <p:sldId id="337" r:id="rId22"/>
    <p:sldId id="33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tor" initials="Ed" lastIdx="22" clrIdx="0">
    <p:extLst>
      <p:ext uri="{19B8F6BF-5375-455C-9EA6-DF929625EA0E}">
        <p15:presenceInfo xmlns:p15="http://schemas.microsoft.com/office/powerpoint/2012/main" userId="Editor" providerId="None"/>
      </p:ext>
    </p:extLst>
  </p:cmAuthor>
  <p:cmAuthor id="2" name="Amy Jackson" initials="AJ" lastIdx="13" clrIdx="1">
    <p:extLst>
      <p:ext uri="{19B8F6BF-5375-455C-9EA6-DF929625EA0E}">
        <p15:presenceInfo xmlns:p15="http://schemas.microsoft.com/office/powerpoint/2012/main" userId="S::a.jackson@options.co.uk::303fc205-df6e-4f00-99f1-de332710bb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C5B6"/>
    <a:srgbClr val="6C9188"/>
    <a:srgbClr val="4D8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572608-2952-4919-B8B1-7262692A62AF}" v="1" dt="2021-05-19T09:49:38.1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9" autoAdjust="0"/>
    <p:restoredTop sz="78237" autoAdjust="0"/>
  </p:normalViewPr>
  <p:slideViewPr>
    <p:cSldViewPr snapToGrid="0">
      <p:cViewPr varScale="1">
        <p:scale>
          <a:sx n="89" d="100"/>
          <a:sy n="89" d="100"/>
        </p:scale>
        <p:origin x="12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Jackson" userId="303fc205-df6e-4f00-99f1-de332710bbb1" providerId="ADAL" clId="{71572608-2952-4919-B8B1-7262692A62AF}"/>
    <pc:docChg chg="custSel modSld">
      <pc:chgData name="Amy Jackson" userId="303fc205-df6e-4f00-99f1-de332710bbb1" providerId="ADAL" clId="{71572608-2952-4919-B8B1-7262692A62AF}" dt="2021-05-19T09:49:41.855" v="7" actId="1592"/>
      <pc:docMkLst>
        <pc:docMk/>
      </pc:docMkLst>
      <pc:sldChg chg="modSp mod">
        <pc:chgData name="Amy Jackson" userId="303fc205-df6e-4f00-99f1-de332710bbb1" providerId="ADAL" clId="{71572608-2952-4919-B8B1-7262692A62AF}" dt="2021-05-19T09:47:58.218" v="0" actId="1076"/>
        <pc:sldMkLst>
          <pc:docMk/>
          <pc:sldMk cId="1762016747" sldId="318"/>
        </pc:sldMkLst>
        <pc:spChg chg="mod">
          <ac:chgData name="Amy Jackson" userId="303fc205-df6e-4f00-99f1-de332710bbb1" providerId="ADAL" clId="{71572608-2952-4919-B8B1-7262692A62AF}" dt="2021-05-19T09:47:58.218" v="0" actId="1076"/>
          <ac:spMkLst>
            <pc:docMk/>
            <pc:sldMk cId="1762016747" sldId="318"/>
            <ac:spMk id="3" creationId="{250F9E43-CEAA-4B48-BA4E-EE56F2A404F4}"/>
          </ac:spMkLst>
        </pc:spChg>
        <pc:grpChg chg="mod">
          <ac:chgData name="Amy Jackson" userId="303fc205-df6e-4f00-99f1-de332710bbb1" providerId="ADAL" clId="{71572608-2952-4919-B8B1-7262692A62AF}" dt="2021-05-19T09:47:58.218" v="0" actId="1076"/>
          <ac:grpSpMkLst>
            <pc:docMk/>
            <pc:sldMk cId="1762016747" sldId="318"/>
            <ac:grpSpMk id="24" creationId="{5DAF4CD9-B8AB-4A23-8239-D1BB5058D1B2}"/>
          </ac:grpSpMkLst>
        </pc:grpChg>
      </pc:sldChg>
      <pc:sldChg chg="delCm">
        <pc:chgData name="Amy Jackson" userId="303fc205-df6e-4f00-99f1-de332710bbb1" providerId="ADAL" clId="{71572608-2952-4919-B8B1-7262692A62AF}" dt="2021-05-19T09:48:28.605" v="1" actId="1592"/>
        <pc:sldMkLst>
          <pc:docMk/>
          <pc:sldMk cId="3698630428" sldId="321"/>
        </pc:sldMkLst>
      </pc:sldChg>
      <pc:sldChg chg="delCm">
        <pc:chgData name="Amy Jackson" userId="303fc205-df6e-4f00-99f1-de332710bbb1" providerId="ADAL" clId="{71572608-2952-4919-B8B1-7262692A62AF}" dt="2021-05-19T09:49:10.238" v="5" actId="1592"/>
        <pc:sldMkLst>
          <pc:docMk/>
          <pc:sldMk cId="1810029344" sldId="328"/>
        </pc:sldMkLst>
      </pc:sldChg>
      <pc:sldChg chg="delCm">
        <pc:chgData name="Amy Jackson" userId="303fc205-df6e-4f00-99f1-de332710bbb1" providerId="ADAL" clId="{71572608-2952-4919-B8B1-7262692A62AF}" dt="2021-05-19T09:48:47.715" v="2" actId="1592"/>
        <pc:sldMkLst>
          <pc:docMk/>
          <pc:sldMk cId="325385111" sldId="332"/>
        </pc:sldMkLst>
      </pc:sldChg>
      <pc:sldChg chg="delCm">
        <pc:chgData name="Amy Jackson" userId="303fc205-df6e-4f00-99f1-de332710bbb1" providerId="ADAL" clId="{71572608-2952-4919-B8B1-7262692A62AF}" dt="2021-05-19T09:48:54.818" v="3" actId="1592"/>
        <pc:sldMkLst>
          <pc:docMk/>
          <pc:sldMk cId="3755793292" sldId="333"/>
        </pc:sldMkLst>
      </pc:sldChg>
      <pc:sldChg chg="delCm">
        <pc:chgData name="Amy Jackson" userId="303fc205-df6e-4f00-99f1-de332710bbb1" providerId="ADAL" clId="{71572608-2952-4919-B8B1-7262692A62AF}" dt="2021-05-19T09:49:01.893" v="4" actId="1592"/>
        <pc:sldMkLst>
          <pc:docMk/>
          <pc:sldMk cId="2529999053" sldId="334"/>
        </pc:sldMkLst>
      </pc:sldChg>
      <pc:sldChg chg="modSp mod delCm">
        <pc:chgData name="Amy Jackson" userId="303fc205-df6e-4f00-99f1-de332710bbb1" providerId="ADAL" clId="{71572608-2952-4919-B8B1-7262692A62AF}" dt="2021-05-19T09:49:41.855" v="7" actId="1592"/>
        <pc:sldMkLst>
          <pc:docMk/>
          <pc:sldMk cId="1408280873" sldId="338"/>
        </pc:sldMkLst>
        <pc:spChg chg="mod">
          <ac:chgData name="Amy Jackson" userId="303fc205-df6e-4f00-99f1-de332710bbb1" providerId="ADAL" clId="{71572608-2952-4919-B8B1-7262692A62AF}" dt="2021-05-19T09:49:39.917" v="6" actId="13926"/>
          <ac:spMkLst>
            <pc:docMk/>
            <pc:sldMk cId="1408280873" sldId="338"/>
            <ac:spMk id="3" creationId="{60759149-4C8A-4FDE-86EF-88FC1A60D70C}"/>
          </ac:spMkLst>
        </pc:spChg>
      </pc:sldChg>
    </pc:docChg>
  </pc:docChgLst>
  <pc:docChgLst>
    <pc:chgData name="Amy Jackson" userId="S::a.jackson@options.co.uk::303fc205-df6e-4f00-99f1-de332710bbb1" providerId="AD" clId="Web-{7095DDCE-F824-4CBE-ABA0-BEAD5C0C3E70}"/>
    <pc:docChg chg="modSld">
      <pc:chgData name="Amy Jackson" userId="S::a.jackson@options.co.uk::303fc205-df6e-4f00-99f1-de332710bbb1" providerId="AD" clId="Web-{7095DDCE-F824-4CBE-ABA0-BEAD5C0C3E70}" dt="2021-05-14T10:53:00.764" v="0" actId="20577"/>
      <pc:docMkLst>
        <pc:docMk/>
      </pc:docMkLst>
      <pc:sldChg chg="modSp">
        <pc:chgData name="Amy Jackson" userId="S::a.jackson@options.co.uk::303fc205-df6e-4f00-99f1-de332710bbb1" providerId="AD" clId="Web-{7095DDCE-F824-4CBE-ABA0-BEAD5C0C3E70}" dt="2021-05-14T10:53:00.764" v="0" actId="20577"/>
        <pc:sldMkLst>
          <pc:docMk/>
          <pc:sldMk cId="3830564114" sldId="320"/>
        </pc:sldMkLst>
        <pc:spChg chg="mod">
          <ac:chgData name="Amy Jackson" userId="S::a.jackson@options.co.uk::303fc205-df6e-4f00-99f1-de332710bbb1" providerId="AD" clId="Web-{7095DDCE-F824-4CBE-ABA0-BEAD5C0C3E70}" dt="2021-05-14T10:53:00.764" v="0" actId="20577"/>
          <ac:spMkLst>
            <pc:docMk/>
            <pc:sldMk cId="3830564114" sldId="320"/>
            <ac:spMk id="2" creationId="{8AD1F37C-4756-4E36-A528-C19703FB39A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C3BBA-A6D8-4D37-BA04-8E4A1240F339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B82C-ECF0-48E1-8D63-FA3886770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56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2330D-9BCF-3640-92FA-3E1B2D5944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00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2330D-9BCF-3640-92FA-3E1B2D5944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79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18A155-9B09-DB49-9884-7E93CCEB3B8C}"/>
              </a:ext>
            </a:extLst>
          </p:cNvPr>
          <p:cNvSpPr/>
          <p:nvPr userDrawn="1"/>
        </p:nvSpPr>
        <p:spPr>
          <a:xfrm>
            <a:off x="-2" y="6227"/>
            <a:ext cx="9144000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46898B-C274-FF4F-BF48-5583D9B651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7338" y="675879"/>
            <a:ext cx="8569325" cy="725033"/>
          </a:xfrm>
          <a:prstGeom prst="rect">
            <a:avLst/>
          </a:prstGeom>
          <a:solidFill>
            <a:srgbClr val="74C5B6"/>
          </a:solidFill>
        </p:spPr>
        <p:txBody>
          <a:bodyPr anchor="ctr">
            <a:noAutofit/>
          </a:bodyPr>
          <a:lstStyle>
            <a:lvl1pPr algn="l">
              <a:defRPr sz="3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84BD8C1-5BC1-ED42-813A-EAF651CE3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335" y="1723869"/>
            <a:ext cx="8569325" cy="3466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 i="0">
                <a:solidFill>
                  <a:schemeClr val="tx2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C835561-F1A0-3D40-9045-956CC1E7DF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92" y="5681273"/>
            <a:ext cx="2295501" cy="1145726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FE55C17-798B-0841-A750-63E48F908C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319" y="5681272"/>
            <a:ext cx="2627616" cy="948281"/>
          </a:xfrm>
          <a:prstGeom prst="rect">
            <a:avLst/>
          </a:prstGeom>
        </p:spPr>
      </p:pic>
      <p:pic>
        <p:nvPicPr>
          <p:cNvPr id="5" name="Picture 4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3224C006-0D3A-3946-8AD7-A88D58309D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931" y="1783814"/>
            <a:ext cx="4356430" cy="43564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FD34F5-08D1-FA4E-8E44-9F07FEE781A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87885" y="2722939"/>
            <a:ext cx="3952523" cy="420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2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A9C29F-881F-D34F-AAE9-8E18B35D652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6E950D-157A-FF48-BB1E-A61168A663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484" y="339149"/>
            <a:ext cx="709179" cy="8104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9C67A7F-8749-464D-B788-919A213137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338" y="3429000"/>
            <a:ext cx="5237162" cy="3466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chemeClr val="tx2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0ABC88-D942-D445-8548-77AF2DC78D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7336" y="2397999"/>
            <a:ext cx="6230005" cy="7250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 i="0" strike="noStrike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A011FE-92F5-0C46-A636-4EB514C7C1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385" y="6037117"/>
            <a:ext cx="2364859" cy="9426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FAC050-784C-5D4E-94B9-9D0B668FA2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99" y="6037117"/>
            <a:ext cx="2364859" cy="9426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A045C3-D305-234F-B5CC-1374E01B8D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341" y="6037117"/>
            <a:ext cx="2364859" cy="9426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230338-4D66-C142-9DFC-0E5DF6B3C9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50" y="6037117"/>
            <a:ext cx="2364859" cy="9426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5BA9A8-2306-904C-8D9F-E2A861EB0B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6" y="3109767"/>
            <a:ext cx="8483600" cy="368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186DDC-96B1-AF43-9590-DA4D126F0DA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9352" y="5383037"/>
            <a:ext cx="1224198" cy="15358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79618A-22DB-8440-AA62-EC9C857A95C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742695" y="4739334"/>
            <a:ext cx="3113968" cy="209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8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548A7-7A3A-C044-AB35-E5A7AEB2A6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223" y="240366"/>
            <a:ext cx="8558439" cy="63979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1A262-87D8-9846-BED5-4C9BD7425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224" y="1268413"/>
            <a:ext cx="8558439" cy="4706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2DC49-1848-AB4B-928F-AC979BBA37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99263" y="6345914"/>
            <a:ext cx="2057400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r">
              <a:defRPr sz="900">
                <a:solidFill>
                  <a:schemeClr val="accent1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/>
              <a:t>E4A-MamaYe</a:t>
            </a:r>
          </a:p>
        </p:txBody>
      </p:sp>
    </p:spTree>
    <p:extLst>
      <p:ext uri="{BB962C8B-B14F-4D97-AF65-F5344CB8AC3E}">
        <p14:creationId xmlns:p14="http://schemas.microsoft.com/office/powerpoint/2010/main" val="95843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ED94E-334E-4242-B504-6A30E4D32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8451" y="1268413"/>
            <a:ext cx="4227512" cy="4725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31C840-5C17-9F4D-86B7-1513C9A6D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51" y="294640"/>
            <a:ext cx="8558212" cy="5419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268ED2F-6B1C-4942-9F60-14782A82C5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35500" y="1268413"/>
            <a:ext cx="4221163" cy="473487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DFC2DDD-374D-9440-A86D-910CF8A095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99263" y="6345914"/>
            <a:ext cx="2057400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r">
              <a:defRPr sz="900">
                <a:solidFill>
                  <a:schemeClr val="accent1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/>
              <a:t>E4A-MamaYe</a:t>
            </a:r>
          </a:p>
        </p:txBody>
      </p:sp>
    </p:spTree>
    <p:extLst>
      <p:ext uri="{BB962C8B-B14F-4D97-AF65-F5344CB8AC3E}">
        <p14:creationId xmlns:p14="http://schemas.microsoft.com/office/powerpoint/2010/main" val="211362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1CA6112-F256-6647-A418-C84C13B1B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51" y="294640"/>
            <a:ext cx="8558212" cy="5419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0A21336-6072-4841-A629-4AB7E0CAAE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99263" y="6345914"/>
            <a:ext cx="2057400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r">
              <a:defRPr sz="900">
                <a:solidFill>
                  <a:schemeClr val="accent1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/>
              <a:t>E4A-MamaYe</a:t>
            </a:r>
          </a:p>
        </p:txBody>
      </p:sp>
    </p:spTree>
    <p:extLst>
      <p:ext uri="{BB962C8B-B14F-4D97-AF65-F5344CB8AC3E}">
        <p14:creationId xmlns:p14="http://schemas.microsoft.com/office/powerpoint/2010/main" val="3796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621EB-C2BD-AF4B-89C6-67CDE6BB2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339" y="1268413"/>
            <a:ext cx="8561154" cy="4565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DACC7-3A2C-5A4F-84DF-74BA910CED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99263" y="6345914"/>
            <a:ext cx="2057400" cy="365125"/>
          </a:xfrm>
          <a:prstGeom prst="rect">
            <a:avLst/>
          </a:prstGeom>
        </p:spPr>
        <p:txBody>
          <a:bodyPr vert="horz" lIns="0" tIns="45720" rIns="0" bIns="0" rtlCol="0" anchor="ctr"/>
          <a:lstStyle>
            <a:lvl1pPr algn="r">
              <a:defRPr sz="900">
                <a:solidFill>
                  <a:schemeClr val="accent1"/>
                </a:solidFill>
                <a:latin typeface="PT Sans" panose="020B0503020203020204" pitchFamily="34" charset="77"/>
              </a:defRPr>
            </a:lvl1pPr>
          </a:lstStyle>
          <a:p>
            <a:r>
              <a:rPr lang="en-US" dirty="0"/>
              <a:t>E4A-MamaYe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DF5092-1398-D84B-B1A8-123E534CC2E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6261904"/>
            <a:ext cx="1568177" cy="4507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0BC235-9B04-B842-B7DC-316A90B6669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430" y="305498"/>
            <a:ext cx="373063" cy="426358"/>
          </a:xfrm>
          <a:prstGeom prst="rect">
            <a:avLst/>
          </a:prstGeom>
        </p:spPr>
      </p:pic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85BD5574-C0FD-D140-A2C3-5ACD19F91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15" y="294612"/>
            <a:ext cx="8546647" cy="531115"/>
          </a:xfrm>
          <a:prstGeom prst="rect">
            <a:avLst/>
          </a:prstGeom>
          <a:solidFill>
            <a:srgbClr val="74C5B6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9DE1E2-D21D-C348-B83B-358AAD63211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5900242"/>
            <a:ext cx="8984974" cy="39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5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7" r:id="rId4"/>
    <p:sldLayoutId id="2147483679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bg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146050" indent="-13017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tabLst/>
        <a:defRPr sz="2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5613" indent="-11271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12800" indent="-127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6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55700" indent="-127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81138" indent="-10953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81">
          <p15:clr>
            <a:srgbClr val="F26B43"/>
          </p15:clr>
        </p15:guide>
        <p15:guide id="4" orient="horz" pos="527">
          <p15:clr>
            <a:srgbClr val="F26B43"/>
          </p15:clr>
        </p15:guide>
        <p15:guide id="5" pos="5579">
          <p15:clr>
            <a:srgbClr val="F26B43"/>
          </p15:clr>
        </p15:guide>
        <p15:guide id="8" orient="horz" pos="799">
          <p15:clr>
            <a:srgbClr val="F26B43"/>
          </p15:clr>
        </p15:guide>
        <p15:guide id="9" orient="horz" pos="436">
          <p15:clr>
            <a:srgbClr val="F26B43"/>
          </p15:clr>
        </p15:guide>
        <p15:guide id="10" pos="2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maye.org/gpg/e4a-mamaye-advocacy-handbook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maye.org/gpg/e4a-mamaye-advocacy-handbook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mamaye.org/sites/default/files/docs/Tool_budget%20advocacy%20plan.xlsx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maye.org/gpg/e4a-mamaye-advocacy-handboo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maye.org/gpg/e4a-mamaye-advocacy-handbook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maye.org/gpg/e4a-mamaye-advocacy-handbook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1103C-7E0F-4DAD-A193-B67A9E02E4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Plan health budget advocacy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B21528-8C7B-4563-AD2F-C62DE77B86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Training Slides</a:t>
            </a:r>
          </a:p>
        </p:txBody>
      </p:sp>
    </p:spTree>
    <p:extLst>
      <p:ext uri="{BB962C8B-B14F-4D97-AF65-F5344CB8AC3E}">
        <p14:creationId xmlns:p14="http://schemas.microsoft.com/office/powerpoint/2010/main" val="2629865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CECC-FEA9-4BD2-84CD-23FB9C71F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Identify the target audience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791E2-3884-4F3C-AE60-6252867C7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7" y="1268413"/>
            <a:ext cx="7346645" cy="4706360"/>
          </a:xfrm>
        </p:spPr>
        <p:txBody>
          <a:bodyPr>
            <a:normAutofit/>
          </a:bodyPr>
          <a:lstStyle/>
          <a:p>
            <a:pPr marL="15875" indent="0">
              <a:buNone/>
            </a:pPr>
            <a:r>
              <a:rPr lang="en-GB" sz="1600" dirty="0"/>
              <a:t> Key questions to ask:</a:t>
            </a:r>
          </a:p>
          <a:p>
            <a:endParaRPr lang="en-GB" sz="1600" dirty="0"/>
          </a:p>
          <a:p>
            <a:pPr lvl="1"/>
            <a:r>
              <a:rPr lang="en-GB" sz="1600" dirty="0"/>
              <a:t>Who needs to solve the problem?</a:t>
            </a:r>
          </a:p>
          <a:p>
            <a:pPr lvl="1"/>
            <a:endParaRPr lang="en-GB" sz="1600" dirty="0"/>
          </a:p>
          <a:p>
            <a:pPr lvl="1"/>
            <a:r>
              <a:rPr lang="en-GB" sz="1600" dirty="0"/>
              <a:t>How easy is it to reach them?</a:t>
            </a:r>
          </a:p>
          <a:p>
            <a:pPr lvl="1"/>
            <a:endParaRPr lang="en-GB" sz="1600" dirty="0"/>
          </a:p>
          <a:p>
            <a:pPr lvl="1"/>
            <a:r>
              <a:rPr lang="en-GB" sz="1600" dirty="0"/>
              <a:t>Who can influence their decisions?</a:t>
            </a:r>
          </a:p>
          <a:p>
            <a:pPr lvl="1"/>
            <a:endParaRPr lang="en-GB" sz="1600" dirty="0"/>
          </a:p>
          <a:p>
            <a:pPr lvl="1"/>
            <a:r>
              <a:rPr lang="en-GB" sz="1600" dirty="0"/>
              <a:t>Do they have interest in the problem?</a:t>
            </a:r>
          </a:p>
        </p:txBody>
      </p:sp>
    </p:spTree>
    <p:extLst>
      <p:ext uri="{BB962C8B-B14F-4D97-AF65-F5344CB8AC3E}">
        <p14:creationId xmlns:p14="http://schemas.microsoft.com/office/powerpoint/2010/main" val="2598658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CECC-FEA9-4BD2-84CD-23FB9C71F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4. Develop the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791E2-3884-4F3C-AE60-6252867C7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7" y="1268413"/>
            <a:ext cx="7346645" cy="47063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/>
              <a:t>Decide whether your budget advocacy should be anchored on </a:t>
            </a:r>
            <a:r>
              <a:rPr lang="en-US" sz="1600" b="1" dirty="0"/>
              <a:t>allocation</a:t>
            </a:r>
            <a:r>
              <a:rPr lang="en-US" sz="1600" dirty="0"/>
              <a:t> or </a:t>
            </a:r>
            <a:r>
              <a:rPr lang="en-US" sz="1600" b="1" dirty="0"/>
              <a:t>release </a:t>
            </a:r>
            <a:r>
              <a:rPr lang="en-US" sz="1600" dirty="0"/>
              <a:t>or </a:t>
            </a:r>
            <a:r>
              <a:rPr lang="en-US" sz="1600" b="1" dirty="0"/>
              <a:t>expenditure</a:t>
            </a:r>
            <a:r>
              <a:rPr lang="en-US" sz="1600" dirty="0"/>
              <a:t>.</a:t>
            </a:r>
          </a:p>
          <a:p>
            <a:r>
              <a:rPr lang="en-US" sz="1600" dirty="0"/>
              <a:t>Budget advocates tend to stop at budget allocation during the budget-making process, but it can be valuable to go beyond this and to look at what is actually spent. </a:t>
            </a:r>
          </a:p>
          <a:p>
            <a:r>
              <a:rPr lang="en-US" sz="1600" dirty="0"/>
              <a:t>Tailor your message based on your identified audience – and obey the KISS principle: keep it short and simple! </a:t>
            </a:r>
            <a:endParaRPr lang="en-GB" sz="1600" dirty="0"/>
          </a:p>
        </p:txBody>
      </p:sp>
      <p:sp>
        <p:nvSpPr>
          <p:cNvPr id="4" name="Speech Bubble: Rectangle 3">
            <a:hlinkClick r:id="rId2"/>
            <a:extLst>
              <a:ext uri="{FF2B5EF4-FFF2-40B4-BE49-F238E27FC236}">
                <a16:creationId xmlns:a16="http://schemas.microsoft.com/office/drawing/2014/main" id="{46DCF2A8-B3DF-483D-9815-FAF25A738F22}"/>
              </a:ext>
            </a:extLst>
          </p:cNvPr>
          <p:cNvSpPr/>
          <p:nvPr/>
        </p:nvSpPr>
        <p:spPr>
          <a:xfrm>
            <a:off x="2318742" y="4109263"/>
            <a:ext cx="4506516" cy="688648"/>
          </a:xfrm>
          <a:prstGeom prst="wedgeRectCallout">
            <a:avLst>
              <a:gd name="adj1" fmla="val 1957"/>
              <a:gd name="adj2" fmla="val -1673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To develop a health budget advocacy brief to present to stakeholders, click here</a:t>
            </a:r>
          </a:p>
        </p:txBody>
      </p:sp>
    </p:spTree>
    <p:extLst>
      <p:ext uri="{BB962C8B-B14F-4D97-AF65-F5344CB8AC3E}">
        <p14:creationId xmlns:p14="http://schemas.microsoft.com/office/powerpoint/2010/main" val="2529999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CECC-FEA9-4BD2-84CD-23FB9C71F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4. Develop the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791E2-3884-4F3C-AE60-6252867C7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7" y="1268413"/>
            <a:ext cx="7346645" cy="4706360"/>
          </a:xfrm>
        </p:spPr>
        <p:txBody>
          <a:bodyPr>
            <a:normAutofit/>
          </a:bodyPr>
          <a:lstStyle/>
          <a:p>
            <a:pPr marL="15875" indent="0">
              <a:buNone/>
            </a:pPr>
            <a:r>
              <a:rPr lang="en-GB" sz="1600" dirty="0"/>
              <a:t> Key questions to ask:</a:t>
            </a:r>
          </a:p>
          <a:p>
            <a:pPr marL="15875" indent="0">
              <a:buNone/>
            </a:pPr>
            <a:endParaRPr lang="en-GB" sz="1600" dirty="0"/>
          </a:p>
          <a:p>
            <a:pPr lvl="1"/>
            <a:r>
              <a:rPr lang="en-GB" sz="1600" dirty="0"/>
              <a:t>What action do I want the target audience to take to address my issue? </a:t>
            </a:r>
          </a:p>
          <a:p>
            <a:pPr lvl="1"/>
            <a:endParaRPr lang="en-GB" sz="1600" dirty="0"/>
          </a:p>
          <a:p>
            <a:pPr lvl="1"/>
            <a:r>
              <a:rPr lang="en-GB" sz="1600" dirty="0"/>
              <a:t>What evidence do I have to use in my messaging?</a:t>
            </a:r>
          </a:p>
          <a:p>
            <a:pPr lvl="1"/>
            <a:endParaRPr lang="en-GB" sz="1600" dirty="0"/>
          </a:p>
          <a:p>
            <a:pPr lvl="1"/>
            <a:r>
              <a:rPr lang="en-GB" sz="1600" dirty="0"/>
              <a:t>Which tools can I use to package my message?</a:t>
            </a:r>
          </a:p>
          <a:p>
            <a:pPr lvl="1"/>
            <a:endParaRPr lang="en-GB" sz="1600" dirty="0"/>
          </a:p>
          <a:p>
            <a:pPr lvl="1"/>
            <a:r>
              <a:rPr lang="en-GB" sz="1600" dirty="0"/>
              <a:t>Is the message about budget allocation, release or expenditure on the issue identified?</a:t>
            </a:r>
          </a:p>
          <a:p>
            <a:pPr lvl="1"/>
            <a:endParaRPr lang="en-GB" sz="1600" dirty="0"/>
          </a:p>
          <a:p>
            <a:pPr lvl="1"/>
            <a:r>
              <a:rPr lang="en-GB" sz="1600" dirty="0"/>
              <a:t>What action do I need the audience to take?</a:t>
            </a:r>
          </a:p>
        </p:txBody>
      </p:sp>
    </p:spTree>
    <p:extLst>
      <p:ext uri="{BB962C8B-B14F-4D97-AF65-F5344CB8AC3E}">
        <p14:creationId xmlns:p14="http://schemas.microsoft.com/office/powerpoint/2010/main" val="4208471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CECC-FEA9-4BD2-84CD-23FB9C71F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5. Plan activities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791E2-3884-4F3C-AE60-6252867C7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64" y="1341985"/>
            <a:ext cx="8642898" cy="5123999"/>
          </a:xfrm>
        </p:spPr>
        <p:txBody>
          <a:bodyPr>
            <a:normAutofit/>
          </a:bodyPr>
          <a:lstStyle/>
          <a:p>
            <a:r>
              <a:rPr lang="en-US" sz="1600" dirty="0"/>
              <a:t>Consider what you need to do to engage with the target audience. </a:t>
            </a:r>
          </a:p>
          <a:p>
            <a:pPr lvl="1"/>
            <a:r>
              <a:rPr lang="en-US" sz="1600" dirty="0"/>
              <a:t>How will your activities relate to the key dates of the budget cycle?</a:t>
            </a:r>
          </a:p>
          <a:p>
            <a:pPr lvl="1"/>
            <a:r>
              <a:rPr lang="en-US" sz="1600" dirty="0"/>
              <a:t>What platforms are provided by decision-makers for your engagements? </a:t>
            </a:r>
          </a:p>
          <a:p>
            <a:pPr lvl="1"/>
            <a:r>
              <a:rPr lang="en-US" sz="1600" dirty="0"/>
              <a:t>What do you need to do to reach target audiences in closed decision-making spaces? </a:t>
            </a:r>
          </a:p>
          <a:p>
            <a:pPr lvl="1"/>
            <a:endParaRPr lang="en-US" sz="1600" dirty="0"/>
          </a:p>
          <a:p>
            <a:r>
              <a:rPr lang="en-US" sz="1600" dirty="0"/>
              <a:t>Outline the resources you need at this stage so that your advocacy engagement is successful. </a:t>
            </a:r>
          </a:p>
          <a:p>
            <a:pPr lvl="1"/>
            <a:r>
              <a:rPr lang="en-US" sz="1600" dirty="0"/>
              <a:t>What resources do you have and how much more do you need?</a:t>
            </a:r>
          </a:p>
          <a:p>
            <a:pPr lvl="1"/>
            <a:r>
              <a:rPr lang="en-US" sz="1600" dirty="0"/>
              <a:t>Where can you get the resources you do not already have?</a:t>
            </a:r>
          </a:p>
          <a:p>
            <a:pPr lvl="1"/>
            <a:r>
              <a:rPr lang="en-US" sz="1600" dirty="0"/>
              <a:t>Remember that resources are not just financial – they also include the people you have available, time and materials.</a:t>
            </a:r>
            <a:endParaRPr lang="en-GB" sz="16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77842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CECC-FEA9-4BD2-84CD-23FB9C71F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5. Plan activities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791E2-3884-4F3C-AE60-6252867C7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7" y="1268412"/>
            <a:ext cx="8193933" cy="5123999"/>
          </a:xfrm>
        </p:spPr>
        <p:txBody>
          <a:bodyPr>
            <a:normAutofit/>
          </a:bodyPr>
          <a:lstStyle/>
          <a:p>
            <a:pPr marL="15875" indent="0">
              <a:buNone/>
            </a:pPr>
            <a:r>
              <a:rPr lang="en-GB" sz="1600" dirty="0"/>
              <a:t> Key questions to ask:</a:t>
            </a:r>
          </a:p>
          <a:p>
            <a:pPr marL="15875" indent="0">
              <a:buNone/>
            </a:pPr>
            <a:endParaRPr lang="en-GB" sz="1600" dirty="0"/>
          </a:p>
          <a:p>
            <a:pPr lvl="1"/>
            <a:r>
              <a:rPr lang="en-GB" sz="1600" dirty="0"/>
              <a:t>Do I know the budget process and key dates?</a:t>
            </a:r>
          </a:p>
          <a:p>
            <a:pPr lvl="1"/>
            <a:endParaRPr lang="en-GB" sz="1600" dirty="0"/>
          </a:p>
          <a:p>
            <a:pPr lvl="1"/>
            <a:r>
              <a:rPr lang="en-GB" sz="1600" dirty="0"/>
              <a:t>What activities are happening at key dates?</a:t>
            </a:r>
          </a:p>
          <a:p>
            <a:pPr lvl="1"/>
            <a:endParaRPr lang="en-GB" sz="1600" dirty="0"/>
          </a:p>
          <a:p>
            <a:pPr lvl="1"/>
            <a:r>
              <a:rPr lang="en-GB" sz="1600" dirty="0"/>
              <a:t>What are the key activities that I can implement to influence budget decisions on the priority issue?</a:t>
            </a:r>
          </a:p>
          <a:p>
            <a:pPr lvl="1"/>
            <a:endParaRPr lang="en-GB" sz="1600" dirty="0"/>
          </a:p>
          <a:p>
            <a:pPr lvl="1"/>
            <a:r>
              <a:rPr lang="en-GB" sz="1600" dirty="0"/>
              <a:t>When do I want to implement them?</a:t>
            </a:r>
          </a:p>
          <a:p>
            <a:pPr lvl="1"/>
            <a:endParaRPr lang="en-GB" sz="1600" dirty="0"/>
          </a:p>
          <a:p>
            <a:pPr lvl="1"/>
            <a:r>
              <a:rPr lang="en-GB" sz="1600" dirty="0"/>
              <a:t>What resources do I need to implement them?</a:t>
            </a:r>
          </a:p>
          <a:p>
            <a:pPr lvl="1"/>
            <a:endParaRPr lang="en-GB" sz="1600" dirty="0"/>
          </a:p>
          <a:p>
            <a:pPr lvl="1"/>
            <a:r>
              <a:rPr lang="en-GB" sz="1600" dirty="0"/>
              <a:t>What resources do I have and what do I not have?</a:t>
            </a:r>
          </a:p>
          <a:p>
            <a:pPr lvl="1"/>
            <a:endParaRPr lang="en-GB" sz="1600" dirty="0"/>
          </a:p>
          <a:p>
            <a:pPr lvl="1"/>
            <a:r>
              <a:rPr lang="en-GB" sz="1600" dirty="0"/>
              <a:t>Where can I get the resources I do not already have?</a:t>
            </a:r>
          </a:p>
        </p:txBody>
      </p:sp>
    </p:spTree>
    <p:extLst>
      <p:ext uri="{BB962C8B-B14F-4D97-AF65-F5344CB8AC3E}">
        <p14:creationId xmlns:p14="http://schemas.microsoft.com/office/powerpoint/2010/main" val="3698867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CECC-FEA9-4BD2-84CD-23FB9C71F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6. Coordinate with collaborators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791E2-3884-4F3C-AE60-6252867C7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7" y="1268413"/>
            <a:ext cx="7605932" cy="4706360"/>
          </a:xfrm>
        </p:spPr>
        <p:txBody>
          <a:bodyPr>
            <a:normAutofit/>
          </a:bodyPr>
          <a:lstStyle/>
          <a:p>
            <a:r>
              <a:rPr lang="en-US" sz="1600" dirty="0"/>
              <a:t>To help you advance your objectives, it is important to find </a:t>
            </a:r>
            <a:r>
              <a:rPr lang="en-US" sz="1600" dirty="0" err="1"/>
              <a:t>organisations</a:t>
            </a:r>
            <a:r>
              <a:rPr lang="en-US" sz="1600" dirty="0"/>
              <a:t> to partner, coordinate and work with. </a:t>
            </a:r>
          </a:p>
          <a:p>
            <a:r>
              <a:rPr lang="en-US" sz="1600" dirty="0"/>
              <a:t>This is not only a way of mitigating resource gaps, but also strengths your collective voice.</a:t>
            </a:r>
          </a:p>
          <a:p>
            <a:r>
              <a:rPr lang="en-US" sz="1600" dirty="0"/>
              <a:t>Consider what you can le</a:t>
            </a:r>
            <a:r>
              <a:rPr lang="en-GB" sz="1600" dirty="0" err="1"/>
              <a:t>arn</a:t>
            </a:r>
            <a:r>
              <a:rPr lang="en-GB" sz="1600" dirty="0"/>
              <a:t> from your collaborators and how you can partner in the future.</a:t>
            </a:r>
          </a:p>
          <a:p>
            <a:r>
              <a:rPr lang="en-GB" sz="1600" dirty="0"/>
              <a:t>Examples of collaborators include:</a:t>
            </a:r>
          </a:p>
          <a:p>
            <a:pPr lvl="1"/>
            <a:r>
              <a:rPr lang="en-GB" sz="1600" dirty="0"/>
              <a:t>journalists </a:t>
            </a:r>
          </a:p>
          <a:p>
            <a:pPr lvl="1"/>
            <a:r>
              <a:rPr lang="en-GB" sz="1600" dirty="0"/>
              <a:t>civil society organisations</a:t>
            </a:r>
          </a:p>
          <a:p>
            <a:pPr lvl="1"/>
            <a:r>
              <a:rPr lang="en-GB" sz="1600" dirty="0"/>
              <a:t>faith-based organisations </a:t>
            </a:r>
          </a:p>
          <a:p>
            <a:pPr lvl="1"/>
            <a:r>
              <a:rPr lang="en-GB" sz="1600" dirty="0"/>
              <a:t>coalitions</a:t>
            </a:r>
          </a:p>
          <a:p>
            <a:pPr lvl="1"/>
            <a:r>
              <a:rPr lang="en-GB" sz="1600" dirty="0"/>
              <a:t>elected officials </a:t>
            </a:r>
          </a:p>
          <a:p>
            <a:pPr lvl="1"/>
            <a:r>
              <a:rPr lang="en-GB" sz="1600" dirty="0"/>
              <a:t>public servants.</a:t>
            </a:r>
          </a:p>
          <a:p>
            <a:pPr marL="3429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756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CECC-FEA9-4BD2-84CD-23FB9C71F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6. Coordinate with collaborators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791E2-3884-4F3C-AE60-6252867C7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7" y="1268413"/>
            <a:ext cx="7346645" cy="4706360"/>
          </a:xfrm>
        </p:spPr>
        <p:txBody>
          <a:bodyPr>
            <a:normAutofit/>
          </a:bodyPr>
          <a:lstStyle/>
          <a:p>
            <a:pPr marL="15875" indent="0">
              <a:buNone/>
            </a:pPr>
            <a:r>
              <a:rPr lang="en-GB" sz="1600" dirty="0"/>
              <a:t> Key questions to ask:</a:t>
            </a:r>
          </a:p>
          <a:p>
            <a:endParaRPr lang="en-GB" sz="1600" dirty="0"/>
          </a:p>
          <a:p>
            <a:pPr lvl="1"/>
            <a:r>
              <a:rPr lang="en-GB" sz="1600" dirty="0"/>
              <a:t>Who else is doing similar things to you?</a:t>
            </a:r>
          </a:p>
          <a:p>
            <a:pPr lvl="1"/>
            <a:endParaRPr lang="en-GB" sz="1600" dirty="0"/>
          </a:p>
          <a:p>
            <a:pPr lvl="1"/>
            <a:r>
              <a:rPr lang="en-GB" sz="1600" dirty="0"/>
              <a:t>What resources do they have?</a:t>
            </a:r>
          </a:p>
          <a:p>
            <a:pPr lvl="1"/>
            <a:endParaRPr lang="en-GB" sz="1600" dirty="0"/>
          </a:p>
          <a:p>
            <a:pPr lvl="1"/>
            <a:r>
              <a:rPr lang="en-GB" sz="1600" dirty="0"/>
              <a:t>How can you work together?</a:t>
            </a:r>
          </a:p>
          <a:p>
            <a:pPr lvl="1"/>
            <a:endParaRPr lang="en-GB" sz="1600" dirty="0"/>
          </a:p>
          <a:p>
            <a:pPr lvl="1"/>
            <a:r>
              <a:rPr lang="en-GB" sz="1600" dirty="0"/>
              <a:t>How credible are they?</a:t>
            </a:r>
          </a:p>
          <a:p>
            <a:pPr marL="342900" lvl="1" indent="0">
              <a:buNone/>
            </a:pPr>
            <a:endParaRPr lang="en-GB" sz="1600" dirty="0"/>
          </a:p>
          <a:p>
            <a:pPr marL="3429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176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CECC-FEA9-4BD2-84CD-23FB9C71F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 Monitor and evaluate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791E2-3884-4F3C-AE60-6252867C7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7" y="1268413"/>
            <a:ext cx="7346645" cy="47063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As you implement your advocacy interventions, you should track your progress against your objectives</a:t>
            </a:r>
          </a:p>
          <a:p>
            <a:r>
              <a:rPr lang="en-US" dirty="0"/>
              <a:t>Advocacy targets can be tricky to set and achieve. It is therefore important to identify SMART objectives. </a:t>
            </a:r>
          </a:p>
          <a:p>
            <a:r>
              <a:rPr lang="en-US" dirty="0"/>
              <a:t>Document all changes witnessed along the way, no matter how small. </a:t>
            </a:r>
          </a:p>
          <a:p>
            <a:r>
              <a:rPr lang="en-US" dirty="0"/>
              <a:t>The whole process is a cycle: we recommend that you look at what you are achieving and reflect on whether you need to change your tactics </a:t>
            </a:r>
            <a:r>
              <a:rPr lang="en-GB" dirty="0"/>
              <a:t>to achieve more success.</a:t>
            </a:r>
          </a:p>
          <a:p>
            <a:endParaRPr lang="en-GB" dirty="0"/>
          </a:p>
        </p:txBody>
      </p:sp>
      <p:sp>
        <p:nvSpPr>
          <p:cNvPr id="5" name="Speech Bubble: Rectangle 4">
            <a:hlinkClick r:id="rId2"/>
            <a:extLst>
              <a:ext uri="{FF2B5EF4-FFF2-40B4-BE49-F238E27FC236}">
                <a16:creationId xmlns:a16="http://schemas.microsoft.com/office/drawing/2014/main" id="{156F4106-D639-45D3-AB40-483085F9B43C}"/>
              </a:ext>
            </a:extLst>
          </p:cNvPr>
          <p:cNvSpPr/>
          <p:nvPr/>
        </p:nvSpPr>
        <p:spPr>
          <a:xfrm>
            <a:off x="5932037" y="5105493"/>
            <a:ext cx="2667472" cy="767855"/>
          </a:xfrm>
          <a:prstGeom prst="wedgeRectCallout">
            <a:avLst>
              <a:gd name="adj1" fmla="val -118156"/>
              <a:gd name="adj2" fmla="val -565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For more information on how to monitor your advocacy efforts, click here</a:t>
            </a:r>
          </a:p>
        </p:txBody>
      </p:sp>
    </p:spTree>
    <p:extLst>
      <p:ext uri="{BB962C8B-B14F-4D97-AF65-F5344CB8AC3E}">
        <p14:creationId xmlns:p14="http://schemas.microsoft.com/office/powerpoint/2010/main" val="1810029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CECC-FEA9-4BD2-84CD-23FB9C71F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7. Monitor and evaluate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791E2-3884-4F3C-AE60-6252867C7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7" y="1268413"/>
            <a:ext cx="7346645" cy="47063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5875" indent="0">
              <a:buNone/>
            </a:pPr>
            <a:r>
              <a:rPr lang="en-GB" sz="1600" dirty="0"/>
              <a:t> Key questions to ask:</a:t>
            </a:r>
          </a:p>
          <a:p>
            <a:pPr marL="15875" indent="0">
              <a:buNone/>
            </a:pPr>
            <a:endParaRPr lang="en-GB" sz="1600" dirty="0"/>
          </a:p>
          <a:p>
            <a:pPr marL="800100" lvl="1" indent="-457200">
              <a:buFont typeface="Arial" panose="020B0604020202020204" pitchFamily="34" charset="0"/>
              <a:buAutoNum type="arabicPeriod"/>
            </a:pPr>
            <a:r>
              <a:rPr lang="en-GB" sz="1600" dirty="0"/>
              <a:t>How are my advocacy interventions performing?</a:t>
            </a:r>
            <a:endParaRPr lang="en-GB" sz="1600" dirty="0">
              <a:cs typeface="Arial"/>
            </a:endParaRPr>
          </a:p>
          <a:p>
            <a:pPr marL="800100" lvl="1" indent="-457200">
              <a:buFont typeface="Arial" panose="020B0604020202020204" pitchFamily="34" charset="0"/>
              <a:buAutoNum type="arabicPeriod"/>
            </a:pPr>
            <a:endParaRPr lang="en-GB" sz="1600" dirty="0"/>
          </a:p>
          <a:p>
            <a:pPr marL="800100" lvl="1" indent="-457200">
              <a:buFont typeface="Arial" panose="020B0604020202020204" pitchFamily="34" charset="0"/>
              <a:buAutoNum type="arabicPeriod"/>
            </a:pPr>
            <a:r>
              <a:rPr lang="en-GB" sz="1600" dirty="0"/>
              <a:t>Which approaches are not working?</a:t>
            </a:r>
            <a:endParaRPr lang="en-GB" sz="1600" dirty="0">
              <a:cs typeface="Arial"/>
            </a:endParaRPr>
          </a:p>
          <a:p>
            <a:pPr marL="800100" lvl="1" indent="-457200">
              <a:buFont typeface="Arial" panose="020B0604020202020204" pitchFamily="34" charset="0"/>
              <a:buAutoNum type="arabicPeriod"/>
            </a:pPr>
            <a:endParaRPr lang="en-GB" sz="1600" dirty="0"/>
          </a:p>
          <a:p>
            <a:pPr marL="800100" lvl="1" indent="-457200">
              <a:buFont typeface="Arial" panose="020B0604020202020204" pitchFamily="34" charset="0"/>
              <a:buAutoNum type="arabicPeriod"/>
            </a:pPr>
            <a:r>
              <a:rPr lang="en-GB" sz="1600" dirty="0"/>
              <a:t>What should be adjusted for better results?</a:t>
            </a:r>
            <a:endParaRPr lang="en-GB" sz="1600" dirty="0">
              <a:cs typeface="Arial"/>
            </a:endParaRPr>
          </a:p>
          <a:p>
            <a:pPr marL="800100" lvl="1" indent="-457200">
              <a:buFont typeface="Arial" panose="020B0604020202020204" pitchFamily="34" charset="0"/>
              <a:buAutoNum type="arabicPeriod"/>
            </a:pPr>
            <a:endParaRPr lang="en-GB" sz="1600" dirty="0"/>
          </a:p>
          <a:p>
            <a:pPr marL="800100" lvl="1" indent="-457200">
              <a:buFont typeface="Arial" panose="020B0604020202020204" pitchFamily="34" charset="0"/>
              <a:buAutoNum type="arabicPeriod"/>
            </a:pPr>
            <a:r>
              <a:rPr lang="en-GB" sz="1600" dirty="0"/>
              <a:t>Do I still have the same target audience or have they changed? </a:t>
            </a:r>
            <a:endParaRPr lang="en-GB" sz="1600" dirty="0">
              <a:cs typeface="Arial"/>
            </a:endParaRPr>
          </a:p>
          <a:p>
            <a:pPr marL="800100" lvl="1" indent="-457200">
              <a:buFont typeface="Arial" panose="020B0604020202020204" pitchFamily="34" charset="0"/>
              <a:buAutoNum type="arabicPeriod"/>
            </a:pPr>
            <a:endParaRPr lang="en-GB" sz="1600" dirty="0"/>
          </a:p>
          <a:p>
            <a:pPr marL="800100" lvl="1" indent="-457200">
              <a:buFont typeface="Arial" panose="020B0604020202020204" pitchFamily="34" charset="0"/>
              <a:buAutoNum type="arabicPeriod"/>
            </a:pPr>
            <a:r>
              <a:rPr lang="en-GB" sz="1600" dirty="0"/>
              <a:t>How can I maximise my best approaches?</a:t>
            </a:r>
            <a:endParaRPr lang="en-GB" sz="1600" dirty="0">
              <a:cs typeface="Arial"/>
            </a:endParaRPr>
          </a:p>
          <a:p>
            <a:pPr marL="3429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15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B1B8E-37CD-4A49-A4C6-087352AB0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59149-4C8A-4FDE-86EF-88FC1A60D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7" y="1268413"/>
            <a:ext cx="7368949" cy="4706360"/>
          </a:xfrm>
        </p:spPr>
        <p:txBody>
          <a:bodyPr/>
          <a:lstStyle/>
          <a:p>
            <a:r>
              <a:rPr lang="en-GB" sz="1600" dirty="0"/>
              <a:t>These slides are designed to support you in developing a health budget advocacy plan for your organisation or coalition.</a:t>
            </a:r>
          </a:p>
          <a:p>
            <a:pPr marL="15875" indent="0">
              <a:buNone/>
            </a:pPr>
            <a:endParaRPr lang="en-GB" sz="1600" dirty="0"/>
          </a:p>
          <a:p>
            <a:r>
              <a:rPr lang="en-GB" sz="1600" dirty="0"/>
              <a:t>Now that you have some tips on how to plan, we recommend you use the </a:t>
            </a:r>
            <a:r>
              <a:rPr lang="en-GB" sz="1600" dirty="0">
                <a:hlinkClick r:id="rId2"/>
              </a:rPr>
              <a:t>Health Budget Advocacy Planning tool </a:t>
            </a:r>
            <a:r>
              <a:rPr lang="en-GB" sz="1600" dirty="0"/>
              <a:t>to develop your own health budget advocacy plan. This will help you to make sure your advocacy is strategic. </a:t>
            </a:r>
          </a:p>
          <a:p>
            <a:endParaRPr lang="en-GB" sz="1600" dirty="0"/>
          </a:p>
          <a:p>
            <a:r>
              <a:rPr lang="en-GB" sz="1600" dirty="0"/>
              <a:t>Then, make sure you start advocating!</a:t>
            </a:r>
          </a:p>
          <a:p>
            <a:pPr marL="15875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280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0EF0A-F9CB-4958-B063-0BD29C378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338" y="3429000"/>
            <a:ext cx="5786891" cy="2471057"/>
          </a:xfrm>
        </p:spPr>
        <p:txBody>
          <a:bodyPr>
            <a:normAutofit/>
          </a:bodyPr>
          <a:lstStyle/>
          <a:p>
            <a:pPr marL="15875" indent="0">
              <a:buNone/>
            </a:pPr>
            <a:r>
              <a:rPr lang="en-GB" sz="1600" dirty="0"/>
              <a:t>These slides will help you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/>
              <a:t>understand why it is important to plan for health budget advocacy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/>
              <a:t>identify the stages of planning for budget advocacy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/>
              <a:t>learn how to develop your own health budget advocacy plan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D1F37C-4756-4E36-A528-C19703FB39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 Black"/>
              </a:rPr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564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1F37C-4756-4E36-A528-C19703FB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23" y="240366"/>
            <a:ext cx="8558439" cy="790766"/>
          </a:xfrm>
        </p:spPr>
        <p:txBody>
          <a:bodyPr>
            <a:normAutofit/>
          </a:bodyPr>
          <a:lstStyle/>
          <a:p>
            <a:r>
              <a:rPr lang="en-GB" dirty="0"/>
              <a:t>Why is planning for health budget advocacy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0EF0A-F9CB-4958-B063-0BD29C378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6" y="1268413"/>
            <a:ext cx="8558439" cy="47063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600" dirty="0"/>
              <a:t>Health budget decisions are made by multiple stakeholders. </a:t>
            </a:r>
          </a:p>
          <a:p>
            <a:endParaRPr lang="en-GB" sz="1600" dirty="0"/>
          </a:p>
          <a:p>
            <a:r>
              <a:rPr lang="en-GB" sz="1600" dirty="0"/>
              <a:t>Advocacy is most effective when we align advocacy engagements with government budget processes.</a:t>
            </a:r>
          </a:p>
          <a:p>
            <a:endParaRPr lang="en-GB" sz="1600" dirty="0"/>
          </a:p>
          <a:p>
            <a:r>
              <a:rPr lang="en-GB" sz="1600" dirty="0"/>
              <a:t>As advocates, our resources are limited. Planning helps us to prioritise key advocacy activities – those that will have the maximum effect. </a:t>
            </a:r>
          </a:p>
          <a:p>
            <a:pPr marL="15875" indent="0">
              <a:buNone/>
            </a:pPr>
            <a:endParaRPr lang="en-GB" sz="1600" dirty="0"/>
          </a:p>
          <a:p>
            <a:r>
              <a:rPr lang="en-GB" sz="1600" dirty="0"/>
              <a:t>Budget decision-makers and the financing context keep changing. Therefore, we should keep updating our strategies and tactics to continue to achieve results.</a:t>
            </a:r>
          </a:p>
        </p:txBody>
      </p:sp>
    </p:spTree>
    <p:extLst>
      <p:ext uri="{BB962C8B-B14F-4D97-AF65-F5344CB8AC3E}">
        <p14:creationId xmlns:p14="http://schemas.microsoft.com/office/powerpoint/2010/main" val="1001074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2C61-6666-4160-9135-94CD327C8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health budget advocacy planning cycle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F9E43-CEAA-4B48-BA4E-EE56F2A40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504" y="1236140"/>
            <a:ext cx="7392992" cy="4706360"/>
          </a:xfrm>
        </p:spPr>
        <p:txBody>
          <a:bodyPr/>
          <a:lstStyle/>
          <a:p>
            <a:pPr marL="15875" indent="0">
              <a:buNone/>
            </a:pPr>
            <a:endParaRPr lang="en-GB" dirty="0"/>
          </a:p>
          <a:p>
            <a:pPr marL="15875" indent="0">
              <a:buNone/>
            </a:pPr>
            <a:endParaRPr lang="en-GB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F4CD9-B8AB-4A23-8239-D1BB5058D1B2}"/>
              </a:ext>
            </a:extLst>
          </p:cNvPr>
          <p:cNvGrpSpPr/>
          <p:nvPr/>
        </p:nvGrpSpPr>
        <p:grpSpPr>
          <a:xfrm>
            <a:off x="1485284" y="766564"/>
            <a:ext cx="6173431" cy="5151928"/>
            <a:chOff x="644641" y="646793"/>
            <a:chExt cx="6173431" cy="5151928"/>
          </a:xfrm>
        </p:grpSpPr>
        <p:pic>
          <p:nvPicPr>
            <p:cNvPr id="22" name="Picture 21" descr="Diagram, schematic&#10;&#10;Description automatically generated">
              <a:extLst>
                <a:ext uri="{FF2B5EF4-FFF2-40B4-BE49-F238E27FC236}">
                  <a16:creationId xmlns:a16="http://schemas.microsoft.com/office/drawing/2014/main" id="{2C906F9F-31EA-4FC0-A51C-5F9B71B7E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41" y="646793"/>
              <a:ext cx="6173431" cy="5151928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2AEBB5C-607F-4EDE-8280-8CB836F115EB}"/>
                </a:ext>
              </a:extLst>
            </p:cNvPr>
            <p:cNvGrpSpPr/>
            <p:nvPr/>
          </p:nvGrpSpPr>
          <p:grpSpPr>
            <a:xfrm>
              <a:off x="1431269" y="1059279"/>
              <a:ext cx="4582255" cy="4455614"/>
              <a:chOff x="1431269" y="1059279"/>
              <a:chExt cx="4582255" cy="4455614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1F7DC7F-1CF4-4DFA-BA40-D3ADA54C52E7}"/>
                  </a:ext>
                </a:extLst>
              </p:cNvPr>
              <p:cNvSpPr/>
              <p:nvPr/>
            </p:nvSpPr>
            <p:spPr>
              <a:xfrm>
                <a:off x="3268492" y="1059279"/>
                <a:ext cx="925728" cy="910383"/>
              </a:xfrm>
              <a:custGeom>
                <a:avLst/>
                <a:gdLst>
                  <a:gd name="connsiteX0" fmla="*/ 0 w 1059279"/>
                  <a:gd name="connsiteY0" fmla="*/ 529640 h 1059279"/>
                  <a:gd name="connsiteX1" fmla="*/ 529640 w 1059279"/>
                  <a:gd name="connsiteY1" fmla="*/ 0 h 1059279"/>
                  <a:gd name="connsiteX2" fmla="*/ 1059280 w 1059279"/>
                  <a:gd name="connsiteY2" fmla="*/ 529640 h 1059279"/>
                  <a:gd name="connsiteX3" fmla="*/ 529640 w 1059279"/>
                  <a:gd name="connsiteY3" fmla="*/ 1059280 h 1059279"/>
                  <a:gd name="connsiteX4" fmla="*/ 0 w 1059279"/>
                  <a:gd name="connsiteY4" fmla="*/ 529640 h 105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9279" h="1059279">
                    <a:moveTo>
                      <a:pt x="0" y="529640"/>
                    </a:moveTo>
                    <a:cubicBezTo>
                      <a:pt x="0" y="237128"/>
                      <a:pt x="237128" y="0"/>
                      <a:pt x="529640" y="0"/>
                    </a:cubicBezTo>
                    <a:cubicBezTo>
                      <a:pt x="822152" y="0"/>
                      <a:pt x="1059280" y="237128"/>
                      <a:pt x="1059280" y="529640"/>
                    </a:cubicBezTo>
                    <a:cubicBezTo>
                      <a:pt x="1059280" y="822152"/>
                      <a:pt x="822152" y="1059280"/>
                      <a:pt x="529640" y="1059280"/>
                    </a:cubicBezTo>
                    <a:cubicBezTo>
                      <a:pt x="237128" y="1059280"/>
                      <a:pt x="0" y="822152"/>
                      <a:pt x="0" y="529640"/>
                    </a:cubicBezTo>
                    <a:close/>
                  </a:path>
                </a:pathLst>
              </a:custGeom>
              <a:solidFill>
                <a:srgbClr val="DD5412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6558" tIns="166558" rIns="166558" bIns="166558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000" b="1" kern="1200" dirty="0">
                    <a:solidFill>
                      <a:srgbClr val="FFFFFF"/>
                    </a:solidFill>
                    <a:latin typeface="Arial" panose="020B0604020202020204"/>
                    <a:ea typeface="+mn-ea"/>
                    <a:cs typeface="+mn-cs"/>
                  </a:rPr>
                  <a:t>1. </a:t>
                </a:r>
              </a:p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000" kern="1200" dirty="0">
                    <a:solidFill>
                      <a:srgbClr val="FFFFFF"/>
                    </a:solidFill>
                    <a:latin typeface="Arial" panose="020B0604020202020204"/>
                    <a:ea typeface="+mn-ea"/>
                    <a:cs typeface="+mn-cs"/>
                  </a:rPr>
                  <a:t>Agree on the issue</a:t>
                </a:r>
                <a:endParaRPr lang="LID4096" sz="1000" kern="1200" dirty="0">
                  <a:solidFill>
                    <a:srgbClr val="FFFFFF"/>
                  </a:solidFill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9DB057F-E1C6-4240-8520-E3F9FC5EF7DA}"/>
                  </a:ext>
                </a:extLst>
              </p:cNvPr>
              <p:cNvSpPr/>
              <p:nvPr/>
            </p:nvSpPr>
            <p:spPr>
              <a:xfrm>
                <a:off x="4893095" y="1812216"/>
                <a:ext cx="925728" cy="910383"/>
              </a:xfrm>
              <a:custGeom>
                <a:avLst/>
                <a:gdLst>
                  <a:gd name="connsiteX0" fmla="*/ 0 w 1059279"/>
                  <a:gd name="connsiteY0" fmla="*/ 529640 h 1059279"/>
                  <a:gd name="connsiteX1" fmla="*/ 529640 w 1059279"/>
                  <a:gd name="connsiteY1" fmla="*/ 0 h 1059279"/>
                  <a:gd name="connsiteX2" fmla="*/ 1059280 w 1059279"/>
                  <a:gd name="connsiteY2" fmla="*/ 529640 h 1059279"/>
                  <a:gd name="connsiteX3" fmla="*/ 529640 w 1059279"/>
                  <a:gd name="connsiteY3" fmla="*/ 1059280 h 1059279"/>
                  <a:gd name="connsiteX4" fmla="*/ 0 w 1059279"/>
                  <a:gd name="connsiteY4" fmla="*/ 529640 h 105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9279" h="1059279">
                    <a:moveTo>
                      <a:pt x="0" y="529640"/>
                    </a:moveTo>
                    <a:cubicBezTo>
                      <a:pt x="0" y="237128"/>
                      <a:pt x="237128" y="0"/>
                      <a:pt x="529640" y="0"/>
                    </a:cubicBezTo>
                    <a:cubicBezTo>
                      <a:pt x="822152" y="0"/>
                      <a:pt x="1059280" y="237128"/>
                      <a:pt x="1059280" y="529640"/>
                    </a:cubicBezTo>
                    <a:cubicBezTo>
                      <a:pt x="1059280" y="822152"/>
                      <a:pt x="822152" y="1059280"/>
                      <a:pt x="529640" y="1059280"/>
                    </a:cubicBezTo>
                    <a:cubicBezTo>
                      <a:pt x="237128" y="1059280"/>
                      <a:pt x="0" y="822152"/>
                      <a:pt x="0" y="529640"/>
                    </a:cubicBezTo>
                    <a:close/>
                  </a:path>
                </a:pathLst>
              </a:custGeom>
              <a:solidFill>
                <a:srgbClr val="DD5412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6558" tIns="166558" rIns="166558" bIns="166558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000" b="1" dirty="0">
                    <a:solidFill>
                      <a:srgbClr val="FFFFFF"/>
                    </a:solidFill>
                    <a:latin typeface="Arial" panose="020B0604020202020204"/>
                  </a:rPr>
                  <a:t>2. </a:t>
                </a:r>
              </a:p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000" dirty="0">
                    <a:solidFill>
                      <a:srgbClr val="FFFFFF"/>
                    </a:solidFill>
                    <a:latin typeface="Arial" panose="020B0604020202020204"/>
                  </a:rPr>
                  <a:t>Define the objectives</a:t>
                </a:r>
                <a:endParaRPr lang="LID4096" sz="1000" dirty="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6A6AA76-6661-41C7-9A96-88B4D806648E}"/>
                  </a:ext>
                </a:extLst>
              </p:cNvPr>
              <p:cNvSpPr/>
              <p:nvPr/>
            </p:nvSpPr>
            <p:spPr>
              <a:xfrm>
                <a:off x="5130177" y="3372284"/>
                <a:ext cx="883347" cy="888376"/>
              </a:xfrm>
              <a:custGeom>
                <a:avLst/>
                <a:gdLst>
                  <a:gd name="connsiteX0" fmla="*/ 0 w 1059279"/>
                  <a:gd name="connsiteY0" fmla="*/ 529640 h 1059279"/>
                  <a:gd name="connsiteX1" fmla="*/ 529640 w 1059279"/>
                  <a:gd name="connsiteY1" fmla="*/ 0 h 1059279"/>
                  <a:gd name="connsiteX2" fmla="*/ 1059280 w 1059279"/>
                  <a:gd name="connsiteY2" fmla="*/ 529640 h 1059279"/>
                  <a:gd name="connsiteX3" fmla="*/ 529640 w 1059279"/>
                  <a:gd name="connsiteY3" fmla="*/ 1059280 h 1059279"/>
                  <a:gd name="connsiteX4" fmla="*/ 0 w 1059279"/>
                  <a:gd name="connsiteY4" fmla="*/ 529640 h 105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9279" h="1059279">
                    <a:moveTo>
                      <a:pt x="0" y="529640"/>
                    </a:moveTo>
                    <a:cubicBezTo>
                      <a:pt x="0" y="237128"/>
                      <a:pt x="237128" y="0"/>
                      <a:pt x="529640" y="0"/>
                    </a:cubicBezTo>
                    <a:cubicBezTo>
                      <a:pt x="822152" y="0"/>
                      <a:pt x="1059280" y="237128"/>
                      <a:pt x="1059280" y="529640"/>
                    </a:cubicBezTo>
                    <a:cubicBezTo>
                      <a:pt x="1059280" y="822152"/>
                      <a:pt x="822152" y="1059280"/>
                      <a:pt x="529640" y="1059280"/>
                    </a:cubicBezTo>
                    <a:cubicBezTo>
                      <a:pt x="237128" y="1059280"/>
                      <a:pt x="0" y="822152"/>
                      <a:pt x="0" y="529640"/>
                    </a:cubicBezTo>
                    <a:close/>
                  </a:path>
                </a:pathLst>
              </a:custGeom>
              <a:solidFill>
                <a:srgbClr val="DD5412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6558" tIns="166558" rIns="166558" bIns="166558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000" b="1" dirty="0">
                    <a:solidFill>
                      <a:srgbClr val="FFFFFF"/>
                    </a:solidFill>
                    <a:latin typeface="Arial" panose="020B0604020202020204"/>
                  </a:rPr>
                  <a:t>3. </a:t>
                </a:r>
              </a:p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000" dirty="0">
                    <a:solidFill>
                      <a:srgbClr val="FFFFFF"/>
                    </a:solidFill>
                    <a:latin typeface="Arial" panose="020B0604020202020204"/>
                  </a:rPr>
                  <a:t>Identify the target audience</a:t>
                </a:r>
                <a:endParaRPr lang="LID4096" sz="1000" dirty="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CF88851-FC42-4FC3-8032-0B324EB54592}"/>
                  </a:ext>
                </a:extLst>
              </p:cNvPr>
              <p:cNvSpPr/>
              <p:nvPr/>
            </p:nvSpPr>
            <p:spPr>
              <a:xfrm>
                <a:off x="4020505" y="4626517"/>
                <a:ext cx="883348" cy="888376"/>
              </a:xfrm>
              <a:custGeom>
                <a:avLst/>
                <a:gdLst>
                  <a:gd name="connsiteX0" fmla="*/ 0 w 1059279"/>
                  <a:gd name="connsiteY0" fmla="*/ 529640 h 1059279"/>
                  <a:gd name="connsiteX1" fmla="*/ 529640 w 1059279"/>
                  <a:gd name="connsiteY1" fmla="*/ 0 h 1059279"/>
                  <a:gd name="connsiteX2" fmla="*/ 1059280 w 1059279"/>
                  <a:gd name="connsiteY2" fmla="*/ 529640 h 1059279"/>
                  <a:gd name="connsiteX3" fmla="*/ 529640 w 1059279"/>
                  <a:gd name="connsiteY3" fmla="*/ 1059280 h 1059279"/>
                  <a:gd name="connsiteX4" fmla="*/ 0 w 1059279"/>
                  <a:gd name="connsiteY4" fmla="*/ 529640 h 105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9279" h="1059279">
                    <a:moveTo>
                      <a:pt x="0" y="529640"/>
                    </a:moveTo>
                    <a:cubicBezTo>
                      <a:pt x="0" y="237128"/>
                      <a:pt x="237128" y="0"/>
                      <a:pt x="529640" y="0"/>
                    </a:cubicBezTo>
                    <a:cubicBezTo>
                      <a:pt x="822152" y="0"/>
                      <a:pt x="1059280" y="237128"/>
                      <a:pt x="1059280" y="529640"/>
                    </a:cubicBezTo>
                    <a:cubicBezTo>
                      <a:pt x="1059280" y="822152"/>
                      <a:pt x="822152" y="1059280"/>
                      <a:pt x="529640" y="1059280"/>
                    </a:cubicBezTo>
                    <a:cubicBezTo>
                      <a:pt x="237128" y="1059280"/>
                      <a:pt x="0" y="822152"/>
                      <a:pt x="0" y="529640"/>
                    </a:cubicBezTo>
                    <a:close/>
                  </a:path>
                </a:pathLst>
              </a:custGeom>
              <a:solidFill>
                <a:srgbClr val="DD5412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6558" tIns="166558" rIns="166558" bIns="166558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000" b="1" dirty="0">
                    <a:solidFill>
                      <a:srgbClr val="FFFFFF"/>
                    </a:solidFill>
                    <a:latin typeface="Arial" panose="020B0604020202020204"/>
                  </a:rPr>
                  <a:t>4. </a:t>
                </a:r>
                <a:r>
                  <a:rPr lang="en-GB" sz="1000" dirty="0">
                    <a:solidFill>
                      <a:srgbClr val="FFFFFF"/>
                    </a:solidFill>
                    <a:latin typeface="Arial" panose="020B0604020202020204"/>
                  </a:rPr>
                  <a:t>Develop the message </a:t>
                </a:r>
                <a:endParaRPr lang="LID4096" sz="1000" dirty="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D43AD1B-FD81-4B2C-BED8-4C7E4B666F89}"/>
                  </a:ext>
                </a:extLst>
              </p:cNvPr>
              <p:cNvSpPr/>
              <p:nvPr/>
            </p:nvSpPr>
            <p:spPr>
              <a:xfrm>
                <a:off x="2451311" y="4575050"/>
                <a:ext cx="838697" cy="835244"/>
              </a:xfrm>
              <a:custGeom>
                <a:avLst/>
                <a:gdLst>
                  <a:gd name="connsiteX0" fmla="*/ 0 w 1059279"/>
                  <a:gd name="connsiteY0" fmla="*/ 529640 h 1059279"/>
                  <a:gd name="connsiteX1" fmla="*/ 529640 w 1059279"/>
                  <a:gd name="connsiteY1" fmla="*/ 0 h 1059279"/>
                  <a:gd name="connsiteX2" fmla="*/ 1059280 w 1059279"/>
                  <a:gd name="connsiteY2" fmla="*/ 529640 h 1059279"/>
                  <a:gd name="connsiteX3" fmla="*/ 529640 w 1059279"/>
                  <a:gd name="connsiteY3" fmla="*/ 1059280 h 1059279"/>
                  <a:gd name="connsiteX4" fmla="*/ 0 w 1059279"/>
                  <a:gd name="connsiteY4" fmla="*/ 529640 h 105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9279" h="1059279">
                    <a:moveTo>
                      <a:pt x="0" y="529640"/>
                    </a:moveTo>
                    <a:cubicBezTo>
                      <a:pt x="0" y="237128"/>
                      <a:pt x="237128" y="0"/>
                      <a:pt x="529640" y="0"/>
                    </a:cubicBezTo>
                    <a:cubicBezTo>
                      <a:pt x="822152" y="0"/>
                      <a:pt x="1059280" y="237128"/>
                      <a:pt x="1059280" y="529640"/>
                    </a:cubicBezTo>
                    <a:cubicBezTo>
                      <a:pt x="1059280" y="822152"/>
                      <a:pt x="822152" y="1059280"/>
                      <a:pt x="529640" y="1059280"/>
                    </a:cubicBezTo>
                    <a:cubicBezTo>
                      <a:pt x="237128" y="1059280"/>
                      <a:pt x="0" y="822152"/>
                      <a:pt x="0" y="529640"/>
                    </a:cubicBezTo>
                    <a:close/>
                  </a:path>
                </a:pathLst>
              </a:custGeom>
              <a:solidFill>
                <a:srgbClr val="DD5412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6558" tIns="166558" rIns="166558" bIns="166558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000" b="1" dirty="0">
                    <a:solidFill>
                      <a:srgbClr val="FFFFFF"/>
                    </a:solidFill>
                    <a:latin typeface="Arial" panose="020B0604020202020204"/>
                  </a:rPr>
                  <a:t>5. </a:t>
                </a:r>
              </a:p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000" dirty="0">
                    <a:solidFill>
                      <a:srgbClr val="FFFFFF"/>
                    </a:solidFill>
                    <a:latin typeface="Arial" panose="020B0604020202020204"/>
                  </a:rPr>
                  <a:t>Plan the activities</a:t>
                </a:r>
                <a:endParaRPr lang="LID4096" sz="1000" dirty="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A72481E-6362-456C-BD9E-4E0AB58FA0E6}"/>
                  </a:ext>
                </a:extLst>
              </p:cNvPr>
              <p:cNvSpPr/>
              <p:nvPr/>
            </p:nvSpPr>
            <p:spPr>
              <a:xfrm>
                <a:off x="1431269" y="3222758"/>
                <a:ext cx="1086019" cy="1037902"/>
              </a:xfrm>
              <a:custGeom>
                <a:avLst/>
                <a:gdLst>
                  <a:gd name="connsiteX0" fmla="*/ 0 w 1059279"/>
                  <a:gd name="connsiteY0" fmla="*/ 529640 h 1059279"/>
                  <a:gd name="connsiteX1" fmla="*/ 529640 w 1059279"/>
                  <a:gd name="connsiteY1" fmla="*/ 0 h 1059279"/>
                  <a:gd name="connsiteX2" fmla="*/ 1059280 w 1059279"/>
                  <a:gd name="connsiteY2" fmla="*/ 529640 h 1059279"/>
                  <a:gd name="connsiteX3" fmla="*/ 529640 w 1059279"/>
                  <a:gd name="connsiteY3" fmla="*/ 1059280 h 1059279"/>
                  <a:gd name="connsiteX4" fmla="*/ 0 w 1059279"/>
                  <a:gd name="connsiteY4" fmla="*/ 529640 h 105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9279" h="1059279">
                    <a:moveTo>
                      <a:pt x="0" y="529640"/>
                    </a:moveTo>
                    <a:cubicBezTo>
                      <a:pt x="0" y="237128"/>
                      <a:pt x="237128" y="0"/>
                      <a:pt x="529640" y="0"/>
                    </a:cubicBezTo>
                    <a:cubicBezTo>
                      <a:pt x="822152" y="0"/>
                      <a:pt x="1059280" y="237128"/>
                      <a:pt x="1059280" y="529640"/>
                    </a:cubicBezTo>
                    <a:cubicBezTo>
                      <a:pt x="1059280" y="822152"/>
                      <a:pt x="822152" y="1059280"/>
                      <a:pt x="529640" y="1059280"/>
                    </a:cubicBezTo>
                    <a:cubicBezTo>
                      <a:pt x="237128" y="1059280"/>
                      <a:pt x="0" y="822152"/>
                      <a:pt x="0" y="529640"/>
                    </a:cubicBezTo>
                    <a:close/>
                  </a:path>
                </a:pathLst>
              </a:custGeom>
              <a:solidFill>
                <a:srgbClr val="DD5412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6558" tIns="166558" rIns="166558" bIns="166558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000" b="1" dirty="0">
                    <a:solidFill>
                      <a:srgbClr val="FFFFFF"/>
                    </a:solidFill>
                    <a:latin typeface="Arial" panose="020B0604020202020204"/>
                  </a:rPr>
                  <a:t>6. </a:t>
                </a:r>
                <a:r>
                  <a:rPr lang="en-GB" sz="1000" dirty="0">
                    <a:solidFill>
                      <a:srgbClr val="FFFFFF"/>
                    </a:solidFill>
                    <a:latin typeface="Arial" panose="020B0604020202020204"/>
                  </a:rPr>
                  <a:t>Coordinate with collaborators  </a:t>
                </a:r>
                <a:endParaRPr lang="LID4096" sz="1000" dirty="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65286BA-8199-483A-BCE8-3F17B18DA869}"/>
                  </a:ext>
                </a:extLst>
              </p:cNvPr>
              <p:cNvSpPr/>
              <p:nvPr/>
            </p:nvSpPr>
            <p:spPr>
              <a:xfrm>
                <a:off x="1770261" y="1776377"/>
                <a:ext cx="883348" cy="888377"/>
              </a:xfrm>
              <a:custGeom>
                <a:avLst/>
                <a:gdLst>
                  <a:gd name="connsiteX0" fmla="*/ 0 w 1059279"/>
                  <a:gd name="connsiteY0" fmla="*/ 529640 h 1059279"/>
                  <a:gd name="connsiteX1" fmla="*/ 529640 w 1059279"/>
                  <a:gd name="connsiteY1" fmla="*/ 0 h 1059279"/>
                  <a:gd name="connsiteX2" fmla="*/ 1059280 w 1059279"/>
                  <a:gd name="connsiteY2" fmla="*/ 529640 h 1059279"/>
                  <a:gd name="connsiteX3" fmla="*/ 529640 w 1059279"/>
                  <a:gd name="connsiteY3" fmla="*/ 1059280 h 1059279"/>
                  <a:gd name="connsiteX4" fmla="*/ 0 w 1059279"/>
                  <a:gd name="connsiteY4" fmla="*/ 529640 h 105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9279" h="1059279">
                    <a:moveTo>
                      <a:pt x="0" y="529640"/>
                    </a:moveTo>
                    <a:cubicBezTo>
                      <a:pt x="0" y="237128"/>
                      <a:pt x="237128" y="0"/>
                      <a:pt x="529640" y="0"/>
                    </a:cubicBezTo>
                    <a:cubicBezTo>
                      <a:pt x="822152" y="0"/>
                      <a:pt x="1059280" y="237128"/>
                      <a:pt x="1059280" y="529640"/>
                    </a:cubicBezTo>
                    <a:cubicBezTo>
                      <a:pt x="1059280" y="822152"/>
                      <a:pt x="822152" y="1059280"/>
                      <a:pt x="529640" y="1059280"/>
                    </a:cubicBezTo>
                    <a:cubicBezTo>
                      <a:pt x="237128" y="1059280"/>
                      <a:pt x="0" y="822152"/>
                      <a:pt x="0" y="529640"/>
                    </a:cubicBezTo>
                    <a:close/>
                  </a:path>
                </a:pathLst>
              </a:custGeom>
              <a:solidFill>
                <a:srgbClr val="DD5412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6558" tIns="166558" rIns="166558" bIns="166558" numCol="1" spcCol="1270" anchor="ctr" anchorCtr="0">
                <a:noAutofit/>
              </a:bodyPr>
              <a:lstStyle/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000" b="1" dirty="0">
                    <a:solidFill>
                      <a:srgbClr val="FFFFFF"/>
                    </a:solidFill>
                    <a:latin typeface="Arial" panose="020B0604020202020204"/>
                  </a:rPr>
                  <a:t>7. </a:t>
                </a:r>
              </a:p>
              <a:p>
                <a:pPr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000" dirty="0">
                    <a:solidFill>
                      <a:srgbClr val="FFFFFF"/>
                    </a:solidFill>
                    <a:latin typeface="Arial" panose="020B0604020202020204"/>
                  </a:rPr>
                  <a:t>Monitor and evaluate</a:t>
                </a:r>
                <a:endParaRPr lang="LID4096" sz="1000" dirty="0">
                  <a:solidFill>
                    <a:srgbClr val="FFFFFF"/>
                  </a:solidFill>
                  <a:latin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2016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CECC-FEA9-4BD2-84CD-23FB9C71F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Agree on the issue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791E2-3884-4F3C-AE60-6252867C7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223" y="1075820"/>
            <a:ext cx="8558439" cy="47063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/>
              <a:t>Work together to identify what budget problem is the most urgent.</a:t>
            </a:r>
          </a:p>
          <a:p>
            <a:pPr marL="15875" indent="0">
              <a:buNone/>
            </a:pPr>
            <a:endParaRPr lang="en-US" sz="1600" dirty="0"/>
          </a:p>
          <a:p>
            <a:r>
              <a:rPr lang="en-US" sz="1600" dirty="0"/>
              <a:t>There are so many health-related issues that require money. However, advocacy is more effective if you focus your efforts on a limited number of issues. You can use evidence to identify what issue should have highest priority.</a:t>
            </a:r>
          </a:p>
          <a:p>
            <a:pPr marL="15875" indent="0">
              <a:buNone/>
            </a:pPr>
            <a:endParaRPr lang="en-US" sz="1600" dirty="0"/>
          </a:p>
          <a:p>
            <a:r>
              <a:rPr lang="en-US" sz="1600" dirty="0"/>
              <a:t>Examples of issues that you could identify include:</a:t>
            </a:r>
          </a:p>
          <a:p>
            <a:pPr lvl="1"/>
            <a:r>
              <a:rPr lang="en-US" sz="1600" dirty="0"/>
              <a:t>high maternal deaths </a:t>
            </a:r>
          </a:p>
          <a:p>
            <a:pPr lvl="1"/>
            <a:r>
              <a:rPr lang="en-US" sz="1600" dirty="0"/>
              <a:t>high teenage pregnancy</a:t>
            </a:r>
          </a:p>
          <a:p>
            <a:pPr lvl="1"/>
            <a:r>
              <a:rPr lang="en-US" sz="1600" dirty="0"/>
              <a:t>high malnutrition among infants.</a:t>
            </a:r>
          </a:p>
          <a:p>
            <a:pPr lvl="1"/>
            <a:endParaRPr lang="en-US" sz="1600" b="1" i="1" dirty="0"/>
          </a:p>
          <a:p>
            <a:r>
              <a:rPr lang="en-US" sz="1600" dirty="0"/>
              <a:t>We recommend that you then conduct a problem tree analysis to identify a specific cause of the issue. This cause can then be used as the focus of your advocacy. For example: </a:t>
            </a:r>
          </a:p>
          <a:p>
            <a:pPr lvl="1"/>
            <a:r>
              <a:rPr lang="en-US" sz="1600" dirty="0"/>
              <a:t>low execution rates of RMNCAH budgets</a:t>
            </a:r>
          </a:p>
          <a:p>
            <a:pPr lvl="1"/>
            <a:r>
              <a:rPr lang="en-US" sz="1600" dirty="0"/>
              <a:t>few women completing four antenatal care visits</a:t>
            </a:r>
          </a:p>
          <a:p>
            <a:pPr lvl="1"/>
            <a:r>
              <a:rPr lang="en-US" sz="1600" dirty="0"/>
              <a:t>low blood availability in transfusing </a:t>
            </a:r>
            <a:r>
              <a:rPr lang="en-US" sz="1600" dirty="0" err="1"/>
              <a:t>centres</a:t>
            </a:r>
            <a:r>
              <a:rPr lang="en-US" sz="1600" dirty="0"/>
              <a:t>.</a:t>
            </a:r>
            <a:endParaRPr lang="en-GB" sz="1600" dirty="0">
              <a:cs typeface="Arial"/>
            </a:endParaRPr>
          </a:p>
          <a:p>
            <a:pPr marL="15875" indent="0">
              <a:buNone/>
            </a:pPr>
            <a:endParaRPr lang="en-GB" sz="2400" dirty="0"/>
          </a:p>
        </p:txBody>
      </p:sp>
      <p:sp>
        <p:nvSpPr>
          <p:cNvPr id="4" name="Speech Bubble: Rectangle 3">
            <a:hlinkClick r:id="rId3"/>
            <a:extLst>
              <a:ext uri="{FF2B5EF4-FFF2-40B4-BE49-F238E27FC236}">
                <a16:creationId xmlns:a16="http://schemas.microsoft.com/office/drawing/2014/main" id="{709455E0-7535-40A0-BF32-C5C17054AA7D}"/>
              </a:ext>
            </a:extLst>
          </p:cNvPr>
          <p:cNvSpPr/>
          <p:nvPr/>
        </p:nvSpPr>
        <p:spPr>
          <a:xfrm>
            <a:off x="6907872" y="5043559"/>
            <a:ext cx="2157274" cy="804625"/>
          </a:xfrm>
          <a:prstGeom prst="wedgeRectCallout">
            <a:avLst>
              <a:gd name="adj1" fmla="val -100819"/>
              <a:gd name="adj2" fmla="val -69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For more information on how to conduct a problem tree analysis, click here.</a:t>
            </a:r>
          </a:p>
        </p:txBody>
      </p:sp>
    </p:spTree>
    <p:extLst>
      <p:ext uri="{BB962C8B-B14F-4D97-AF65-F5344CB8AC3E}">
        <p14:creationId xmlns:p14="http://schemas.microsoft.com/office/powerpoint/2010/main" val="3698630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CECC-FEA9-4BD2-84CD-23FB9C71F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Agree on the issue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791E2-3884-4F3C-AE60-6252867C7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268413"/>
            <a:ext cx="6752092" cy="47063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5875" indent="0">
              <a:buNone/>
            </a:pPr>
            <a:r>
              <a:rPr lang="en-GB" sz="1600" dirty="0"/>
              <a:t> Key questions to ask:</a:t>
            </a:r>
          </a:p>
          <a:p>
            <a:pPr marL="15875" indent="0">
              <a:buNone/>
            </a:pPr>
            <a:endParaRPr lang="en-GB" sz="1600" dirty="0"/>
          </a:p>
          <a:p>
            <a:pPr lvl="1"/>
            <a:r>
              <a:rPr lang="en-GB" sz="1600" dirty="0"/>
              <a:t>Is my issue affecting the communities that I represent? Which population groups are most affected?</a:t>
            </a:r>
            <a:endParaRPr lang="en-GB" sz="1600" dirty="0">
              <a:cs typeface="Arial"/>
            </a:endParaRPr>
          </a:p>
          <a:p>
            <a:pPr lvl="1"/>
            <a:endParaRPr lang="en-GB" sz="1600" dirty="0"/>
          </a:p>
          <a:p>
            <a:pPr lvl="1"/>
            <a:r>
              <a:rPr lang="en-GB" sz="1600" dirty="0"/>
              <a:t>Is there evidence to justify my issue as a priority health issue?</a:t>
            </a:r>
          </a:p>
          <a:p>
            <a:pPr lvl="1"/>
            <a:endParaRPr lang="en-GB" sz="1600" dirty="0"/>
          </a:p>
          <a:p>
            <a:pPr lvl="1"/>
            <a:r>
              <a:rPr lang="en-GB" sz="1600" dirty="0"/>
              <a:t>How can I justify the decision to focus on this issue rather than any of the other important issues?</a:t>
            </a:r>
          </a:p>
        </p:txBody>
      </p:sp>
    </p:spTree>
    <p:extLst>
      <p:ext uri="{BB962C8B-B14F-4D97-AF65-F5344CB8AC3E}">
        <p14:creationId xmlns:p14="http://schemas.microsoft.com/office/powerpoint/2010/main" val="4279516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CECC-FEA9-4BD2-84CD-23FB9C71F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Define the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791E2-3884-4F3C-AE60-6252867C7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7" y="1268413"/>
            <a:ext cx="8351054" cy="4706360"/>
          </a:xfrm>
        </p:spPr>
        <p:txBody>
          <a:bodyPr>
            <a:normAutofit/>
          </a:bodyPr>
          <a:lstStyle/>
          <a:p>
            <a:r>
              <a:rPr lang="en-US" sz="1600" dirty="0"/>
              <a:t>After identifying the issue to fix, brainstorm to come up with solutions to the issue </a:t>
            </a:r>
          </a:p>
          <a:p>
            <a:r>
              <a:rPr lang="en-US" sz="1600" dirty="0"/>
              <a:t>For each solution, consider what you would need to see to know that the issue has been fixed</a:t>
            </a:r>
          </a:p>
          <a:p>
            <a:r>
              <a:rPr lang="en-US" sz="1600" dirty="0"/>
              <a:t>Identify what you objectives you can work towards to get to the solution. These objectives should be SMART: </a:t>
            </a:r>
            <a:endParaRPr lang="en-GB" sz="1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411D73D-37DD-4786-8C9C-8978F8EA1B19}"/>
              </a:ext>
            </a:extLst>
          </p:cNvPr>
          <p:cNvGrpSpPr/>
          <p:nvPr/>
        </p:nvGrpSpPr>
        <p:grpSpPr>
          <a:xfrm>
            <a:off x="1542291" y="2765791"/>
            <a:ext cx="5419105" cy="3090234"/>
            <a:chOff x="1542291" y="2765791"/>
            <a:chExt cx="5419105" cy="309023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EFC930E-0248-453A-87A3-B02A01A9F2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5780" t="25290" r="2018" b="29694"/>
            <a:stretch/>
          </p:blipFill>
          <p:spPr>
            <a:xfrm>
              <a:off x="1542291" y="2765791"/>
              <a:ext cx="5419105" cy="309023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FA78E46-AC70-47A9-90CB-AA0386B65DAF}"/>
                </a:ext>
              </a:extLst>
            </p:cNvPr>
            <p:cNvSpPr txBox="1"/>
            <p:nvPr/>
          </p:nvSpPr>
          <p:spPr>
            <a:xfrm>
              <a:off x="2753957" y="3315313"/>
              <a:ext cx="215153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chemeClr val="accent5"/>
                  </a:solidFill>
                </a:rPr>
                <a:t>SMART Objectives</a:t>
              </a:r>
            </a:p>
          </p:txBody>
        </p:sp>
      </p:grpSp>
      <p:sp>
        <p:nvSpPr>
          <p:cNvPr id="5" name="Speech Bubble: Rectangle 4">
            <a:hlinkClick r:id="rId3"/>
            <a:extLst>
              <a:ext uri="{FF2B5EF4-FFF2-40B4-BE49-F238E27FC236}">
                <a16:creationId xmlns:a16="http://schemas.microsoft.com/office/drawing/2014/main" id="{8AA2B8B2-8B65-45DE-8C6E-29323F7DF966}"/>
              </a:ext>
            </a:extLst>
          </p:cNvPr>
          <p:cNvSpPr/>
          <p:nvPr/>
        </p:nvSpPr>
        <p:spPr>
          <a:xfrm>
            <a:off x="7153834" y="3980330"/>
            <a:ext cx="1868893" cy="1610310"/>
          </a:xfrm>
          <a:prstGeom prst="wedgeRectCallout">
            <a:avLst>
              <a:gd name="adj1" fmla="val -118156"/>
              <a:gd name="adj2" fmla="val -565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/>
              <a:t>For more information on how to develop SMART objectives, click here.</a:t>
            </a:r>
          </a:p>
        </p:txBody>
      </p:sp>
    </p:spTree>
    <p:extLst>
      <p:ext uri="{BB962C8B-B14F-4D97-AF65-F5344CB8AC3E}">
        <p14:creationId xmlns:p14="http://schemas.microsoft.com/office/powerpoint/2010/main" val="325385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CECC-FEA9-4BD2-84CD-23FB9C71F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2. Define the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791E2-3884-4F3C-AE60-6252867C7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7" y="1268413"/>
            <a:ext cx="7346645" cy="4706360"/>
          </a:xfrm>
        </p:spPr>
        <p:txBody>
          <a:bodyPr>
            <a:normAutofit/>
          </a:bodyPr>
          <a:lstStyle/>
          <a:p>
            <a:pPr marL="15875" indent="0">
              <a:buNone/>
            </a:pPr>
            <a:r>
              <a:rPr lang="en-GB" sz="1600" dirty="0"/>
              <a:t> Key questions to ask:</a:t>
            </a:r>
          </a:p>
          <a:p>
            <a:pPr marL="15875" indent="0">
              <a:buNone/>
            </a:pPr>
            <a:endParaRPr lang="en-GB" sz="1600" dirty="0"/>
          </a:p>
          <a:p>
            <a:pPr lvl="1"/>
            <a:r>
              <a:rPr lang="en-GB" sz="1600" dirty="0"/>
              <a:t>What solutions am I proposing to solve the issue?</a:t>
            </a:r>
          </a:p>
          <a:p>
            <a:pPr lvl="1"/>
            <a:endParaRPr lang="en-GB" sz="1600" dirty="0"/>
          </a:p>
          <a:p>
            <a:pPr lvl="1"/>
            <a:r>
              <a:rPr lang="en-GB" sz="1600" dirty="0"/>
              <a:t>How SMART are my objectives?</a:t>
            </a:r>
          </a:p>
        </p:txBody>
      </p:sp>
    </p:spTree>
    <p:extLst>
      <p:ext uri="{BB962C8B-B14F-4D97-AF65-F5344CB8AC3E}">
        <p14:creationId xmlns:p14="http://schemas.microsoft.com/office/powerpoint/2010/main" val="1851791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CECC-FEA9-4BD2-84CD-23FB9C71F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Identify the target audience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791E2-3884-4F3C-AE60-6252867C7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7" y="1042319"/>
            <a:ext cx="7346645" cy="4706360"/>
          </a:xfrm>
        </p:spPr>
        <p:txBody>
          <a:bodyPr/>
          <a:lstStyle/>
          <a:p>
            <a:r>
              <a:rPr lang="en-GB" sz="1600" dirty="0"/>
              <a:t>Map who holds what power to fix the problem by conduct a mapping who the decision makers are and what power they have to effect change</a:t>
            </a:r>
          </a:p>
          <a:p>
            <a:r>
              <a:rPr lang="en-GB" sz="1600" dirty="0"/>
              <a:t>Consider who are the:</a:t>
            </a:r>
          </a:p>
          <a:p>
            <a:endParaRPr lang="en-GB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90DE6EC-B331-4B2A-9339-D9F7E3A15A1D}"/>
              </a:ext>
            </a:extLst>
          </p:cNvPr>
          <p:cNvSpPr/>
          <p:nvPr/>
        </p:nvSpPr>
        <p:spPr>
          <a:xfrm>
            <a:off x="1205483" y="2271587"/>
            <a:ext cx="1954925" cy="1751341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Primary audience</a:t>
            </a:r>
          </a:p>
          <a:p>
            <a:pPr algn="ctr"/>
            <a:r>
              <a:rPr lang="en-GB" sz="1400" dirty="0"/>
              <a:t>The key person who can enact the solution to fix the problem.</a:t>
            </a:r>
            <a:endParaRPr lang="en-GB" sz="1400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4B40FC7-0F60-44FC-AC07-53424E2E7700}"/>
              </a:ext>
            </a:extLst>
          </p:cNvPr>
          <p:cNvSpPr/>
          <p:nvPr/>
        </p:nvSpPr>
        <p:spPr>
          <a:xfrm>
            <a:off x="4094045" y="1769718"/>
            <a:ext cx="2776975" cy="2529262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Secondary audience</a:t>
            </a:r>
          </a:p>
          <a:p>
            <a:pPr algn="ctr"/>
            <a:r>
              <a:rPr lang="en-GB" sz="1400" dirty="0"/>
              <a:t>The network of people surrounding the primary audience who can influence them to act on your issue.</a:t>
            </a:r>
            <a:endParaRPr lang="en-GB" sz="14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1207B6-E697-4379-AE48-A61DB2C5732A}"/>
              </a:ext>
            </a:extLst>
          </p:cNvPr>
          <p:cNvCxnSpPr>
            <a:cxnSpLocks/>
          </p:cNvCxnSpPr>
          <p:nvPr/>
        </p:nvCxnSpPr>
        <p:spPr>
          <a:xfrm flipH="1">
            <a:off x="315663" y="1302825"/>
            <a:ext cx="8257572" cy="125618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A595FE-987F-46AC-87E5-2FF644C14326}"/>
              </a:ext>
            </a:extLst>
          </p:cNvPr>
          <p:cNvCxnSpPr>
            <a:cxnSpLocks/>
          </p:cNvCxnSpPr>
          <p:nvPr/>
        </p:nvCxnSpPr>
        <p:spPr>
          <a:xfrm flipH="1" flipV="1">
            <a:off x="397967" y="3865655"/>
            <a:ext cx="8487020" cy="67915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5733E0C-4D9D-4A55-AAF6-B0E4B394CC87}"/>
              </a:ext>
            </a:extLst>
          </p:cNvPr>
          <p:cNvSpPr/>
          <p:nvPr/>
        </p:nvSpPr>
        <p:spPr>
          <a:xfrm>
            <a:off x="298223" y="4497236"/>
            <a:ext cx="848702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PT Sans"/>
                <a:cs typeface="Arial" panose="020B0604020202020204" pitchFamily="34" charset="0"/>
              </a:rPr>
              <a:t>Prioritise the primary audience as the key decision makers who can fix the problem, and use the secondary audiences to influence the, </a:t>
            </a:r>
            <a:endParaRPr lang="en-GB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ea typeface="Arial" panose="020B0604020202020204" pitchFamily="34" charset="0"/>
                <a:cs typeface="Arial" panose="020B0604020202020204" pitchFamily="34" charset="0"/>
              </a:rPr>
              <a:t>Assess whether your issue interests the audience or if you will need to make more effort to convince them.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ea typeface="Arial" panose="020B0604020202020204" pitchFamily="34" charset="0"/>
                <a:cs typeface="Arial" panose="020B0604020202020204" pitchFamily="34" charset="0"/>
              </a:rPr>
              <a:t>Analyse your audience to understand what communication channels </a:t>
            </a:r>
            <a:r>
              <a:rPr lang="en-GB" dirty="0">
                <a:solidFill>
                  <a:schemeClr val="tx2"/>
                </a:solidFill>
                <a:latin typeface="PT Sans"/>
                <a:ea typeface="Arial" panose="020B0604020202020204" pitchFamily="34" charset="0"/>
                <a:cs typeface="Arial" panose="020B0604020202020204" pitchFamily="34" charset="0"/>
              </a:rPr>
              <a:t>they use most.</a:t>
            </a:r>
          </a:p>
        </p:txBody>
      </p:sp>
      <p:sp>
        <p:nvSpPr>
          <p:cNvPr id="16" name="Speech Bubble: Rectangle 15">
            <a:hlinkClick r:id="rId2"/>
            <a:extLst>
              <a:ext uri="{FF2B5EF4-FFF2-40B4-BE49-F238E27FC236}">
                <a16:creationId xmlns:a16="http://schemas.microsoft.com/office/drawing/2014/main" id="{A43EEF1E-716A-4861-8DE7-7A76DE192B72}"/>
              </a:ext>
            </a:extLst>
          </p:cNvPr>
          <p:cNvSpPr/>
          <p:nvPr/>
        </p:nvSpPr>
        <p:spPr>
          <a:xfrm>
            <a:off x="7187046" y="1376819"/>
            <a:ext cx="1853007" cy="1256185"/>
          </a:xfrm>
          <a:prstGeom prst="wedgeRectCallout">
            <a:avLst>
              <a:gd name="adj1" fmla="val -89709"/>
              <a:gd name="adj2" fmla="val -445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For more information on how to analyse stakeholders, click here.</a:t>
            </a:r>
          </a:p>
        </p:txBody>
      </p:sp>
    </p:spTree>
    <p:extLst>
      <p:ext uri="{BB962C8B-B14F-4D97-AF65-F5344CB8AC3E}">
        <p14:creationId xmlns:p14="http://schemas.microsoft.com/office/powerpoint/2010/main" val="3755793292"/>
      </p:ext>
    </p:extLst>
  </p:cSld>
  <p:clrMapOvr>
    <a:masterClrMapping/>
  </p:clrMapOvr>
</p:sld>
</file>

<file path=ppt/theme/theme1.xml><?xml version="1.0" encoding="utf-8"?>
<a:theme xmlns:a="http://schemas.openxmlformats.org/drawingml/2006/main" name="MamaYe-2">
  <a:themeElements>
    <a:clrScheme name="MamaYeE4A">
      <a:dk1>
        <a:srgbClr val="4D8076"/>
      </a:dk1>
      <a:lt1>
        <a:srgbClr val="FFFFFF"/>
      </a:lt1>
      <a:dk2>
        <a:srgbClr val="6C245E"/>
      </a:dk2>
      <a:lt2>
        <a:srgbClr val="E2F0ED"/>
      </a:lt2>
      <a:accent1>
        <a:srgbClr val="DD5412"/>
      </a:accent1>
      <a:accent2>
        <a:srgbClr val="82C5B7"/>
      </a:accent2>
      <a:accent3>
        <a:srgbClr val="FCAF17"/>
      </a:accent3>
      <a:accent4>
        <a:srgbClr val="913D15"/>
      </a:accent4>
      <a:accent5>
        <a:srgbClr val="1E3C5E"/>
      </a:accent5>
      <a:accent6>
        <a:srgbClr val="4D8076"/>
      </a:accent6>
      <a:hlink>
        <a:srgbClr val="4B4134"/>
      </a:hlink>
      <a:folHlink>
        <a:srgbClr val="FFD42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maYe1" id="{AA7CEBF7-9BB9-0840-BA3D-4C1A72FCFBD4}" vid="{2AD84487-6B60-E245-B2A8-4E00B97F3A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B354F0A140614DBEA90C54F5D55B76" ma:contentTypeVersion="6" ma:contentTypeDescription="Create a new document." ma:contentTypeScope="" ma:versionID="ef2b8e075e5114101afd281363041349">
  <xsd:schema xmlns:xsd="http://www.w3.org/2001/XMLSchema" xmlns:xs="http://www.w3.org/2001/XMLSchema" xmlns:p="http://schemas.microsoft.com/office/2006/metadata/properties" xmlns:ns2="4b482b30-e1ec-4cd2-bb6d-40d3817b2ee8" xmlns:ns3="8d200126-f6be-434f-bb94-fb41e200802d" targetNamespace="http://schemas.microsoft.com/office/2006/metadata/properties" ma:root="true" ma:fieldsID="212d3ba0390861adb392d24e9c7da62d" ns2:_="" ns3:_="">
    <xsd:import namespace="4b482b30-e1ec-4cd2-bb6d-40d3817b2ee8"/>
    <xsd:import namespace="8d200126-f6be-434f-bb94-fb41e20080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82b30-e1ec-4cd2-bb6d-40d3817b2e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200126-f6be-434f-bb94-fb41e200802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9B01E0-C34C-456A-B765-C20A20CBAB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35CB62-A1A7-4466-B5EF-2455AD2B8A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82b30-e1ec-4cd2-bb6d-40d3817b2ee8"/>
    <ds:schemaRef ds:uri="8d200126-f6be-434f-bb94-fb41e20080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F4BC67-8C63-4101-8FC8-89B2E27C48DC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8d200126-f6be-434f-bb94-fb41e200802d"/>
    <ds:schemaRef ds:uri="4b482b30-e1ec-4cd2-bb6d-40d3817b2ee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12687</TotalTime>
  <Words>1365</Words>
  <Application>Microsoft Office PowerPoint</Application>
  <PresentationFormat>On-screen Show (4:3)</PresentationFormat>
  <Paragraphs>174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PT Sans</vt:lpstr>
      <vt:lpstr>MamaYe-2</vt:lpstr>
      <vt:lpstr>Plan health budget advocacy</vt:lpstr>
      <vt:lpstr>OBJECTIVES</vt:lpstr>
      <vt:lpstr>Why is planning for health budget advocacy important?</vt:lpstr>
      <vt:lpstr>The health budget advocacy planning cycle </vt:lpstr>
      <vt:lpstr>1. Agree on the issue </vt:lpstr>
      <vt:lpstr>1. Agree on the issue </vt:lpstr>
      <vt:lpstr>2. Define the objectives </vt:lpstr>
      <vt:lpstr>2. Define the objectives </vt:lpstr>
      <vt:lpstr>3. Identify the target audience </vt:lpstr>
      <vt:lpstr>3. Identify the target audience </vt:lpstr>
      <vt:lpstr>4. Develop the message</vt:lpstr>
      <vt:lpstr>4. Develop the message</vt:lpstr>
      <vt:lpstr>5. Plan activities </vt:lpstr>
      <vt:lpstr>5. Plan activities </vt:lpstr>
      <vt:lpstr>6. Coordinate with collaborators</vt:lpstr>
      <vt:lpstr>6. Coordinate with collaborators</vt:lpstr>
      <vt:lpstr>7. Monitor and evaluate</vt:lpstr>
      <vt:lpstr>7. Monitor and evaluate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Public Good</dc:title>
  <dc:creator>Amy Jackson</dc:creator>
  <cp:lastModifiedBy>Amy Jackson</cp:lastModifiedBy>
  <cp:revision>36</cp:revision>
  <dcterms:created xsi:type="dcterms:W3CDTF">2021-01-11T17:26:11Z</dcterms:created>
  <dcterms:modified xsi:type="dcterms:W3CDTF">2021-05-19T09:49:48Z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0x01010038B354F0A140614DBEA90C54F5D55B76</vt:lpwstr>
  </property>
</Properties>
</file>