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56" r:id="rId5"/>
    <p:sldId id="257" r:id="rId6"/>
    <p:sldId id="349" r:id="rId7"/>
    <p:sldId id="350" r:id="rId8"/>
    <p:sldId id="293" r:id="rId9"/>
    <p:sldId id="353" r:id="rId10"/>
    <p:sldId id="335" r:id="rId11"/>
    <p:sldId id="332" r:id="rId12"/>
    <p:sldId id="341" r:id="rId13"/>
    <p:sldId id="351" r:id="rId14"/>
    <p:sldId id="35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or" initials="Ed" lastIdx="14" clrIdx="0">
    <p:extLst>
      <p:ext uri="{19B8F6BF-5375-455C-9EA6-DF929625EA0E}">
        <p15:presenceInfo xmlns:p15="http://schemas.microsoft.com/office/powerpoint/2012/main" userId="Editor" providerId="None"/>
      </p:ext>
    </p:extLst>
  </p:cmAuthor>
  <p:cmAuthor id="2" name="Amy Jackson" initials="AJ" lastIdx="1" clrIdx="1">
    <p:extLst>
      <p:ext uri="{19B8F6BF-5375-455C-9EA6-DF929625EA0E}">
        <p15:presenceInfo xmlns:p15="http://schemas.microsoft.com/office/powerpoint/2012/main" userId="S::a.jackson@options.co.uk::303fc205-df6e-4f00-99f1-de332710bb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C5B6"/>
    <a:srgbClr val="6C9188"/>
    <a:srgbClr val="4D8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2E051D-E043-47EB-8CF1-53D421FADEE2}" v="91" dt="2021-05-13T21:05:58.192"/>
    <p1510:client id="{7800DA55-F925-42EA-8A61-EFF70E47AB37}" v="12" dt="2021-05-14T10:48:44.288"/>
    <p1510:client id="{DD4D8D0B-F6E0-42D6-87E0-71665CA55235}" v="2" dt="2021-05-14T10:54:41.010"/>
    <p1510:client id="{1615F288-F9BE-4FC5-A02F-C8F5FC86F377}" v="11" dt="2021-05-19T09:20:53.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78162" autoAdjust="0"/>
  </p:normalViewPr>
  <p:slideViewPr>
    <p:cSldViewPr snapToGrid="0">
      <p:cViewPr varScale="1">
        <p:scale>
          <a:sx n="99" d="100"/>
          <a:sy n="99" d="100"/>
        </p:scale>
        <p:origin x="2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Jackson" userId="S::a.jackson@options.co.uk::303fc205-df6e-4f00-99f1-de332710bbb1" providerId="AD" clId="Web-{DD4D8D0B-F6E0-42D6-87E0-71665CA55235}"/>
    <pc:docChg chg="modSld">
      <pc:chgData name="Amy Jackson" userId="S::a.jackson@options.co.uk::303fc205-df6e-4f00-99f1-de332710bbb1" providerId="AD" clId="Web-{DD4D8D0B-F6E0-42D6-87E0-71665CA55235}" dt="2021-05-14T10:54:39.885" v="0" actId="20577"/>
      <pc:docMkLst>
        <pc:docMk/>
      </pc:docMkLst>
      <pc:sldChg chg="modSp">
        <pc:chgData name="Amy Jackson" userId="S::a.jackson@options.co.uk::303fc205-df6e-4f00-99f1-de332710bbb1" providerId="AD" clId="Web-{DD4D8D0B-F6E0-42D6-87E0-71665CA55235}" dt="2021-05-14T10:54:39.885" v="0" actId="20577"/>
        <pc:sldMkLst>
          <pc:docMk/>
          <pc:sldMk cId="2232604839" sldId="257"/>
        </pc:sldMkLst>
        <pc:spChg chg="mod">
          <ac:chgData name="Amy Jackson" userId="S::a.jackson@options.co.uk::303fc205-df6e-4f00-99f1-de332710bbb1" providerId="AD" clId="Web-{DD4D8D0B-F6E0-42D6-87E0-71665CA55235}" dt="2021-05-14T10:54:39.885" v="0" actId="20577"/>
          <ac:spMkLst>
            <pc:docMk/>
            <pc:sldMk cId="2232604839" sldId="257"/>
            <ac:spMk id="2" creationId="{CD9F467D-7A9E-4355-851B-AC46E0D2997F}"/>
          </ac:spMkLst>
        </pc:spChg>
      </pc:sldChg>
    </pc:docChg>
  </pc:docChgLst>
  <pc:docChgLst>
    <pc:chgData name="Amy Jackson" userId="S::a.jackson@options.co.uk::303fc205-df6e-4f00-99f1-de332710bbb1" providerId="AD" clId="Web-{1615F288-F9BE-4FC5-A02F-C8F5FC86F377}"/>
    <pc:docChg chg="modSld">
      <pc:chgData name="Amy Jackson" userId="S::a.jackson@options.co.uk::303fc205-df6e-4f00-99f1-de332710bbb1" providerId="AD" clId="Web-{1615F288-F9BE-4FC5-A02F-C8F5FC86F377}" dt="2021-05-19T09:20:51.771" v="4" actId="20577"/>
      <pc:docMkLst>
        <pc:docMk/>
      </pc:docMkLst>
      <pc:sldChg chg="modSp delCm">
        <pc:chgData name="Amy Jackson" userId="S::a.jackson@options.co.uk::303fc205-df6e-4f00-99f1-de332710bbb1" providerId="AD" clId="Web-{1615F288-F9BE-4FC5-A02F-C8F5FC86F377}" dt="2021-05-19T09:20:51.771" v="4" actId="20577"/>
        <pc:sldMkLst>
          <pc:docMk/>
          <pc:sldMk cId="845733133" sldId="352"/>
        </pc:sldMkLst>
        <pc:spChg chg="mod">
          <ac:chgData name="Amy Jackson" userId="S::a.jackson@options.co.uk::303fc205-df6e-4f00-99f1-de332710bbb1" providerId="AD" clId="Web-{1615F288-F9BE-4FC5-A02F-C8F5FC86F377}" dt="2021-05-19T09:20:51.771" v="4" actId="20577"/>
          <ac:spMkLst>
            <pc:docMk/>
            <pc:sldMk cId="845733133" sldId="352"/>
            <ac:spMk id="3" creationId="{7340F1B6-C9E2-452A-A121-EE0E9F4C0A68}"/>
          </ac:spMkLst>
        </pc:spChg>
      </pc:sldChg>
    </pc:docChg>
  </pc:docChgLst>
  <pc:docChgLst>
    <pc:chgData name="Amy Jackson" userId="S::a.jackson@options.co.uk::303fc205-df6e-4f00-99f1-de332710bbb1" providerId="AD" clId="Web-{F32E051D-E043-47EB-8CF1-53D421FADEE2}"/>
    <pc:docChg chg="modSld">
      <pc:chgData name="Amy Jackson" userId="S::a.jackson@options.co.uk::303fc205-df6e-4f00-99f1-de332710bbb1" providerId="AD" clId="Web-{F32E051D-E043-47EB-8CF1-53D421FADEE2}" dt="2021-05-13T21:05:58.192" v="16" actId="14100"/>
      <pc:docMkLst>
        <pc:docMk/>
      </pc:docMkLst>
      <pc:sldChg chg="modSp mod modClrScheme chgLayout">
        <pc:chgData name="Amy Jackson" userId="S::a.jackson@options.co.uk::303fc205-df6e-4f00-99f1-de332710bbb1" providerId="AD" clId="Web-{F32E051D-E043-47EB-8CF1-53D421FADEE2}" dt="2021-05-13T21:05:58.192" v="16" actId="14100"/>
        <pc:sldMkLst>
          <pc:docMk/>
          <pc:sldMk cId="2232604839" sldId="257"/>
        </pc:sldMkLst>
        <pc:spChg chg="mod ord">
          <ac:chgData name="Amy Jackson" userId="S::a.jackson@options.co.uk::303fc205-df6e-4f00-99f1-de332710bbb1" providerId="AD" clId="Web-{F32E051D-E043-47EB-8CF1-53D421FADEE2}" dt="2021-05-13T21:05:05.112" v="2"/>
          <ac:spMkLst>
            <pc:docMk/>
            <pc:sldMk cId="2232604839" sldId="257"/>
            <ac:spMk id="2" creationId="{CD9F467D-7A9E-4355-851B-AC46E0D2997F}"/>
          </ac:spMkLst>
        </pc:spChg>
        <pc:spChg chg="mod ord">
          <ac:chgData name="Amy Jackson" userId="S::a.jackson@options.co.uk::303fc205-df6e-4f00-99f1-de332710bbb1" providerId="AD" clId="Web-{F32E051D-E043-47EB-8CF1-53D421FADEE2}" dt="2021-05-13T21:05:58.192" v="16" actId="14100"/>
          <ac:spMkLst>
            <pc:docMk/>
            <pc:sldMk cId="2232604839" sldId="257"/>
            <ac:spMk id="3" creationId="{BC0C9776-7FD7-426E-98EF-71FC0FCEBED2}"/>
          </ac:spMkLst>
        </pc:spChg>
      </pc:sldChg>
    </pc:docChg>
  </pc:docChgLst>
  <pc:docChgLst>
    <pc:chgData name="Amy Jackson" userId="S::a.jackson@options.co.uk::303fc205-df6e-4f00-99f1-de332710bbb1" providerId="AD" clId="Web-{7800DA55-F925-42EA-8A61-EFF70E47AB37}"/>
    <pc:docChg chg="modSld">
      <pc:chgData name="Amy Jackson" userId="S::a.jackson@options.co.uk::303fc205-df6e-4f00-99f1-de332710bbb1" providerId="AD" clId="Web-{7800DA55-F925-42EA-8A61-EFF70E47AB37}" dt="2021-05-14T10:48:40.787" v="6" actId="20577"/>
      <pc:docMkLst>
        <pc:docMk/>
      </pc:docMkLst>
      <pc:sldChg chg="modSp">
        <pc:chgData name="Amy Jackson" userId="S::a.jackson@options.co.uk::303fc205-df6e-4f00-99f1-de332710bbb1" providerId="AD" clId="Web-{7800DA55-F925-42EA-8A61-EFF70E47AB37}" dt="2021-05-14T10:48:40.787" v="6" actId="20577"/>
        <pc:sldMkLst>
          <pc:docMk/>
          <pc:sldMk cId="2232604839" sldId="257"/>
        </pc:sldMkLst>
        <pc:spChg chg="mod">
          <ac:chgData name="Amy Jackson" userId="S::a.jackson@options.co.uk::303fc205-df6e-4f00-99f1-de332710bbb1" providerId="AD" clId="Web-{7800DA55-F925-42EA-8A61-EFF70E47AB37}" dt="2021-05-14T10:48:40.787" v="6" actId="20577"/>
          <ac:spMkLst>
            <pc:docMk/>
            <pc:sldMk cId="2232604839" sldId="257"/>
            <ac:spMk id="3" creationId="{BC0C9776-7FD7-426E-98EF-71FC0FCEBE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C3BBA-A6D8-4D37-BA04-8E4A1240F339}" type="datetimeFigureOut">
              <a:rPr lang="en-GB" smtClean="0"/>
              <a:t>25/05/2021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7B82C-ECF0-48E1-8D63-FA38867706C3}" type="slidenum">
              <a:rPr lang="en-GB" smtClean="0"/>
              <a:t>‹#›</a:t>
            </a:fld>
            <a:endParaRPr lang="en-GB"/>
          </a:p>
        </p:txBody>
      </p:sp>
    </p:spTree>
    <p:extLst>
      <p:ext uri="{BB962C8B-B14F-4D97-AF65-F5344CB8AC3E}">
        <p14:creationId xmlns:p14="http://schemas.microsoft.com/office/powerpoint/2010/main" val="208156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7B82C-ECF0-48E1-8D63-FA38867706C3}" type="slidenum">
              <a:rPr lang="en-GB" smtClean="0"/>
              <a:t>2</a:t>
            </a:fld>
            <a:endParaRPr lang="en-GB"/>
          </a:p>
        </p:txBody>
      </p:sp>
    </p:spTree>
    <p:extLst>
      <p:ext uri="{BB962C8B-B14F-4D97-AF65-F5344CB8AC3E}">
        <p14:creationId xmlns:p14="http://schemas.microsoft.com/office/powerpoint/2010/main" val="29565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6D1E127-4C93-8241-88DE-DB1045A6D0F7}" type="slidenum">
              <a:rPr lang="en-US" smtClean="0"/>
              <a:t>5</a:t>
            </a:fld>
            <a:endParaRPr lang="en-US"/>
          </a:p>
        </p:txBody>
      </p:sp>
    </p:spTree>
    <p:extLst>
      <p:ext uri="{BB962C8B-B14F-4D97-AF65-F5344CB8AC3E}">
        <p14:creationId xmlns:p14="http://schemas.microsoft.com/office/powerpoint/2010/main" val="18861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36D1E127-4C93-8241-88DE-DB1045A6D0F7}" type="slidenum">
              <a:rPr lang="en-US" smtClean="0"/>
              <a:t>6</a:t>
            </a:fld>
            <a:endParaRPr lang="en-US"/>
          </a:p>
        </p:txBody>
      </p:sp>
    </p:spTree>
    <p:extLst>
      <p:ext uri="{BB962C8B-B14F-4D97-AF65-F5344CB8AC3E}">
        <p14:creationId xmlns:p14="http://schemas.microsoft.com/office/powerpoint/2010/main" val="400904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67B82C-ECF0-48E1-8D63-FA38867706C3}" type="slidenum">
              <a:rPr lang="en-GB" smtClean="0"/>
              <a:t>8</a:t>
            </a:fld>
            <a:endParaRPr lang="en-GB"/>
          </a:p>
        </p:txBody>
      </p:sp>
    </p:spTree>
    <p:extLst>
      <p:ext uri="{BB962C8B-B14F-4D97-AF65-F5344CB8AC3E}">
        <p14:creationId xmlns:p14="http://schemas.microsoft.com/office/powerpoint/2010/main" val="419276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18A155-9B09-DB49-9884-7E93CCEB3B8C}"/>
              </a:ext>
            </a:extLst>
          </p:cNvPr>
          <p:cNvSpPr/>
          <p:nvPr userDrawn="1"/>
        </p:nvSpPr>
        <p:spPr>
          <a:xfrm>
            <a:off x="-2" y="6227"/>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446898B-C274-FF4F-BF48-5583D9B65170}"/>
              </a:ext>
            </a:extLst>
          </p:cNvPr>
          <p:cNvSpPr>
            <a:spLocks noGrp="1"/>
          </p:cNvSpPr>
          <p:nvPr>
            <p:ph type="ctrTitle" hasCustomPrompt="1"/>
          </p:nvPr>
        </p:nvSpPr>
        <p:spPr>
          <a:xfrm>
            <a:off x="287338" y="675879"/>
            <a:ext cx="8569325" cy="725033"/>
          </a:xfrm>
          <a:prstGeom prst="rect">
            <a:avLst/>
          </a:prstGeom>
          <a:solidFill>
            <a:srgbClr val="74C5B6"/>
          </a:solidFill>
        </p:spPr>
        <p:txBody>
          <a:bodyPr anchor="ctr">
            <a:noAutofit/>
          </a:bodyPr>
          <a:lstStyle>
            <a:lvl1pPr algn="l">
              <a:defRPr sz="3200" b="1" i="0">
                <a:solidFill>
                  <a:schemeClr val="bg1"/>
                </a:solidFill>
                <a:latin typeface="Arial Black" panose="020B0604020202020204" pitchFamily="34" charset="0"/>
                <a:cs typeface="Arial Black" panose="020B0604020202020204" pitchFamily="34" charset="0"/>
              </a:defRPr>
            </a:lvl1pPr>
          </a:lstStyle>
          <a:p>
            <a:r>
              <a:rPr lang="en-US" dirty="0"/>
              <a:t>MASTER TITLE STYLE</a:t>
            </a:r>
          </a:p>
        </p:txBody>
      </p:sp>
      <p:sp>
        <p:nvSpPr>
          <p:cNvPr id="8" name="Subtitle 2">
            <a:extLst>
              <a:ext uri="{FF2B5EF4-FFF2-40B4-BE49-F238E27FC236}">
                <a16:creationId xmlns:a16="http://schemas.microsoft.com/office/drawing/2014/main" id="{784BD8C1-5BC1-ED42-813A-EAF651CE3B8C}"/>
              </a:ext>
            </a:extLst>
          </p:cNvPr>
          <p:cNvSpPr>
            <a:spLocks noGrp="1"/>
          </p:cNvSpPr>
          <p:nvPr>
            <p:ph type="subTitle" idx="1"/>
          </p:nvPr>
        </p:nvSpPr>
        <p:spPr>
          <a:xfrm>
            <a:off x="287335" y="1723869"/>
            <a:ext cx="8569325" cy="346695"/>
          </a:xfrm>
          <a:prstGeom prst="rect">
            <a:avLst/>
          </a:prstGeom>
        </p:spPr>
        <p:txBody>
          <a:bodyPr>
            <a:noAutofit/>
          </a:bodyPr>
          <a:lstStyle>
            <a:lvl1pPr marL="0" indent="0" algn="l">
              <a:buNone/>
              <a:defRPr sz="2400" b="1" i="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27" name="Picture 26">
            <a:extLst>
              <a:ext uri="{FF2B5EF4-FFF2-40B4-BE49-F238E27FC236}">
                <a16:creationId xmlns:a16="http://schemas.microsoft.com/office/drawing/2014/main" id="{CC835561-F1A0-3D40-9045-956CC1E7D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592" y="5681273"/>
            <a:ext cx="2295501" cy="1145726"/>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6FE55C17-798B-0841-A750-63E48F908C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0319" y="5681272"/>
            <a:ext cx="2627616" cy="948281"/>
          </a:xfrm>
          <a:prstGeom prst="rect">
            <a:avLst/>
          </a:prstGeom>
        </p:spPr>
      </p:pic>
      <p:pic>
        <p:nvPicPr>
          <p:cNvPr id="5" name="Picture 4" descr="A white circle with a black background&#10;&#10;Description automatically generated with low confidence">
            <a:extLst>
              <a:ext uri="{FF2B5EF4-FFF2-40B4-BE49-F238E27FC236}">
                <a16:creationId xmlns:a16="http://schemas.microsoft.com/office/drawing/2014/main" id="{3224C006-0D3A-3946-8AD7-A88D58309D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5931" y="1783814"/>
            <a:ext cx="4356430" cy="4356430"/>
          </a:xfrm>
          <a:prstGeom prst="rect">
            <a:avLst/>
          </a:prstGeom>
        </p:spPr>
      </p:pic>
      <p:pic>
        <p:nvPicPr>
          <p:cNvPr id="4" name="Picture 3">
            <a:extLst>
              <a:ext uri="{FF2B5EF4-FFF2-40B4-BE49-F238E27FC236}">
                <a16:creationId xmlns:a16="http://schemas.microsoft.com/office/drawing/2014/main" id="{5BFD34F5-08D1-FA4E-8E44-9F07FEE781A1}"/>
              </a:ext>
            </a:extLst>
          </p:cNvPr>
          <p:cNvPicPr>
            <a:picLocks noChangeAspect="1"/>
          </p:cNvPicPr>
          <p:nvPr userDrawn="1"/>
        </p:nvPicPr>
        <p:blipFill>
          <a:blip r:embed="rId5"/>
          <a:stretch>
            <a:fillRect/>
          </a:stretch>
        </p:blipFill>
        <p:spPr>
          <a:xfrm>
            <a:off x="4887885" y="2722939"/>
            <a:ext cx="3952523" cy="4201500"/>
          </a:xfrm>
          <a:prstGeom prst="rect">
            <a:avLst/>
          </a:prstGeom>
        </p:spPr>
      </p:pic>
    </p:spTree>
    <p:extLst>
      <p:ext uri="{BB962C8B-B14F-4D97-AF65-F5344CB8AC3E}">
        <p14:creationId xmlns:p14="http://schemas.microsoft.com/office/powerpoint/2010/main" val="384322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A9C29F-881F-D34F-AAE9-8E18B35D652D}"/>
              </a:ext>
            </a:extLst>
          </p:cNvPr>
          <p:cNvSpPr/>
          <p:nvPr userDrawn="1"/>
        </p:nvSpPr>
        <p:spPr>
          <a:xfrm>
            <a:off x="0" y="0"/>
            <a:ext cx="9144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7484" y="339149"/>
            <a:ext cx="709179" cy="810490"/>
          </a:xfrm>
          <a:prstGeom prst="rect">
            <a:avLst/>
          </a:prstGeom>
        </p:spPr>
      </p:pic>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3200" b="1" i="0" strike="noStrike">
                <a:latin typeface="Arial Black" panose="020B0604020202020204" pitchFamily="34" charset="0"/>
                <a:cs typeface="Arial Black" panose="020B0604020202020204" pitchFamily="34" charset="0"/>
              </a:defRPr>
            </a:lvl1pPr>
          </a:lstStyle>
          <a:p>
            <a:r>
              <a:rPr lang="en-US" dirty="0"/>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17" name="Picture 16">
            <a:extLst>
              <a:ext uri="{FF2B5EF4-FFF2-40B4-BE49-F238E27FC236}">
                <a16:creationId xmlns:a16="http://schemas.microsoft.com/office/drawing/2014/main" id="{275BA9A8-2306-904C-8D9F-E2A861EB0B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16" y="3109767"/>
            <a:ext cx="8483600" cy="368300"/>
          </a:xfrm>
          <a:prstGeom prst="rect">
            <a:avLst/>
          </a:prstGeom>
        </p:spPr>
      </p:pic>
      <p:pic>
        <p:nvPicPr>
          <p:cNvPr id="14" name="Picture 13">
            <a:extLst>
              <a:ext uri="{FF2B5EF4-FFF2-40B4-BE49-F238E27FC236}">
                <a16:creationId xmlns:a16="http://schemas.microsoft.com/office/drawing/2014/main" id="{7F186DDC-96B1-AF43-9590-DA4D126F0DA7}"/>
              </a:ext>
            </a:extLst>
          </p:cNvPr>
          <p:cNvPicPr>
            <a:picLocks noChangeAspect="1"/>
          </p:cNvPicPr>
          <p:nvPr userDrawn="1"/>
        </p:nvPicPr>
        <p:blipFill>
          <a:blip r:embed="rId5"/>
          <a:stretch>
            <a:fillRect/>
          </a:stretch>
        </p:blipFill>
        <p:spPr>
          <a:xfrm>
            <a:off x="-59352" y="5383037"/>
            <a:ext cx="1224198" cy="1535868"/>
          </a:xfrm>
          <a:prstGeom prst="rect">
            <a:avLst/>
          </a:prstGeom>
        </p:spPr>
      </p:pic>
      <p:pic>
        <p:nvPicPr>
          <p:cNvPr id="15" name="Picture 14">
            <a:extLst>
              <a:ext uri="{FF2B5EF4-FFF2-40B4-BE49-F238E27FC236}">
                <a16:creationId xmlns:a16="http://schemas.microsoft.com/office/drawing/2014/main" id="{C279618A-22DB-8440-AA62-EC9C857A95CF}"/>
              </a:ext>
            </a:extLst>
          </p:cNvPr>
          <p:cNvPicPr>
            <a:picLocks noChangeAspect="1"/>
          </p:cNvPicPr>
          <p:nvPr userDrawn="1"/>
        </p:nvPicPr>
        <p:blipFill>
          <a:blip r:embed="rId6"/>
          <a:stretch>
            <a:fillRect/>
          </a:stretch>
        </p:blipFill>
        <p:spPr>
          <a:xfrm>
            <a:off x="5742695" y="4739334"/>
            <a:ext cx="3113968" cy="2093424"/>
          </a:xfrm>
          <a:prstGeom prst="rect">
            <a:avLst/>
          </a:prstGeom>
        </p:spPr>
      </p:pic>
    </p:spTree>
    <p:extLst>
      <p:ext uri="{BB962C8B-B14F-4D97-AF65-F5344CB8AC3E}">
        <p14:creationId xmlns:p14="http://schemas.microsoft.com/office/powerpoint/2010/main" val="2186082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hasCustomPrompt="1"/>
          </p:nvPr>
        </p:nvSpPr>
        <p:spPr>
          <a:xfrm>
            <a:off x="298223" y="240366"/>
            <a:ext cx="8558439" cy="639791"/>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98224" y="1268413"/>
            <a:ext cx="8558439" cy="4706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9584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211362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3796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5655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a:solidFill>
            <a:srgbClr val="74C5B6"/>
          </a:solidFill>
        </p:spPr>
        <p:txBody>
          <a:bodyPr vert="horz" lIns="91440" tIns="45720" rIns="91440" bIns="45720" rtlCol="0" anchor="ctr">
            <a:noAutofit/>
          </a:bodyPr>
          <a:lstStyle/>
          <a:p>
            <a:r>
              <a:rPr lang="en-US" dirty="0"/>
              <a:t>CLICK TO EDIT MASTER TITLE STYLE</a:t>
            </a:r>
          </a:p>
        </p:txBody>
      </p:sp>
      <p:pic>
        <p:nvPicPr>
          <p:cNvPr id="6" name="Picture 5">
            <a:extLst>
              <a:ext uri="{FF2B5EF4-FFF2-40B4-BE49-F238E27FC236}">
                <a16:creationId xmlns:a16="http://schemas.microsoft.com/office/drawing/2014/main" id="{829DE1E2-D21D-C348-B83B-358AAD6321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026" y="5900242"/>
            <a:ext cx="8984974" cy="390066"/>
          </a:xfrm>
          <a:prstGeom prst="rect">
            <a:avLst/>
          </a:prstGeom>
        </p:spPr>
      </p:pic>
    </p:spTree>
    <p:extLst>
      <p:ext uri="{BB962C8B-B14F-4D97-AF65-F5344CB8AC3E}">
        <p14:creationId xmlns:p14="http://schemas.microsoft.com/office/powerpoint/2010/main" val="613559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9" r:id="rId5"/>
  </p:sldLayoutIdLst>
  <p:txStyles>
    <p:titleStyle>
      <a:lvl1pPr algn="l" defTabSz="685800" rtl="0" eaLnBrk="1" latinLnBrk="0" hangingPunct="1">
        <a:lnSpc>
          <a:spcPct val="90000"/>
        </a:lnSpc>
        <a:spcBef>
          <a:spcPct val="0"/>
        </a:spcBef>
        <a:buNone/>
        <a:defRPr sz="2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chemeClr val="tx2"/>
          </a:solidFill>
          <a:latin typeface="Arial" panose="020B0604020202020204" pitchFamily="34" charset="0"/>
          <a:ea typeface="+mn-ea"/>
          <a:cs typeface="Arial" panose="020B0604020202020204" pitchFamily="34" charset="0"/>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chemeClr val="tx2"/>
          </a:solidFill>
          <a:latin typeface="Arial" panose="020B0604020202020204" pitchFamily="34" charset="0"/>
          <a:ea typeface="+mn-ea"/>
          <a:cs typeface="Arial" panose="020B0604020202020204" pitchFamily="34" charset="0"/>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i="0" kern="1200">
          <a:solidFill>
            <a:schemeClr val="tx2"/>
          </a:solidFill>
          <a:latin typeface="Arial" panose="020B0604020202020204" pitchFamily="34" charset="0"/>
          <a:ea typeface="+mn-ea"/>
          <a:cs typeface="Arial" panose="020B0604020202020204" pitchFamily="34" charset="0"/>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i="0" kern="1200">
          <a:solidFill>
            <a:schemeClr val="tx2"/>
          </a:solidFill>
          <a:latin typeface="Arial" panose="020B0604020202020204" pitchFamily="34" charset="0"/>
          <a:ea typeface="+mn-ea"/>
          <a:cs typeface="Arial" panose="020B0604020202020204" pitchFamily="34" charset="0"/>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i="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amaye.org/sites/default/files/gpg/Advocacy%20Handbook_E4A-MamaYe.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mamaye.org/sites/default/files/docs/Tool_analysebudgetperformance_0.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abri-sbo.org/en/our-work/budgets-in-africa/countries/documents/p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abri-sbo.org/en/our-work/budgets-in-africa/countries/documents/p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103C-7E0F-4DAD-A193-B67A9E02E47F}"/>
              </a:ext>
            </a:extLst>
          </p:cNvPr>
          <p:cNvSpPr>
            <a:spLocks noGrp="1"/>
          </p:cNvSpPr>
          <p:nvPr>
            <p:ph type="ctrTitle"/>
          </p:nvPr>
        </p:nvSpPr>
        <p:spPr/>
        <p:txBody>
          <a:bodyPr/>
          <a:lstStyle/>
          <a:p>
            <a:r>
              <a:rPr lang="en-GB" dirty="0"/>
              <a:t>Analyse budget performance</a:t>
            </a:r>
          </a:p>
        </p:txBody>
      </p:sp>
      <p:sp>
        <p:nvSpPr>
          <p:cNvPr id="3" name="Subtitle 2">
            <a:extLst>
              <a:ext uri="{FF2B5EF4-FFF2-40B4-BE49-F238E27FC236}">
                <a16:creationId xmlns:a16="http://schemas.microsoft.com/office/drawing/2014/main" id="{01B21528-8C7B-4563-AD2F-C62DE77B866D}"/>
              </a:ext>
            </a:extLst>
          </p:cNvPr>
          <p:cNvSpPr>
            <a:spLocks noGrp="1"/>
          </p:cNvSpPr>
          <p:nvPr>
            <p:ph type="subTitle" idx="1"/>
          </p:nvPr>
        </p:nvSpPr>
        <p:spPr/>
        <p:txBody>
          <a:bodyPr/>
          <a:lstStyle/>
          <a:p>
            <a:r>
              <a:rPr lang="en-GB" dirty="0"/>
              <a:t>Training Slides</a:t>
            </a:r>
          </a:p>
        </p:txBody>
      </p:sp>
    </p:spTree>
    <p:extLst>
      <p:ext uri="{BB962C8B-B14F-4D97-AF65-F5344CB8AC3E}">
        <p14:creationId xmlns:p14="http://schemas.microsoft.com/office/powerpoint/2010/main" val="262986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CD51-B926-4B64-8AD6-99DE644DEAAB}"/>
              </a:ext>
            </a:extLst>
          </p:cNvPr>
          <p:cNvSpPr>
            <a:spLocks noGrp="1"/>
          </p:cNvSpPr>
          <p:nvPr>
            <p:ph type="title"/>
          </p:nvPr>
        </p:nvSpPr>
        <p:spPr/>
        <p:txBody>
          <a:bodyPr/>
          <a:lstStyle/>
          <a:p>
            <a:r>
              <a:rPr lang="en-GB" dirty="0">
                <a:cs typeface="Arial"/>
              </a:rPr>
              <a:t>Questions to interrogate your findings</a:t>
            </a:r>
            <a:endParaRPr lang="en-GB" dirty="0"/>
          </a:p>
        </p:txBody>
      </p:sp>
      <p:sp>
        <p:nvSpPr>
          <p:cNvPr id="3" name="Content Placeholder 2">
            <a:extLst>
              <a:ext uri="{FF2B5EF4-FFF2-40B4-BE49-F238E27FC236}">
                <a16:creationId xmlns:a16="http://schemas.microsoft.com/office/drawing/2014/main" id="{AE2587EE-CA6B-4F03-B0EF-179E0392F98C}"/>
              </a:ext>
            </a:extLst>
          </p:cNvPr>
          <p:cNvSpPr>
            <a:spLocks noGrp="1"/>
          </p:cNvSpPr>
          <p:nvPr>
            <p:ph idx="1"/>
          </p:nvPr>
        </p:nvSpPr>
        <p:spPr>
          <a:xfrm>
            <a:off x="301025" y="1268413"/>
            <a:ext cx="7353841" cy="4706360"/>
          </a:xfrm>
        </p:spPr>
        <p:txBody>
          <a:bodyPr vert="horz" lIns="91440" tIns="45720" rIns="91440" bIns="45720" rtlCol="0" anchor="t">
            <a:normAutofit/>
          </a:bodyPr>
          <a:lstStyle/>
          <a:p>
            <a:r>
              <a:rPr lang="en-GB" sz="1600" dirty="0">
                <a:cs typeface="Arial"/>
              </a:rPr>
              <a:t>How does the </a:t>
            </a:r>
            <a:r>
              <a:rPr lang="en-GB" sz="1600" b="1" dirty="0">
                <a:cs typeface="Arial"/>
              </a:rPr>
              <a:t>budget allocation </a:t>
            </a:r>
            <a:r>
              <a:rPr lang="en-GB" sz="1600" dirty="0">
                <a:cs typeface="Arial"/>
              </a:rPr>
              <a:t>compare with those in other regions, counties, countries or sectors? </a:t>
            </a:r>
          </a:p>
          <a:p>
            <a:endParaRPr lang="en-GB" sz="1600" dirty="0">
              <a:cs typeface="Arial"/>
            </a:endParaRPr>
          </a:p>
          <a:p>
            <a:r>
              <a:rPr lang="en-GB" sz="1600" dirty="0">
                <a:cs typeface="Arial"/>
              </a:rPr>
              <a:t>How does the </a:t>
            </a:r>
            <a:r>
              <a:rPr lang="en-GB" sz="1600" b="1" dirty="0">
                <a:cs typeface="Arial"/>
              </a:rPr>
              <a:t>budget expenditure </a:t>
            </a:r>
            <a:r>
              <a:rPr lang="en-GB" sz="1600" dirty="0">
                <a:cs typeface="Arial"/>
              </a:rPr>
              <a:t>compare to previous years’ expenditures and to government commitments?</a:t>
            </a:r>
          </a:p>
          <a:p>
            <a:pPr marL="15875" indent="0">
              <a:buNone/>
            </a:pPr>
            <a:endParaRPr lang="en-GB" sz="1600" dirty="0">
              <a:cs typeface="Arial"/>
            </a:endParaRPr>
          </a:p>
          <a:p>
            <a:r>
              <a:rPr lang="en-GB" sz="1600" dirty="0">
                <a:cs typeface="Arial"/>
              </a:rPr>
              <a:t>What is the </a:t>
            </a:r>
            <a:r>
              <a:rPr lang="en-GB" sz="1600" b="1" dirty="0">
                <a:cs typeface="Arial"/>
              </a:rPr>
              <a:t>budget execution rate </a:t>
            </a:r>
            <a:r>
              <a:rPr lang="en-GB" sz="1600" dirty="0">
                <a:cs typeface="Arial"/>
              </a:rPr>
              <a:t>for the priorities you are tracking? Can you think of what can be done to improve it?</a:t>
            </a:r>
          </a:p>
          <a:p>
            <a:endParaRPr lang="en-GB" sz="1600" dirty="0">
              <a:cs typeface="Arial"/>
            </a:endParaRPr>
          </a:p>
          <a:p>
            <a:r>
              <a:rPr lang="en-GB" sz="1600" dirty="0">
                <a:cs typeface="Arial"/>
              </a:rPr>
              <a:t>Who has a role in improving budget allocation and expenditure for the priorities you have highlighted? </a:t>
            </a:r>
          </a:p>
          <a:p>
            <a:endParaRPr lang="en-GB" sz="1600" dirty="0">
              <a:cs typeface="Arial"/>
            </a:endParaRPr>
          </a:p>
          <a:p>
            <a:r>
              <a:rPr lang="en-GB" sz="1600" dirty="0">
                <a:cs typeface="Arial"/>
              </a:rPr>
              <a:t>How could you advocate to them to improve budget performance? </a:t>
            </a:r>
          </a:p>
        </p:txBody>
      </p:sp>
      <p:sp>
        <p:nvSpPr>
          <p:cNvPr id="5" name="Rectangle 4">
            <a:extLst>
              <a:ext uri="{FF2B5EF4-FFF2-40B4-BE49-F238E27FC236}">
                <a16:creationId xmlns:a16="http://schemas.microsoft.com/office/drawing/2014/main" id="{83BF1EC5-4EA6-4DD5-8263-80980E8DE9D6}"/>
              </a:ext>
            </a:extLst>
          </p:cNvPr>
          <p:cNvSpPr/>
          <p:nvPr/>
        </p:nvSpPr>
        <p:spPr>
          <a:xfrm>
            <a:off x="7042233" y="4492615"/>
            <a:ext cx="1800742" cy="1096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cs typeface="Arial"/>
              </a:rPr>
              <a:t>For more information on how to conduct strategic advocacy, click </a:t>
            </a:r>
            <a:r>
              <a:rPr lang="en-GB" sz="1400" dirty="0">
                <a:cs typeface="Arial"/>
                <a:hlinkClick r:id="rId2"/>
              </a:rPr>
              <a:t>here</a:t>
            </a:r>
            <a:r>
              <a:rPr lang="en-GB" sz="1400" dirty="0">
                <a:cs typeface="Arial"/>
              </a:rPr>
              <a:t>. </a:t>
            </a:r>
            <a:endParaRPr lang="en-US" dirty="0"/>
          </a:p>
        </p:txBody>
      </p:sp>
    </p:spTree>
    <p:extLst>
      <p:ext uri="{BB962C8B-B14F-4D97-AF65-F5344CB8AC3E}">
        <p14:creationId xmlns:p14="http://schemas.microsoft.com/office/powerpoint/2010/main" val="6474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98CA-3BB8-4D61-A17C-EB95B5E9C3B9}"/>
              </a:ext>
            </a:extLst>
          </p:cNvPr>
          <p:cNvSpPr>
            <a:spLocks noGrp="1"/>
          </p:cNvSpPr>
          <p:nvPr>
            <p:ph type="title"/>
          </p:nvPr>
        </p:nvSpPr>
        <p:spPr/>
        <p:txBody>
          <a:bodyPr/>
          <a:lstStyle/>
          <a:p>
            <a:r>
              <a:rPr lang="en-GB" dirty="0">
                <a:cs typeface="Arial"/>
              </a:rPr>
              <a:t>Next steps</a:t>
            </a:r>
            <a:endParaRPr lang="en-GB" dirty="0"/>
          </a:p>
        </p:txBody>
      </p:sp>
      <p:sp>
        <p:nvSpPr>
          <p:cNvPr id="3" name="Content Placeholder 2">
            <a:extLst>
              <a:ext uri="{FF2B5EF4-FFF2-40B4-BE49-F238E27FC236}">
                <a16:creationId xmlns:a16="http://schemas.microsoft.com/office/drawing/2014/main" id="{7340F1B6-C9E2-452A-A121-EE0E9F4C0A68}"/>
              </a:ext>
            </a:extLst>
          </p:cNvPr>
          <p:cNvSpPr>
            <a:spLocks noGrp="1"/>
          </p:cNvSpPr>
          <p:nvPr>
            <p:ph idx="1"/>
          </p:nvPr>
        </p:nvSpPr>
        <p:spPr>
          <a:xfrm>
            <a:off x="295008" y="1268413"/>
            <a:ext cx="7423112" cy="4706360"/>
          </a:xfrm>
        </p:spPr>
        <p:txBody>
          <a:bodyPr vert="horz" lIns="91440" tIns="45720" rIns="91440" bIns="45720" rtlCol="0" anchor="t">
            <a:normAutofit/>
          </a:bodyPr>
          <a:lstStyle/>
          <a:p>
            <a:r>
              <a:rPr lang="en-GB" sz="1600" dirty="0">
                <a:cs typeface="Arial"/>
              </a:rPr>
              <a:t>These slides are designed to give you an introduction to conducting a simple analysis of budget performance. </a:t>
            </a:r>
            <a:endParaRPr lang="en-US" sz="1600" dirty="0">
              <a:cs typeface="Arial"/>
            </a:endParaRPr>
          </a:p>
          <a:p>
            <a:pPr marL="15875" indent="0">
              <a:buNone/>
            </a:pPr>
            <a:endParaRPr lang="en-GB" sz="1600" dirty="0">
              <a:cs typeface="Arial"/>
            </a:endParaRPr>
          </a:p>
          <a:p>
            <a:r>
              <a:rPr lang="en-GB" sz="1600" dirty="0">
                <a:latin typeface="Arial"/>
                <a:cs typeface="Arial"/>
              </a:rPr>
              <a:t>Now that you understand the concepts and the calculations, we recommend that you look at the </a:t>
            </a:r>
            <a:r>
              <a:rPr lang="en-GB" sz="1600" dirty="0">
                <a:latin typeface="Arial"/>
                <a:cs typeface="Arial"/>
                <a:hlinkClick r:id="rId2"/>
              </a:rPr>
              <a:t>tool</a:t>
            </a:r>
            <a:r>
              <a:rPr lang="en-GB" sz="1600" dirty="0">
                <a:latin typeface="Arial"/>
                <a:cs typeface="Arial"/>
              </a:rPr>
              <a:t> to develop your own analysis and dashboard. </a:t>
            </a:r>
          </a:p>
          <a:p>
            <a:pPr marL="15875" indent="0">
              <a:buNone/>
            </a:pPr>
            <a:endParaRPr lang="en-GB" sz="1600" dirty="0">
              <a:cs typeface="Arial"/>
            </a:endParaRPr>
          </a:p>
          <a:p>
            <a:r>
              <a:rPr lang="en-GB" sz="1600" dirty="0">
                <a:latin typeface="Arial"/>
                <a:cs typeface="Arial"/>
              </a:rPr>
              <a:t>This will help you to conduct and present analysis for discussion with decision-makers to influence action.</a:t>
            </a:r>
          </a:p>
          <a:p>
            <a:pPr marL="15875" indent="0">
              <a:buNone/>
            </a:pPr>
            <a:endParaRPr lang="en-GB" dirty="0">
              <a:cs typeface="Arial"/>
            </a:endParaRPr>
          </a:p>
        </p:txBody>
      </p:sp>
    </p:spTree>
    <p:extLst>
      <p:ext uri="{BB962C8B-B14F-4D97-AF65-F5344CB8AC3E}">
        <p14:creationId xmlns:p14="http://schemas.microsoft.com/office/powerpoint/2010/main" val="8457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C9776-7FD7-426E-98EF-71FC0FCEBED2}"/>
              </a:ext>
            </a:extLst>
          </p:cNvPr>
          <p:cNvSpPr>
            <a:spLocks noGrp="1"/>
          </p:cNvSpPr>
          <p:nvPr>
            <p:ph type="subTitle" idx="1"/>
          </p:nvPr>
        </p:nvSpPr>
        <p:spPr>
          <a:xfrm>
            <a:off x="287338" y="3415312"/>
            <a:ext cx="5757330" cy="2399987"/>
          </a:xfrm>
        </p:spPr>
        <p:txBody>
          <a:bodyPr vert="horz" lIns="91440" tIns="45720" rIns="91440" bIns="45720" rtlCol="0" anchor="t">
            <a:normAutofit/>
          </a:bodyPr>
          <a:lstStyle/>
          <a:p>
            <a:pPr marL="15875"/>
            <a:r>
              <a:rPr lang="en-GB" sz="1600" b="1" dirty="0">
                <a:cs typeface="Arial"/>
              </a:rPr>
              <a:t>These slides will help you to:</a:t>
            </a:r>
            <a:r>
              <a:rPr lang="en-GB" sz="1600" dirty="0">
                <a:cs typeface="Arial"/>
              </a:rPr>
              <a:t> </a:t>
            </a:r>
            <a:endParaRPr lang="en-GB" sz="1600" b="1" dirty="0"/>
          </a:p>
          <a:p>
            <a:pPr marL="285750" indent="-285750">
              <a:buChar char="•"/>
            </a:pPr>
            <a:r>
              <a:rPr lang="en-GB" sz="1600" b="0" dirty="0">
                <a:cs typeface="Arial"/>
              </a:rPr>
              <a:t>understand the key information sources for a budget analysis</a:t>
            </a:r>
          </a:p>
          <a:p>
            <a:pPr marL="285750" indent="-285750">
              <a:buChar char="•"/>
            </a:pPr>
            <a:r>
              <a:rPr lang="en-GB" sz="1600" b="0" dirty="0">
                <a:cs typeface="Arial"/>
              </a:rPr>
              <a:t>know what calculations you can perform to do a simple analysis of budget performance (looking at allocation and expenditure)</a:t>
            </a:r>
          </a:p>
          <a:p>
            <a:pPr marL="285750" indent="-285750">
              <a:buChar char="•"/>
            </a:pPr>
            <a:r>
              <a:rPr lang="en-GB" sz="1600" b="0" dirty="0">
                <a:cs typeface="Arial"/>
              </a:rPr>
              <a:t>know what questions to ask to interrogate your findings.</a:t>
            </a:r>
            <a:endParaRPr lang="en-GB" sz="1600" b="0">
              <a:cs typeface="Arial"/>
            </a:endParaRPr>
          </a:p>
          <a:p>
            <a:pPr marL="15875" indent="0">
              <a:buNone/>
            </a:pPr>
            <a:endParaRPr lang="en-GB" sz="1600" dirty="0"/>
          </a:p>
        </p:txBody>
      </p:sp>
      <p:sp>
        <p:nvSpPr>
          <p:cNvPr id="2" name="Title 1">
            <a:extLst>
              <a:ext uri="{FF2B5EF4-FFF2-40B4-BE49-F238E27FC236}">
                <a16:creationId xmlns:a16="http://schemas.microsoft.com/office/drawing/2014/main" id="{CD9F467D-7A9E-4355-851B-AC46E0D2997F}"/>
              </a:ext>
            </a:extLst>
          </p:cNvPr>
          <p:cNvSpPr>
            <a:spLocks noGrp="1"/>
          </p:cNvSpPr>
          <p:nvPr>
            <p:ph type="ctrTitle"/>
          </p:nvPr>
        </p:nvSpPr>
        <p:spPr/>
        <p:txBody>
          <a:bodyPr/>
          <a:lstStyle/>
          <a:p>
            <a:r>
              <a:rPr lang="en-US" dirty="0">
                <a:latin typeface="Arial Black"/>
              </a:rPr>
              <a:t>OBJECTIVES</a:t>
            </a:r>
            <a:endParaRPr lang="en-US" dirty="0"/>
          </a:p>
        </p:txBody>
      </p:sp>
    </p:spTree>
    <p:extLst>
      <p:ext uri="{BB962C8B-B14F-4D97-AF65-F5344CB8AC3E}">
        <p14:creationId xmlns:p14="http://schemas.microsoft.com/office/powerpoint/2010/main" val="223260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775-12C0-9A41-852C-A8D0BB2410CA}"/>
              </a:ext>
            </a:extLst>
          </p:cNvPr>
          <p:cNvSpPr>
            <a:spLocks noGrp="1"/>
          </p:cNvSpPr>
          <p:nvPr>
            <p:ph type="title"/>
          </p:nvPr>
        </p:nvSpPr>
        <p:spPr/>
        <p:txBody>
          <a:bodyPr>
            <a:normAutofit/>
          </a:bodyPr>
          <a:lstStyle/>
          <a:p>
            <a:r>
              <a:rPr lang="en-US" dirty="0"/>
              <a:t>Why do a budget analysis?</a:t>
            </a:r>
          </a:p>
        </p:txBody>
      </p:sp>
      <p:sp>
        <p:nvSpPr>
          <p:cNvPr id="3" name="TextBox 2">
            <a:extLst>
              <a:ext uri="{FF2B5EF4-FFF2-40B4-BE49-F238E27FC236}">
                <a16:creationId xmlns:a16="http://schemas.microsoft.com/office/drawing/2014/main" id="{B4E43FDE-5AB5-4621-BB5B-B7876EF71773}"/>
              </a:ext>
            </a:extLst>
          </p:cNvPr>
          <p:cNvSpPr txBox="1"/>
          <p:nvPr/>
        </p:nvSpPr>
        <p:spPr>
          <a:xfrm>
            <a:off x="0" y="1336119"/>
            <a:ext cx="8287917" cy="2246769"/>
          </a:xfrm>
          <a:prstGeom prst="rect">
            <a:avLst/>
          </a:prstGeom>
          <a:solidFill>
            <a:schemeClr val="bg1"/>
          </a:solidFill>
        </p:spPr>
        <p:txBody>
          <a:bodyPr wrap="square" lIns="91440" tIns="45720" rIns="91440" bIns="45720" rtlCol="0" anchor="t">
            <a:spAutoFit/>
          </a:bodyPr>
          <a:lstStyle/>
          <a:p>
            <a:pPr lvl="1"/>
            <a:r>
              <a:rPr lang="en-GB" sz="1600" b="1" dirty="0">
                <a:solidFill>
                  <a:schemeClr val="tx2"/>
                </a:solidFill>
                <a:latin typeface="Arial" panose="020B0604020202020204" pitchFamily="34" charset="0"/>
                <a:cs typeface="Arial"/>
              </a:rPr>
              <a:t>Carrying out an analysis on budget performance will enable you to:</a:t>
            </a:r>
          </a:p>
          <a:p>
            <a:pPr marL="800100" lvl="1" indent="-342900">
              <a:buFont typeface="Courier New"/>
              <a:buChar char="o"/>
            </a:pPr>
            <a:endParaRPr lang="en-GB" sz="1600" dirty="0">
              <a:solidFill>
                <a:schemeClr val="tx2"/>
              </a:solidFill>
              <a:latin typeface="Arial" panose="020B0604020202020204" pitchFamily="34" charset="0"/>
              <a:cs typeface="Arial"/>
            </a:endParaRPr>
          </a:p>
          <a:p>
            <a:pPr marL="800100" lvl="1" indent="-342900">
              <a:buFont typeface="Courier New"/>
              <a:buChar char="o"/>
            </a:pPr>
            <a:r>
              <a:rPr lang="en-GB" sz="1600" dirty="0">
                <a:solidFill>
                  <a:schemeClr val="tx2"/>
                </a:solidFill>
                <a:latin typeface="Arial" panose="020B0604020202020204" pitchFamily="34" charset="0"/>
                <a:cs typeface="Arial"/>
              </a:rPr>
              <a:t>advocate for investment in health and RMNCH according to the budget</a:t>
            </a:r>
          </a:p>
          <a:p>
            <a:pPr marL="800100" lvl="1" indent="-342900">
              <a:buFont typeface="Courier New"/>
              <a:buChar char="o"/>
            </a:pPr>
            <a:endParaRPr lang="en-GB" sz="1600" dirty="0">
              <a:solidFill>
                <a:schemeClr val="tx2"/>
              </a:solidFill>
              <a:latin typeface="Arial" panose="020B0604020202020204" pitchFamily="34" charset="0"/>
              <a:cs typeface="Arial"/>
            </a:endParaRPr>
          </a:p>
          <a:p>
            <a:pPr marL="800100" lvl="1" indent="-342900">
              <a:buFont typeface="Courier New" panose="02070309020205020404" pitchFamily="49" charset="0"/>
              <a:buChar char="o"/>
            </a:pPr>
            <a:r>
              <a:rPr lang="en-GB" sz="1600" dirty="0">
                <a:solidFill>
                  <a:schemeClr val="tx2"/>
                </a:solidFill>
                <a:latin typeface="Arial" panose="020B0604020202020204" pitchFamily="34" charset="0"/>
                <a:cs typeface="Arial"/>
              </a:rPr>
              <a:t>hold government to account on political declarations, policies and commitments </a:t>
            </a:r>
          </a:p>
          <a:p>
            <a:pPr lvl="1"/>
            <a:endParaRPr lang="en-GB" sz="1600" dirty="0">
              <a:solidFill>
                <a:schemeClr val="tx2"/>
              </a:solidFill>
              <a:latin typeface="Arial" panose="020B0604020202020204" pitchFamily="34" charset="0"/>
              <a:cs typeface="Arial"/>
            </a:endParaRPr>
          </a:p>
          <a:p>
            <a:pPr marL="800100" lvl="1" indent="-342900">
              <a:buFont typeface="Courier New" panose="02070309020205020404" pitchFamily="49" charset="0"/>
              <a:buChar char="o"/>
            </a:pPr>
            <a:r>
              <a:rPr lang="en-GB" sz="1600" dirty="0">
                <a:solidFill>
                  <a:schemeClr val="tx2"/>
                </a:solidFill>
                <a:latin typeface="Arial" panose="020B0604020202020204" pitchFamily="34" charset="0"/>
                <a:cs typeface="Arial"/>
              </a:rPr>
              <a:t>safeguard public resources against inefficient allocation and utilisation.</a:t>
            </a:r>
          </a:p>
          <a:p>
            <a:pPr marL="800100" lvl="1" indent="-342900">
              <a:buFont typeface="Courier New" panose="02070309020205020404" pitchFamily="49" charset="0"/>
              <a:buChar char="o"/>
            </a:pPr>
            <a:endParaRPr lang="en-GB" sz="2400" dirty="0">
              <a:cs typeface="Arial"/>
            </a:endParaRPr>
          </a:p>
        </p:txBody>
      </p:sp>
    </p:spTree>
    <p:extLst>
      <p:ext uri="{BB962C8B-B14F-4D97-AF65-F5344CB8AC3E}">
        <p14:creationId xmlns:p14="http://schemas.microsoft.com/office/powerpoint/2010/main" val="368542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D7A4-AAC4-4ADC-A43A-1B10DAC4216F}"/>
              </a:ext>
            </a:extLst>
          </p:cNvPr>
          <p:cNvSpPr>
            <a:spLocks noGrp="1"/>
          </p:cNvSpPr>
          <p:nvPr>
            <p:ph type="title"/>
          </p:nvPr>
        </p:nvSpPr>
        <p:spPr/>
        <p:txBody>
          <a:bodyPr/>
          <a:lstStyle/>
          <a:p>
            <a:r>
              <a:rPr lang="en-GB" dirty="0">
                <a:cs typeface="Arial"/>
              </a:rPr>
              <a:t>Definitions</a:t>
            </a:r>
            <a:endParaRPr lang="en-GB" dirty="0"/>
          </a:p>
        </p:txBody>
      </p:sp>
      <p:sp>
        <p:nvSpPr>
          <p:cNvPr id="3" name="Content Placeholder 2">
            <a:extLst>
              <a:ext uri="{FF2B5EF4-FFF2-40B4-BE49-F238E27FC236}">
                <a16:creationId xmlns:a16="http://schemas.microsoft.com/office/drawing/2014/main" id="{F8096BE4-E69B-45CD-9A0A-B84B85CBD9C9}"/>
              </a:ext>
            </a:extLst>
          </p:cNvPr>
          <p:cNvSpPr>
            <a:spLocks noGrp="1"/>
          </p:cNvSpPr>
          <p:nvPr>
            <p:ph idx="1"/>
          </p:nvPr>
        </p:nvSpPr>
        <p:spPr>
          <a:xfrm>
            <a:off x="298223" y="1206400"/>
            <a:ext cx="7215990" cy="5105259"/>
          </a:xfrm>
        </p:spPr>
        <p:txBody>
          <a:bodyPr vert="horz" lIns="91440" tIns="45720" rIns="91440" bIns="45720" rtlCol="0" anchor="t">
            <a:normAutofit/>
          </a:bodyPr>
          <a:lstStyle/>
          <a:p>
            <a:pPr algn="just"/>
            <a:r>
              <a:rPr lang="en-GB" sz="1600" b="1" dirty="0">
                <a:ea typeface="+mn-lt"/>
                <a:cs typeface="+mn-lt"/>
              </a:rPr>
              <a:t>Budget allocation</a:t>
            </a:r>
            <a:r>
              <a:rPr lang="en-GB" sz="1600" dirty="0">
                <a:ea typeface="+mn-lt"/>
                <a:cs typeface="+mn-lt"/>
              </a:rPr>
              <a:t> is</a:t>
            </a:r>
            <a:r>
              <a:rPr lang="en-GB" sz="1600" b="1" dirty="0">
                <a:ea typeface="+mn-lt"/>
                <a:cs typeface="+mn-lt"/>
              </a:rPr>
              <a:t> </a:t>
            </a:r>
            <a:r>
              <a:rPr lang="en-GB" sz="1600" dirty="0">
                <a:ea typeface="+mn-lt"/>
                <a:cs typeface="+mn-lt"/>
              </a:rPr>
              <a:t>the amount of money that is planned and committed to be spent on a given area over a specific period of time.</a:t>
            </a:r>
            <a:endParaRPr lang="en-GB" sz="1600" dirty="0">
              <a:cs typeface="Arial" panose="020B0604020202020204"/>
            </a:endParaRPr>
          </a:p>
          <a:p>
            <a:pPr marL="15875" indent="0" algn="just">
              <a:buNone/>
            </a:pPr>
            <a:endParaRPr lang="en-GB" sz="1600" dirty="0">
              <a:ea typeface="+mn-lt"/>
              <a:cs typeface="+mn-lt"/>
            </a:endParaRPr>
          </a:p>
          <a:p>
            <a:pPr algn="just"/>
            <a:r>
              <a:rPr lang="en-GB" sz="1600" b="1" dirty="0">
                <a:ea typeface="+mn-lt"/>
                <a:cs typeface="+mn-lt"/>
              </a:rPr>
              <a:t>Budget released </a:t>
            </a:r>
            <a:r>
              <a:rPr lang="en-GB" sz="1600" dirty="0">
                <a:ea typeface="+mn-lt"/>
                <a:cs typeface="+mn-lt"/>
              </a:rPr>
              <a:t>is the money that is made available to a given entity (such as a state/county department of health or health facility) over the period.</a:t>
            </a:r>
            <a:endParaRPr lang="en-GB" sz="1600" dirty="0"/>
          </a:p>
          <a:p>
            <a:pPr marL="15875" indent="0" algn="just">
              <a:buNone/>
            </a:pPr>
            <a:endParaRPr lang="en-GB" sz="1600" dirty="0">
              <a:ea typeface="+mn-lt"/>
              <a:cs typeface="+mn-lt"/>
            </a:endParaRPr>
          </a:p>
          <a:p>
            <a:pPr algn="just"/>
            <a:r>
              <a:rPr lang="en-GB" sz="1600" b="1" dirty="0">
                <a:ea typeface="+mn-lt"/>
                <a:cs typeface="+mn-lt"/>
              </a:rPr>
              <a:t>Expenditure </a:t>
            </a:r>
            <a:r>
              <a:rPr lang="en-GB" sz="1600" dirty="0">
                <a:ea typeface="+mn-lt"/>
                <a:cs typeface="+mn-lt"/>
              </a:rPr>
              <a:t>or</a:t>
            </a:r>
            <a:r>
              <a:rPr lang="en-GB" sz="1600" b="1" dirty="0">
                <a:ea typeface="+mn-lt"/>
                <a:cs typeface="+mn-lt"/>
              </a:rPr>
              <a:t> utilisation</a:t>
            </a:r>
            <a:r>
              <a:rPr lang="en-GB" sz="1600" dirty="0">
                <a:ea typeface="+mn-lt"/>
                <a:cs typeface="+mn-lt"/>
              </a:rPr>
              <a:t> refers to the money spent by an entity carrying out activities over the period.</a:t>
            </a:r>
          </a:p>
          <a:p>
            <a:pPr algn="just"/>
            <a:endParaRPr lang="en-GB" sz="1600" dirty="0">
              <a:ea typeface="+mn-lt"/>
              <a:cs typeface="+mn-lt"/>
            </a:endParaRPr>
          </a:p>
          <a:p>
            <a:pPr algn="just"/>
            <a:r>
              <a:rPr lang="en-GB" sz="1600" b="1" dirty="0">
                <a:ea typeface="+mn-lt"/>
                <a:cs typeface="+mn-lt"/>
              </a:rPr>
              <a:t>Budget execution </a:t>
            </a:r>
            <a:r>
              <a:rPr lang="en-GB" sz="1600" dirty="0">
                <a:ea typeface="+mn-lt"/>
                <a:cs typeface="+mn-lt"/>
              </a:rPr>
              <a:t>refers to the proportion of funds committed that were executed over the period</a:t>
            </a:r>
            <a:endParaRPr lang="en-GB" sz="1600" b="1" dirty="0"/>
          </a:p>
          <a:p>
            <a:pPr algn="just"/>
            <a:endParaRPr lang="en-GB" sz="1600" dirty="0">
              <a:cs typeface="Arial"/>
            </a:endParaRPr>
          </a:p>
          <a:p>
            <a:pPr marL="15875" indent="0" algn="just">
              <a:buNone/>
            </a:pPr>
            <a:r>
              <a:rPr lang="en-GB" sz="1600" dirty="0">
                <a:cs typeface="Arial"/>
              </a:rPr>
              <a:t>Money that is allocated is not always released. Money that is released is not always spent. To strengthen the accountability around the use of funds, we must ask </a:t>
            </a:r>
            <a:r>
              <a:rPr lang="en-GB" sz="1600" b="1" dirty="0">
                <a:cs typeface="Arial"/>
              </a:rPr>
              <a:t>why</a:t>
            </a:r>
            <a:r>
              <a:rPr lang="en-GB" sz="1600" dirty="0">
                <a:cs typeface="Arial"/>
              </a:rPr>
              <a:t> this is the case.</a:t>
            </a:r>
          </a:p>
          <a:p>
            <a:endParaRPr lang="en-GB" dirty="0">
              <a:cs typeface="Arial"/>
            </a:endParaRPr>
          </a:p>
        </p:txBody>
      </p:sp>
    </p:spTree>
    <p:extLst>
      <p:ext uri="{BB962C8B-B14F-4D97-AF65-F5344CB8AC3E}">
        <p14:creationId xmlns:p14="http://schemas.microsoft.com/office/powerpoint/2010/main" val="346455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775-12C0-9A41-852C-A8D0BB2410CA}"/>
              </a:ext>
            </a:extLst>
          </p:cNvPr>
          <p:cNvSpPr>
            <a:spLocks noGrp="1"/>
          </p:cNvSpPr>
          <p:nvPr>
            <p:ph type="title"/>
          </p:nvPr>
        </p:nvSpPr>
        <p:spPr>
          <a:xfrm>
            <a:off x="2680697" y="-9076"/>
            <a:ext cx="4433168" cy="639791"/>
          </a:xfrm>
        </p:spPr>
        <p:txBody>
          <a:bodyPr>
            <a:normAutofit/>
          </a:bodyPr>
          <a:lstStyle/>
          <a:p>
            <a:r>
              <a:rPr lang="en-US"/>
              <a:t>Sources of Information</a:t>
            </a:r>
          </a:p>
        </p:txBody>
      </p:sp>
      <p:graphicFrame>
        <p:nvGraphicFramePr>
          <p:cNvPr id="4" name="Table 4">
            <a:extLst>
              <a:ext uri="{FF2B5EF4-FFF2-40B4-BE49-F238E27FC236}">
                <a16:creationId xmlns:a16="http://schemas.microsoft.com/office/drawing/2014/main" id="{C63C7913-3399-47DA-A59A-F7D895AFEB60}"/>
              </a:ext>
            </a:extLst>
          </p:cNvPr>
          <p:cNvGraphicFramePr>
            <a:graphicFrameLocks noGrp="1"/>
          </p:cNvGraphicFramePr>
          <p:nvPr>
            <p:ph idx="1"/>
            <p:extLst>
              <p:ext uri="{D42A27DB-BD31-4B8C-83A1-F6EECF244321}">
                <p14:modId xmlns:p14="http://schemas.microsoft.com/office/powerpoint/2010/main" val="1228829275"/>
              </p:ext>
            </p:extLst>
          </p:nvPr>
        </p:nvGraphicFramePr>
        <p:xfrm>
          <a:off x="0" y="0"/>
          <a:ext cx="9144000" cy="5819775"/>
        </p:xfrm>
        <a:graphic>
          <a:graphicData uri="http://schemas.openxmlformats.org/drawingml/2006/table">
            <a:tbl>
              <a:tblPr firstRow="1" bandRow="1">
                <a:tableStyleId>{21E4AEA4-8DFA-4A89-87EB-49C32662AFE0}</a:tableStyleId>
              </a:tblPr>
              <a:tblGrid>
                <a:gridCol w="1187271">
                  <a:extLst>
                    <a:ext uri="{9D8B030D-6E8A-4147-A177-3AD203B41FA5}">
                      <a16:colId xmlns:a16="http://schemas.microsoft.com/office/drawing/2014/main" val="2149327786"/>
                    </a:ext>
                  </a:extLst>
                </a:gridCol>
                <a:gridCol w="2314175">
                  <a:extLst>
                    <a:ext uri="{9D8B030D-6E8A-4147-A177-3AD203B41FA5}">
                      <a16:colId xmlns:a16="http://schemas.microsoft.com/office/drawing/2014/main" val="2449887601"/>
                    </a:ext>
                  </a:extLst>
                </a:gridCol>
                <a:gridCol w="2383814">
                  <a:extLst>
                    <a:ext uri="{9D8B030D-6E8A-4147-A177-3AD203B41FA5}">
                      <a16:colId xmlns:a16="http://schemas.microsoft.com/office/drawing/2014/main" val="459135336"/>
                    </a:ext>
                  </a:extLst>
                </a:gridCol>
                <a:gridCol w="3258740">
                  <a:extLst>
                    <a:ext uri="{9D8B030D-6E8A-4147-A177-3AD203B41FA5}">
                      <a16:colId xmlns:a16="http://schemas.microsoft.com/office/drawing/2014/main" val="533332384"/>
                    </a:ext>
                  </a:extLst>
                </a:gridCol>
              </a:tblGrid>
              <a:tr h="513510">
                <a:tc>
                  <a:txBody>
                    <a:bodyPr/>
                    <a:lstStyle/>
                    <a:p>
                      <a:pPr algn="ctr"/>
                      <a:r>
                        <a:rPr lang="en-GB" dirty="0"/>
                        <a:t>Area of analysis </a:t>
                      </a:r>
                      <a:endParaRPr lang="en-GB" b="1" dirty="0"/>
                    </a:p>
                  </a:txBody>
                  <a:tcPr/>
                </a:tc>
                <a:tc gridSpan="3">
                  <a:txBody>
                    <a:bodyPr/>
                    <a:lstStyle/>
                    <a:p>
                      <a:pPr algn="ctr"/>
                      <a:r>
                        <a:rPr lang="en-GB" dirty="0"/>
                        <a:t>Source document and custodian</a:t>
                      </a:r>
                      <a:endParaRPr lang="en-GB" b="1" dirty="0"/>
                    </a:p>
                  </a:txBody>
                  <a:tcPr/>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912113331"/>
                  </a:ext>
                </a:extLst>
              </a:tr>
              <a:tr h="256753">
                <a:tc>
                  <a:txBody>
                    <a:bodyPr/>
                    <a:lstStyle/>
                    <a:p>
                      <a:pPr algn="ctr"/>
                      <a:endParaRPr lang="en-GB" sz="1050" b="1" dirty="0">
                        <a:solidFill>
                          <a:schemeClr val="tx2"/>
                        </a:solidFill>
                      </a:endParaRPr>
                    </a:p>
                  </a:txBody>
                  <a:tcPr/>
                </a:tc>
                <a:tc>
                  <a:txBody>
                    <a:bodyPr/>
                    <a:lstStyle/>
                    <a:p>
                      <a:pPr algn="ctr"/>
                      <a:r>
                        <a:rPr lang="en-GB" sz="1050" b="1" dirty="0">
                          <a:solidFill>
                            <a:schemeClr val="tx2"/>
                          </a:solidFill>
                        </a:rPr>
                        <a:t>Kenya</a:t>
                      </a:r>
                    </a:p>
                  </a:txBody>
                  <a:tcPr/>
                </a:tc>
                <a:tc>
                  <a:txBody>
                    <a:bodyPr/>
                    <a:lstStyle/>
                    <a:p>
                      <a:pPr algn="ctr"/>
                      <a:r>
                        <a:rPr lang="en-GB" sz="1050" b="1" dirty="0">
                          <a:solidFill>
                            <a:schemeClr val="tx2"/>
                          </a:solidFill>
                        </a:rPr>
                        <a:t>Nigeria</a:t>
                      </a:r>
                    </a:p>
                  </a:txBody>
                  <a:tcPr/>
                </a:tc>
                <a:tc>
                  <a:txBody>
                    <a:bodyPr/>
                    <a:lstStyle/>
                    <a:p>
                      <a:pPr lvl="0" algn="ctr">
                        <a:buNone/>
                      </a:pPr>
                      <a:r>
                        <a:rPr lang="en-GB" sz="1050" b="1" dirty="0">
                          <a:solidFill>
                            <a:schemeClr val="tx2"/>
                          </a:solidFill>
                        </a:rPr>
                        <a:t>Other countries</a:t>
                      </a:r>
                    </a:p>
                  </a:txBody>
                  <a:tcPr/>
                </a:tc>
                <a:extLst>
                  <a:ext uri="{0D108BD9-81ED-4DB2-BD59-A6C34878D82A}">
                    <a16:rowId xmlns:a16="http://schemas.microsoft.com/office/drawing/2014/main" val="3319081729"/>
                  </a:ext>
                </a:extLst>
              </a:tr>
              <a:tr h="1626112">
                <a:tc>
                  <a:txBody>
                    <a:bodyPr/>
                    <a:lstStyle/>
                    <a:p>
                      <a:pPr algn="l"/>
                      <a:r>
                        <a:rPr lang="en-GB" sz="1200" dirty="0">
                          <a:solidFill>
                            <a:schemeClr val="tx2"/>
                          </a:solidFill>
                        </a:rPr>
                        <a:t>Allocation</a:t>
                      </a:r>
                      <a:endParaRPr lang="en-GB" sz="1200" b="1" dirty="0">
                        <a:solidFill>
                          <a:schemeClr val="tx2"/>
                        </a:solidFill>
                      </a:endParaRPr>
                    </a:p>
                  </a:txBody>
                  <a:tcPr/>
                </a:tc>
                <a:tc>
                  <a:txBody>
                    <a:bodyPr/>
                    <a:lstStyle/>
                    <a:p>
                      <a:r>
                        <a:rPr lang="en-GB" sz="1050" dirty="0">
                          <a:solidFill>
                            <a:schemeClr val="tx2"/>
                          </a:solidFill>
                        </a:rPr>
                        <a:t>County Program-Based Budget </a:t>
                      </a:r>
                    </a:p>
                    <a:p>
                      <a:pPr marL="0" marR="0" lvl="0" indent="0" algn="l" rtl="0" eaLnBrk="1" fontAlgn="auto" latinLnBrk="0" hangingPunct="1">
                        <a:lnSpc>
                          <a:spcPct val="100000"/>
                        </a:lnSpc>
                        <a:spcBef>
                          <a:spcPts val="0"/>
                        </a:spcBef>
                        <a:spcAft>
                          <a:spcPts val="0"/>
                        </a:spcAft>
                        <a:buClrTx/>
                        <a:buSzTx/>
                        <a:buFontTx/>
                        <a:buNone/>
                      </a:pPr>
                      <a:endParaRPr lang="en-GB" sz="1050" dirty="0">
                        <a:solidFill>
                          <a:schemeClr val="tx2"/>
                        </a:solidFill>
                      </a:endParaRPr>
                    </a:p>
                    <a:p>
                      <a:pPr marL="0" marR="0" lvl="0" indent="0" algn="l" rtl="0" eaLnBrk="1" fontAlgn="auto" latinLnBrk="0" hangingPunct="1">
                        <a:lnSpc>
                          <a:spcPct val="100000"/>
                        </a:lnSpc>
                        <a:spcBef>
                          <a:spcPts val="0"/>
                        </a:spcBef>
                        <a:spcAft>
                          <a:spcPts val="0"/>
                        </a:spcAft>
                        <a:buClrTx/>
                        <a:buSzTx/>
                        <a:buFontTx/>
                        <a:buNone/>
                      </a:pPr>
                      <a:r>
                        <a:rPr lang="en-GB" sz="1050" dirty="0">
                          <a:solidFill>
                            <a:schemeClr val="tx2"/>
                          </a:solidFill>
                        </a:rPr>
                        <a:t>Respective County Department of Budget and Economic Planning; County Assembly; Treasury</a:t>
                      </a:r>
                      <a:endParaRPr lang="en-GB" sz="1050" i="1" dirty="0">
                        <a:solidFill>
                          <a:schemeClr val="tx2"/>
                        </a:solidFill>
                      </a:endParaRPr>
                    </a:p>
                  </a:txBody>
                  <a:tcPr/>
                </a:tc>
                <a:tc>
                  <a:txBody>
                    <a:bodyPr/>
                    <a:lstStyle/>
                    <a:p>
                      <a:pPr lvl="0">
                        <a:buNone/>
                      </a:pPr>
                      <a:r>
                        <a:rPr lang="en-GB" sz="1050" u="none" strike="noStrike" noProof="0" dirty="0">
                          <a:solidFill>
                            <a:schemeClr val="tx2"/>
                          </a:solidFill>
                        </a:rPr>
                        <a:t>Approved State Annual Budget</a:t>
                      </a:r>
                    </a:p>
                    <a:p>
                      <a:pPr lvl="0">
                        <a:buNone/>
                      </a:pPr>
                      <a:endParaRPr lang="en-GB" sz="1050" dirty="0">
                        <a:solidFill>
                          <a:schemeClr val="tx2"/>
                        </a:solidFill>
                      </a:endParaRPr>
                    </a:p>
                    <a:p>
                      <a:pPr lvl="0">
                        <a:buNone/>
                      </a:pPr>
                      <a:r>
                        <a:rPr lang="en-GB" sz="1050" dirty="0">
                          <a:solidFill>
                            <a:schemeClr val="tx2"/>
                          </a:solidFill>
                        </a:rPr>
                        <a:t>Economic Planning Commission; Ministry of Finance; Ministry of Health </a:t>
                      </a:r>
                      <a:endParaRPr lang="en-GB" sz="1050" i="1" dirty="0">
                        <a:solidFill>
                          <a:schemeClr val="tx2"/>
                        </a:solidFill>
                      </a:endParaRPr>
                    </a:p>
                  </a:txBody>
                  <a:tcPr/>
                </a:tc>
                <a:tc>
                  <a:txBody>
                    <a:bodyPr/>
                    <a:lstStyle/>
                    <a:p>
                      <a:pPr lvl="0" algn="l">
                        <a:buNone/>
                      </a:pPr>
                      <a:r>
                        <a:rPr lang="en-GB" sz="1050" u="none" strike="noStrike" noProof="0" dirty="0">
                          <a:solidFill>
                            <a:schemeClr val="tx2"/>
                          </a:solidFill>
                        </a:rPr>
                        <a:t>Look for documents titled 'Budget Appropriation Bill'; 'Budget Proposal', 'Budget Framework, 'Programme Based Budget' or 'Annual Plan'. </a:t>
                      </a:r>
                    </a:p>
                    <a:p>
                      <a:pPr lvl="0" algn="l">
                        <a:buNone/>
                      </a:pPr>
                      <a:r>
                        <a:rPr lang="en-GB" sz="1050" u="none" strike="noStrike" noProof="0" dirty="0">
                          <a:solidFill>
                            <a:schemeClr val="tx2"/>
                          </a:solidFill>
                        </a:rPr>
                        <a:t>These might be found on the Ministry of Finance website, devolved administration websites, or through </a:t>
                      </a:r>
                      <a:r>
                        <a:rPr lang="en-GB" sz="1050" u="none" strike="noStrike" noProof="0" dirty="0">
                          <a:solidFill>
                            <a:schemeClr val="tx2"/>
                          </a:solidFill>
                          <a:hlinkClick r:id="rId3">
                            <a:extLst>
                              <a:ext uri="{A12FA001-AC4F-418D-AE19-62706E023703}">
                                <ahyp:hlinkClr xmlns:ahyp="http://schemas.microsoft.com/office/drawing/2018/hyperlinkcolor" val="tx"/>
                              </a:ext>
                            </a:extLst>
                          </a:hlinkClick>
                        </a:rPr>
                        <a:t>CABRI</a:t>
                      </a:r>
                      <a:r>
                        <a:rPr lang="en-GB" sz="1050" u="none" strike="noStrike" noProof="0" dirty="0">
                          <a:solidFill>
                            <a:schemeClr val="tx2"/>
                          </a:solidFill>
                        </a:rPr>
                        <a:t>. </a:t>
                      </a:r>
                      <a:endParaRPr lang="en-GB" sz="1050" b="0" i="0" u="none" strike="noStrike" noProof="0" dirty="0">
                        <a:solidFill>
                          <a:schemeClr val="tx2"/>
                        </a:solidFill>
                        <a:latin typeface="Arial"/>
                      </a:endParaRPr>
                    </a:p>
                  </a:txBody>
                  <a:tcPr/>
                </a:tc>
                <a:extLst>
                  <a:ext uri="{0D108BD9-81ED-4DB2-BD59-A6C34878D82A}">
                    <a16:rowId xmlns:a16="http://schemas.microsoft.com/office/drawing/2014/main" val="4220017904"/>
                  </a:ext>
                </a:extLst>
              </a:tr>
              <a:tr h="2310797">
                <a:tc rowSpan="2">
                  <a:txBody>
                    <a:bodyPr/>
                    <a:lstStyle/>
                    <a:p>
                      <a:pPr lvl="0" algn="l">
                        <a:buNone/>
                      </a:pPr>
                      <a:r>
                        <a:rPr lang="en-GB" sz="1200" dirty="0">
                          <a:solidFill>
                            <a:schemeClr val="tx2"/>
                          </a:solidFill>
                        </a:rPr>
                        <a:t>Release</a:t>
                      </a:r>
                      <a:endParaRPr lang="en-GB" sz="1200" b="1" dirty="0">
                        <a:solidFill>
                          <a:schemeClr val="tx2"/>
                        </a:solidFill>
                      </a:endParaRPr>
                    </a:p>
                  </a:txBody>
                  <a:tcPr/>
                </a:tc>
                <a:tc>
                  <a:txBody>
                    <a:bodyPr/>
                    <a:lstStyle/>
                    <a:p>
                      <a:r>
                        <a:rPr lang="en-GB" sz="1050" dirty="0">
                          <a:solidFill>
                            <a:schemeClr val="tx2"/>
                          </a:solidFill>
                        </a:rPr>
                        <a:t>County Budget Implementation Review Report</a:t>
                      </a:r>
                    </a:p>
                    <a:p>
                      <a:endParaRPr lang="en-GB" sz="1050" dirty="0">
                        <a:solidFill>
                          <a:schemeClr val="tx2"/>
                        </a:solidFill>
                      </a:endParaRPr>
                    </a:p>
                    <a:p>
                      <a:pPr algn="l"/>
                      <a:r>
                        <a:rPr lang="en-GB" sz="1050" dirty="0">
                          <a:solidFill>
                            <a:schemeClr val="tx2"/>
                          </a:solidFill>
                        </a:rPr>
                        <a:t>Controller of the Budget</a:t>
                      </a:r>
                    </a:p>
                    <a:p>
                      <a:endParaRPr lang="en-GB" sz="1050" b="0" dirty="0">
                        <a:solidFill>
                          <a:schemeClr val="tx2"/>
                        </a:solidFill>
                      </a:endParaRPr>
                    </a:p>
                  </a:txBody>
                  <a:tcPr/>
                </a:tc>
                <a:tc>
                  <a:txBody>
                    <a:bodyPr/>
                    <a:lstStyle/>
                    <a:p>
                      <a:pPr lvl="0">
                        <a:buNone/>
                      </a:pPr>
                      <a:r>
                        <a:rPr lang="en-GB" sz="1050" u="none" strike="noStrike" noProof="0" dirty="0">
                          <a:solidFill>
                            <a:schemeClr val="tx2"/>
                          </a:solidFill>
                        </a:rPr>
                        <a:t>Quarterly Budget Implementation Reports (produced at the federal level)</a:t>
                      </a:r>
                    </a:p>
                    <a:p>
                      <a:pPr lvl="0">
                        <a:buNone/>
                      </a:pPr>
                      <a:endParaRPr lang="en-GB" sz="1050" u="none" strike="noStrike" noProof="0" dirty="0">
                        <a:solidFill>
                          <a:schemeClr val="tx2"/>
                        </a:solidFill>
                      </a:endParaRPr>
                    </a:p>
                    <a:p>
                      <a:pPr lvl="0">
                        <a:buNone/>
                      </a:pPr>
                      <a:r>
                        <a:rPr lang="en-GB" sz="1050" u="none" strike="noStrike" noProof="0" dirty="0">
                          <a:solidFill>
                            <a:schemeClr val="tx2"/>
                          </a:solidFill>
                        </a:rPr>
                        <a:t>Budget Office of the Federation;  Ministry of Economic Planning at </a:t>
                      </a:r>
                      <a:br>
                        <a:rPr lang="en-GB" sz="1050" u="none" strike="noStrike" noProof="0" dirty="0">
                          <a:solidFill>
                            <a:schemeClr val="tx2"/>
                          </a:solidFill>
                        </a:rPr>
                      </a:br>
                      <a:r>
                        <a:rPr lang="en-GB" sz="1050" u="none" strike="noStrike" noProof="0" dirty="0">
                          <a:solidFill>
                            <a:schemeClr val="tx2"/>
                          </a:solidFill>
                        </a:rPr>
                        <a:t>the state level</a:t>
                      </a:r>
                      <a:endParaRPr lang="en-GB" sz="1050" b="0" i="1" u="none" strike="noStrike" noProof="0" dirty="0">
                        <a:solidFill>
                          <a:schemeClr val="tx2"/>
                        </a:solidFill>
                        <a:latin typeface="+mn-lt"/>
                      </a:endParaRPr>
                    </a:p>
                  </a:txBody>
                  <a:tcPr/>
                </a:tc>
                <a:tc rowSpan="2">
                  <a:txBody>
                    <a:bodyPr/>
                    <a:lstStyle/>
                    <a:p>
                      <a:pPr lvl="0" algn="l">
                        <a:buNone/>
                      </a:pPr>
                      <a:r>
                        <a:rPr lang="en-GB" sz="1050" u="none" strike="noStrike" noProof="0" dirty="0">
                          <a:solidFill>
                            <a:schemeClr val="tx2"/>
                          </a:solidFill>
                        </a:rPr>
                        <a:t>Look for documents titled 'In-Year Report', 'Mid-Year Review', ‘End of Year Report', 'Release and Expenditure Reports'. These might be found on the Ministry of Finance website, devolved administration websites, websites for the office of the auditor or accountant general, or through </a:t>
                      </a:r>
                      <a:r>
                        <a:rPr lang="en-GB" sz="1050" u="none" strike="noStrike" noProof="0" dirty="0">
                          <a:solidFill>
                            <a:schemeClr val="tx2"/>
                          </a:solidFill>
                          <a:hlinkClick r:id="rId3">
                            <a:extLst>
                              <a:ext uri="{A12FA001-AC4F-418D-AE19-62706E023703}">
                                <ahyp:hlinkClr xmlns:ahyp="http://schemas.microsoft.com/office/drawing/2018/hyperlinkcolor" val="tx"/>
                              </a:ext>
                            </a:extLst>
                          </a:hlinkClick>
                        </a:rPr>
                        <a:t>CABRI</a:t>
                      </a:r>
                      <a:r>
                        <a:rPr lang="en-GB" sz="1050" u="none" strike="noStrike" noProof="0" dirty="0">
                          <a:solidFill>
                            <a:schemeClr val="tx2"/>
                          </a:solidFill>
                        </a:rPr>
                        <a:t>. </a:t>
                      </a:r>
                    </a:p>
                    <a:p>
                      <a:pPr lvl="0" algn="l">
                        <a:buNone/>
                      </a:pPr>
                      <a:endParaRPr lang="en-GB" sz="1050" u="none" strike="noStrike" noProof="0" dirty="0">
                        <a:solidFill>
                          <a:schemeClr val="tx2"/>
                        </a:solidFill>
                      </a:endParaRPr>
                    </a:p>
                    <a:p>
                      <a:pPr lvl="0" algn="l">
                        <a:buNone/>
                      </a:pPr>
                      <a:r>
                        <a:rPr lang="en-GB" sz="1050" u="none" strike="noStrike" noProof="0" dirty="0">
                          <a:solidFill>
                            <a:schemeClr val="tx2"/>
                          </a:solidFill>
                        </a:rPr>
                        <a:t>This information can be difficult to access, so we recommend that you start by building trust with the custodians of this information. </a:t>
                      </a:r>
                      <a:endParaRPr lang="en-GB" sz="1050" b="0" i="0" u="none" strike="noStrike" noProof="0" dirty="0">
                        <a:solidFill>
                          <a:schemeClr val="tx2"/>
                        </a:solidFill>
                        <a:latin typeface="Arial"/>
                      </a:endParaRPr>
                    </a:p>
                  </a:txBody>
                  <a:tcPr/>
                </a:tc>
                <a:extLst>
                  <a:ext uri="{0D108BD9-81ED-4DB2-BD59-A6C34878D82A}">
                    <a16:rowId xmlns:a16="http://schemas.microsoft.com/office/drawing/2014/main" val="3200126406"/>
                  </a:ext>
                </a:extLst>
              </a:tr>
              <a:tr h="1112603">
                <a:tc vMerge="1">
                  <a:txBody>
                    <a:bodyPr/>
                    <a:lstStyle/>
                    <a:p>
                      <a:endParaRPr lang="en-KE"/>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50" kern="1200" dirty="0">
                          <a:solidFill>
                            <a:schemeClr val="tx2"/>
                          </a:solidFill>
                        </a:rPr>
                        <a:t>County Annual performance Review Report</a:t>
                      </a:r>
                    </a:p>
                    <a:p>
                      <a:pPr marL="0" marR="0" lvl="0" indent="0" algn="l" rtl="0" eaLnBrk="1" fontAlgn="auto" latinLnBrk="0" hangingPunct="1">
                        <a:lnSpc>
                          <a:spcPct val="100000"/>
                        </a:lnSpc>
                        <a:spcBef>
                          <a:spcPts val="0"/>
                        </a:spcBef>
                        <a:spcAft>
                          <a:spcPts val="0"/>
                        </a:spcAft>
                        <a:buClrTx/>
                        <a:buSzTx/>
                        <a:buFontTx/>
                        <a:buNone/>
                      </a:pPr>
                      <a:endParaRPr lang="en-GB" sz="1050" kern="1200" dirty="0">
                        <a:solidFill>
                          <a:schemeClr val="tx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50" dirty="0">
                          <a:solidFill>
                            <a:schemeClr val="tx2"/>
                          </a:solidFill>
                        </a:rPr>
                        <a:t>Department of Budget and Economic Planning</a:t>
                      </a:r>
                      <a:endParaRPr lang="en-GB" sz="1050" i="1" kern="1200" dirty="0">
                        <a:solidFill>
                          <a:schemeClr val="tx2"/>
                        </a:solidFill>
                        <a:latin typeface="+mn-lt"/>
                        <a:ea typeface="+mn-ea"/>
                        <a:cs typeface="+mn-cs"/>
                      </a:endParaRPr>
                    </a:p>
                  </a:txBody>
                  <a:tcPr/>
                </a:tc>
                <a:tc>
                  <a:txBody>
                    <a:bodyPr/>
                    <a:lstStyle/>
                    <a:p>
                      <a:r>
                        <a:rPr lang="en-GB" sz="1050" kern="1200" dirty="0">
                          <a:solidFill>
                            <a:schemeClr val="tx2"/>
                          </a:solidFill>
                        </a:rPr>
                        <a:t>Year End Report produced at the federal level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u="none" strike="noStrike" kern="1200" noProof="0" dirty="0">
                        <a:solidFill>
                          <a:schemeClr val="tx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50" u="none" strike="noStrike" kern="1200" noProof="0" dirty="0">
                          <a:solidFill>
                            <a:schemeClr val="tx2"/>
                          </a:solidFill>
                        </a:rPr>
                        <a:t>Budget Office of the Federation</a:t>
                      </a:r>
                      <a:endParaRPr lang="en-US" sz="1050" i="1" dirty="0">
                        <a:solidFill>
                          <a:schemeClr val="tx2"/>
                        </a:solidFill>
                      </a:endParaRPr>
                    </a:p>
                  </a:txBody>
                  <a:tcPr/>
                </a:tc>
                <a:tc vMerge="1">
                  <a:txBody>
                    <a:bodyPr/>
                    <a:lstStyle/>
                    <a:p>
                      <a:endParaRPr lang="en-US"/>
                    </a:p>
                  </a:txBody>
                  <a:tcPr/>
                </a:tc>
                <a:extLst>
                  <a:ext uri="{0D108BD9-81ED-4DB2-BD59-A6C34878D82A}">
                    <a16:rowId xmlns:a16="http://schemas.microsoft.com/office/drawing/2014/main" val="2523398124"/>
                  </a:ext>
                </a:extLst>
              </a:tr>
            </a:tbl>
          </a:graphicData>
        </a:graphic>
      </p:graphicFrame>
    </p:spTree>
    <p:extLst>
      <p:ext uri="{BB962C8B-B14F-4D97-AF65-F5344CB8AC3E}">
        <p14:creationId xmlns:p14="http://schemas.microsoft.com/office/powerpoint/2010/main" val="104554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775-12C0-9A41-852C-A8D0BB2410CA}"/>
              </a:ext>
            </a:extLst>
          </p:cNvPr>
          <p:cNvSpPr>
            <a:spLocks noGrp="1"/>
          </p:cNvSpPr>
          <p:nvPr>
            <p:ph type="title"/>
          </p:nvPr>
        </p:nvSpPr>
        <p:spPr>
          <a:xfrm>
            <a:off x="2680697" y="-9076"/>
            <a:ext cx="4433168" cy="639791"/>
          </a:xfrm>
        </p:spPr>
        <p:txBody>
          <a:bodyPr>
            <a:normAutofit/>
          </a:bodyPr>
          <a:lstStyle/>
          <a:p>
            <a:r>
              <a:rPr lang="en-US"/>
              <a:t>Sources of Information</a:t>
            </a:r>
          </a:p>
        </p:txBody>
      </p:sp>
      <p:graphicFrame>
        <p:nvGraphicFramePr>
          <p:cNvPr id="4" name="Table 4">
            <a:extLst>
              <a:ext uri="{FF2B5EF4-FFF2-40B4-BE49-F238E27FC236}">
                <a16:creationId xmlns:a16="http://schemas.microsoft.com/office/drawing/2014/main" id="{C63C7913-3399-47DA-A59A-F7D895AFEB60}"/>
              </a:ext>
            </a:extLst>
          </p:cNvPr>
          <p:cNvGraphicFramePr>
            <a:graphicFrameLocks noGrp="1"/>
          </p:cNvGraphicFramePr>
          <p:nvPr>
            <p:ph idx="1"/>
            <p:extLst>
              <p:ext uri="{D42A27DB-BD31-4B8C-83A1-F6EECF244321}">
                <p14:modId xmlns:p14="http://schemas.microsoft.com/office/powerpoint/2010/main" val="3103089533"/>
              </p:ext>
            </p:extLst>
          </p:nvPr>
        </p:nvGraphicFramePr>
        <p:xfrm>
          <a:off x="0" y="0"/>
          <a:ext cx="9143998" cy="5743851"/>
        </p:xfrm>
        <a:graphic>
          <a:graphicData uri="http://schemas.openxmlformats.org/drawingml/2006/table">
            <a:tbl>
              <a:tblPr firstRow="1" bandRow="1">
                <a:tableStyleId>{21E4AEA4-8DFA-4A89-87EB-49C32662AFE0}</a:tableStyleId>
              </a:tblPr>
              <a:tblGrid>
                <a:gridCol w="1187270">
                  <a:extLst>
                    <a:ext uri="{9D8B030D-6E8A-4147-A177-3AD203B41FA5}">
                      <a16:colId xmlns:a16="http://schemas.microsoft.com/office/drawing/2014/main" val="2149327786"/>
                    </a:ext>
                  </a:extLst>
                </a:gridCol>
                <a:gridCol w="2314174">
                  <a:extLst>
                    <a:ext uri="{9D8B030D-6E8A-4147-A177-3AD203B41FA5}">
                      <a16:colId xmlns:a16="http://schemas.microsoft.com/office/drawing/2014/main" val="2449887601"/>
                    </a:ext>
                  </a:extLst>
                </a:gridCol>
                <a:gridCol w="1828306">
                  <a:extLst>
                    <a:ext uri="{9D8B030D-6E8A-4147-A177-3AD203B41FA5}">
                      <a16:colId xmlns:a16="http://schemas.microsoft.com/office/drawing/2014/main" val="459135336"/>
                    </a:ext>
                  </a:extLst>
                </a:gridCol>
                <a:gridCol w="3814248">
                  <a:extLst>
                    <a:ext uri="{9D8B030D-6E8A-4147-A177-3AD203B41FA5}">
                      <a16:colId xmlns:a16="http://schemas.microsoft.com/office/drawing/2014/main" val="533332384"/>
                    </a:ext>
                  </a:extLst>
                </a:gridCol>
              </a:tblGrid>
              <a:tr h="794080">
                <a:tc>
                  <a:txBody>
                    <a:bodyPr/>
                    <a:lstStyle/>
                    <a:p>
                      <a:pPr algn="ctr"/>
                      <a:r>
                        <a:rPr lang="en-GB" dirty="0"/>
                        <a:t>Area of analysis </a:t>
                      </a:r>
                      <a:endParaRPr lang="en-GB" b="1" dirty="0"/>
                    </a:p>
                  </a:txBody>
                  <a:tcPr/>
                </a:tc>
                <a:tc gridSpan="3">
                  <a:txBody>
                    <a:bodyPr/>
                    <a:lstStyle/>
                    <a:p>
                      <a:pPr algn="ctr"/>
                      <a:r>
                        <a:rPr lang="en-GB" dirty="0"/>
                        <a:t>Source document and custodian</a:t>
                      </a:r>
                      <a:endParaRPr lang="en-GB" b="1" dirty="0"/>
                    </a:p>
                  </a:txBody>
                  <a:tcPr/>
                </a:tc>
                <a:tc hMerge="1">
                  <a:txBody>
                    <a:bodyPr/>
                    <a:lstStyle/>
                    <a:p>
                      <a:endParaRPr lang="en-GB"/>
                    </a:p>
                  </a:txBody>
                  <a:tcPr/>
                </a:tc>
                <a:tc hMerge="1">
                  <a:txBody>
                    <a:bodyPr/>
                    <a:lstStyle/>
                    <a:p>
                      <a:endParaRPr lang="en-US"/>
                    </a:p>
                  </a:txBody>
                  <a:tcPr/>
                </a:tc>
                <a:extLst>
                  <a:ext uri="{0D108BD9-81ED-4DB2-BD59-A6C34878D82A}">
                    <a16:rowId xmlns:a16="http://schemas.microsoft.com/office/drawing/2014/main" val="912113331"/>
                  </a:ext>
                </a:extLst>
              </a:tr>
              <a:tr h="397040">
                <a:tc>
                  <a:txBody>
                    <a:bodyPr/>
                    <a:lstStyle/>
                    <a:p>
                      <a:pPr algn="ctr"/>
                      <a:endParaRPr lang="en-GB" sz="1050" b="1"/>
                    </a:p>
                  </a:txBody>
                  <a:tcPr/>
                </a:tc>
                <a:tc>
                  <a:txBody>
                    <a:bodyPr/>
                    <a:lstStyle/>
                    <a:p>
                      <a:pPr algn="ctr"/>
                      <a:r>
                        <a:rPr lang="en-GB" sz="1050" b="1" dirty="0">
                          <a:solidFill>
                            <a:schemeClr val="tx2"/>
                          </a:solidFill>
                        </a:rPr>
                        <a:t>Kenya</a:t>
                      </a:r>
                    </a:p>
                  </a:txBody>
                  <a:tcPr/>
                </a:tc>
                <a:tc>
                  <a:txBody>
                    <a:bodyPr/>
                    <a:lstStyle/>
                    <a:p>
                      <a:pPr algn="ctr"/>
                      <a:r>
                        <a:rPr lang="en-GB" sz="1050" b="1" dirty="0">
                          <a:solidFill>
                            <a:schemeClr val="tx2"/>
                          </a:solidFill>
                        </a:rPr>
                        <a:t>Nigeria</a:t>
                      </a:r>
                    </a:p>
                  </a:txBody>
                  <a:tcPr/>
                </a:tc>
                <a:tc>
                  <a:txBody>
                    <a:bodyPr/>
                    <a:lstStyle/>
                    <a:p>
                      <a:pPr lvl="0" algn="ctr">
                        <a:buNone/>
                      </a:pPr>
                      <a:r>
                        <a:rPr lang="en-GB" sz="1050" b="1" dirty="0">
                          <a:solidFill>
                            <a:schemeClr val="tx2"/>
                          </a:solidFill>
                        </a:rPr>
                        <a:t>Other countries</a:t>
                      </a:r>
                    </a:p>
                  </a:txBody>
                  <a:tcPr/>
                </a:tc>
                <a:extLst>
                  <a:ext uri="{0D108BD9-81ED-4DB2-BD59-A6C34878D82A}">
                    <a16:rowId xmlns:a16="http://schemas.microsoft.com/office/drawing/2014/main" val="3319081729"/>
                  </a:ext>
                </a:extLst>
              </a:tr>
              <a:tr h="1985208">
                <a:tc rowSpan="2">
                  <a:txBody>
                    <a:bodyPr/>
                    <a:lstStyle/>
                    <a:p>
                      <a:pPr algn="l"/>
                      <a:r>
                        <a:rPr lang="en-GB" sz="1200" dirty="0">
                          <a:solidFill>
                            <a:schemeClr val="tx2"/>
                          </a:solidFill>
                        </a:rPr>
                        <a:t>Utilisation</a:t>
                      </a:r>
                      <a:endParaRPr lang="en-GB" sz="1200" b="1" dirty="0">
                        <a:solidFill>
                          <a:schemeClr val="tx2"/>
                        </a:solidFill>
                      </a:endParaRPr>
                    </a:p>
                  </a:txBody>
                  <a:tcPr/>
                </a:tc>
                <a:tc>
                  <a:txBody>
                    <a:bodyPr/>
                    <a:lstStyle/>
                    <a:p>
                      <a:pPr lvl="0">
                        <a:buNone/>
                      </a:pPr>
                      <a:r>
                        <a:rPr lang="en-GB" sz="1050" u="none" strike="noStrike" noProof="0" dirty="0">
                          <a:solidFill>
                            <a:schemeClr val="tx2"/>
                          </a:solidFill>
                        </a:rPr>
                        <a:t>County Annual performance Review Report</a:t>
                      </a:r>
                      <a:endParaRPr lang="en-GB" sz="1050" dirty="0">
                        <a:solidFill>
                          <a:schemeClr val="tx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050" dirty="0">
                          <a:solidFill>
                            <a:schemeClr val="tx2"/>
                          </a:solidFill>
                        </a:rPr>
                        <a:t>Department of Budget and Economic Planning</a:t>
                      </a:r>
                      <a:endParaRPr lang="en-GB" sz="1050" i="1" kern="1200" dirty="0">
                        <a:solidFill>
                          <a:schemeClr val="tx2"/>
                        </a:solidFill>
                        <a:latin typeface="+mn-lt"/>
                        <a:ea typeface="+mn-ea"/>
                        <a:cs typeface="+mn-cs"/>
                      </a:endParaRPr>
                    </a:p>
                  </a:txBody>
                  <a:tcPr/>
                </a:tc>
                <a:tc>
                  <a:txBody>
                    <a:bodyPr/>
                    <a:lstStyle/>
                    <a:p>
                      <a:pPr lvl="0">
                        <a:buNone/>
                      </a:pPr>
                      <a:r>
                        <a:rPr lang="en-GB" sz="1050" u="none" strike="noStrike" noProof="0" dirty="0">
                          <a:solidFill>
                            <a:schemeClr val="tx2"/>
                          </a:solidFill>
                        </a:rPr>
                        <a:t>Ministry's Operational Reports</a:t>
                      </a:r>
                    </a:p>
                    <a:p>
                      <a:pPr lvl="0">
                        <a:buNone/>
                      </a:pPr>
                      <a:r>
                        <a:rPr lang="en-GB" sz="1050" u="none" strike="noStrike" noProof="0" dirty="0">
                          <a:solidFill>
                            <a:schemeClr val="tx2"/>
                          </a:solidFill>
                        </a:rPr>
                        <a:t>Ministry, Departments and Agencies in Health</a:t>
                      </a:r>
                      <a:endParaRPr lang="en-GB" sz="1050" b="0" i="1" u="none" strike="noStrike" noProof="0" dirty="0">
                        <a:solidFill>
                          <a:schemeClr val="tx2"/>
                        </a:solidFill>
                        <a:latin typeface="Arial"/>
                      </a:endParaRPr>
                    </a:p>
                  </a:txBody>
                  <a:tcPr/>
                </a:tc>
                <a:tc rowSpan="2">
                  <a:txBody>
                    <a:bodyPr/>
                    <a:lstStyle/>
                    <a:p>
                      <a:pPr lvl="0">
                        <a:buNone/>
                      </a:pPr>
                      <a:r>
                        <a:rPr lang="en-GB" sz="1050" u="none" strike="noStrike" noProof="0" dirty="0">
                          <a:solidFill>
                            <a:schemeClr val="tx2"/>
                          </a:solidFill>
                        </a:rPr>
                        <a:t>Look for documents titled 'In-Year Report', 'Mid-Year Review', End of Year Report', 'Expenditure Reports' 'Annual workplan implementation reports'. These might be found on the Ministry of Finance or health website, devolved administration websites, websites for the office of the auditor or accountant general, or through </a:t>
                      </a:r>
                      <a:r>
                        <a:rPr lang="en-GB" sz="1050" u="none" strike="noStrike" noProof="0" dirty="0">
                          <a:solidFill>
                            <a:schemeClr val="tx2"/>
                          </a:solidFill>
                          <a:hlinkClick r:id="rId3">
                            <a:extLst>
                              <a:ext uri="{A12FA001-AC4F-418D-AE19-62706E023703}">
                                <ahyp:hlinkClr xmlns:ahyp="http://schemas.microsoft.com/office/drawing/2018/hyperlinkcolor" val="tx"/>
                              </a:ext>
                            </a:extLst>
                          </a:hlinkClick>
                        </a:rPr>
                        <a:t>CABRI</a:t>
                      </a:r>
                      <a:r>
                        <a:rPr lang="en-GB" sz="1050" u="none" strike="noStrike" noProof="0" dirty="0">
                          <a:solidFill>
                            <a:schemeClr val="tx2"/>
                          </a:solidFill>
                        </a:rPr>
                        <a:t>. </a:t>
                      </a:r>
                      <a:endParaRPr lang="en-US" sz="1050" u="none" strike="noStrike" noProof="0" dirty="0">
                        <a:solidFill>
                          <a:schemeClr val="tx2"/>
                        </a:solidFill>
                      </a:endParaRPr>
                    </a:p>
                    <a:p>
                      <a:pPr lvl="0">
                        <a:buNone/>
                      </a:pPr>
                      <a:r>
                        <a:rPr lang="en-GB" sz="1050" u="none" strike="noStrike" noProof="0" dirty="0">
                          <a:solidFill>
                            <a:schemeClr val="tx2"/>
                          </a:solidFill>
                        </a:rPr>
                        <a:t>This information can be difficult to access, so we recommend that you start by building trust with the custodians of this information. If this is not available to you, you can start to understand utilisation by going and speaking with your local facility: have they been able to use the funds they were promised? Did they use these according to the plan? </a:t>
                      </a:r>
                      <a:endParaRPr lang="en-GB" sz="1050" b="0" i="0" u="none" strike="noStrike" noProof="0" dirty="0">
                        <a:solidFill>
                          <a:schemeClr val="tx2"/>
                        </a:solidFill>
                        <a:latin typeface="Arial"/>
                      </a:endParaRPr>
                    </a:p>
                  </a:txBody>
                  <a:tcPr/>
                </a:tc>
                <a:extLst>
                  <a:ext uri="{0D108BD9-81ED-4DB2-BD59-A6C34878D82A}">
                    <a16:rowId xmlns:a16="http://schemas.microsoft.com/office/drawing/2014/main" val="1323525014"/>
                  </a:ext>
                </a:extLst>
              </a:tr>
              <a:tr h="2567523">
                <a:tc vMerge="1">
                  <a:txBody>
                    <a:bodyPr/>
                    <a:lstStyle/>
                    <a:p>
                      <a:endParaRPr lang="en-KE"/>
                    </a:p>
                  </a:txBody>
                  <a:tcPr/>
                </a:tc>
                <a:tc>
                  <a:txBody>
                    <a:bodyPr/>
                    <a:lstStyle/>
                    <a:p>
                      <a:pPr lvl="0">
                        <a:buNone/>
                      </a:pPr>
                      <a:r>
                        <a:rPr lang="en-GB" sz="1050" u="none" strike="noStrike" noProof="0" dirty="0">
                          <a:solidFill>
                            <a:schemeClr val="tx2"/>
                          </a:solidFill>
                        </a:rPr>
                        <a:t>County Budget Implementation Review Report</a:t>
                      </a:r>
                    </a:p>
                    <a:p>
                      <a:pPr lvl="0" algn="l">
                        <a:buNone/>
                      </a:pPr>
                      <a:r>
                        <a:rPr lang="en-GB" sz="1050" u="none" strike="noStrike" noProof="0" dirty="0">
                          <a:solidFill>
                            <a:schemeClr val="tx2"/>
                          </a:solidFill>
                        </a:rPr>
                        <a:t>Controller of the Budget</a:t>
                      </a:r>
                      <a:endParaRPr lang="en-GB" b="0" u="none" strike="noStrike" noProof="0" dirty="0">
                        <a:solidFill>
                          <a:schemeClr val="tx2"/>
                        </a:solidFill>
                        <a:latin typeface="Arial"/>
                      </a:endParaRPr>
                    </a:p>
                  </a:txBody>
                  <a:tcPr/>
                </a:tc>
                <a:tc>
                  <a:txBody>
                    <a:bodyPr/>
                    <a:lstStyle/>
                    <a:p>
                      <a:r>
                        <a:rPr lang="en-GB" sz="1050" dirty="0">
                          <a:solidFill>
                            <a:schemeClr val="tx2"/>
                          </a:solidFill>
                        </a:rPr>
                        <a:t>Audited Report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50" dirty="0">
                          <a:solidFill>
                            <a:schemeClr val="tx2"/>
                          </a:solidFill>
                        </a:rPr>
                        <a:t>Office of the Auditor General</a:t>
                      </a:r>
                      <a:endParaRPr lang="en-GB" sz="1050" i="1" dirty="0">
                        <a:solidFill>
                          <a:schemeClr val="tx2"/>
                        </a:solidFill>
                      </a:endParaRPr>
                    </a:p>
                  </a:txBody>
                  <a:tcPr/>
                </a:tc>
                <a:tc vMerge="1">
                  <a:txBody>
                    <a:bodyPr/>
                    <a:lstStyle/>
                    <a:p>
                      <a:endParaRPr lang="en-US"/>
                    </a:p>
                  </a:txBody>
                  <a:tcPr/>
                </a:tc>
                <a:extLst>
                  <a:ext uri="{0D108BD9-81ED-4DB2-BD59-A6C34878D82A}">
                    <a16:rowId xmlns:a16="http://schemas.microsoft.com/office/drawing/2014/main" val="4222327043"/>
                  </a:ext>
                </a:extLst>
              </a:tr>
            </a:tbl>
          </a:graphicData>
        </a:graphic>
      </p:graphicFrame>
    </p:spTree>
    <p:extLst>
      <p:ext uri="{BB962C8B-B14F-4D97-AF65-F5344CB8AC3E}">
        <p14:creationId xmlns:p14="http://schemas.microsoft.com/office/powerpoint/2010/main" val="108365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33BC-EF68-4C7A-AA96-C7E41B8C4E93}"/>
              </a:ext>
            </a:extLst>
          </p:cNvPr>
          <p:cNvSpPr>
            <a:spLocks noGrp="1"/>
          </p:cNvSpPr>
          <p:nvPr>
            <p:ph type="title"/>
          </p:nvPr>
        </p:nvSpPr>
        <p:spPr/>
        <p:txBody>
          <a:bodyPr>
            <a:noAutofit/>
          </a:bodyPr>
          <a:lstStyle/>
          <a:p>
            <a:r>
              <a:rPr lang="en-GB" sz="2000" dirty="0"/>
              <a:t>Allocation: Health budget as a proportion of total budget</a:t>
            </a:r>
            <a:endParaRPr lang="en-GB" sz="2000" dirty="0">
              <a:cs typeface="Arial"/>
            </a:endParaRPr>
          </a:p>
        </p:txBody>
      </p:sp>
      <p:graphicFrame>
        <p:nvGraphicFramePr>
          <p:cNvPr id="4" name="Table 3">
            <a:extLst>
              <a:ext uri="{FF2B5EF4-FFF2-40B4-BE49-F238E27FC236}">
                <a16:creationId xmlns:a16="http://schemas.microsoft.com/office/drawing/2014/main" id="{22A483AB-C731-4559-9E18-E6283F1E4475}"/>
              </a:ext>
            </a:extLst>
          </p:cNvPr>
          <p:cNvGraphicFramePr>
            <a:graphicFrameLocks noGrp="1"/>
          </p:cNvGraphicFramePr>
          <p:nvPr>
            <p:extLst>
              <p:ext uri="{D42A27DB-BD31-4B8C-83A1-F6EECF244321}">
                <p14:modId xmlns:p14="http://schemas.microsoft.com/office/powerpoint/2010/main" val="1286718596"/>
              </p:ext>
            </p:extLst>
          </p:nvPr>
        </p:nvGraphicFramePr>
        <p:xfrm>
          <a:off x="279478" y="1660680"/>
          <a:ext cx="8734017" cy="1694415"/>
        </p:xfrm>
        <a:graphic>
          <a:graphicData uri="http://schemas.openxmlformats.org/drawingml/2006/table">
            <a:tbl>
              <a:tblPr>
                <a:tableStyleId>{21E4AEA4-8DFA-4A89-87EB-49C32662AFE0}</a:tableStyleId>
              </a:tblPr>
              <a:tblGrid>
                <a:gridCol w="2414496">
                  <a:extLst>
                    <a:ext uri="{9D8B030D-6E8A-4147-A177-3AD203B41FA5}">
                      <a16:colId xmlns:a16="http://schemas.microsoft.com/office/drawing/2014/main" val="3343686975"/>
                    </a:ext>
                  </a:extLst>
                </a:gridCol>
                <a:gridCol w="2103120">
                  <a:extLst>
                    <a:ext uri="{9D8B030D-6E8A-4147-A177-3AD203B41FA5}">
                      <a16:colId xmlns:a16="http://schemas.microsoft.com/office/drawing/2014/main" val="2483297811"/>
                    </a:ext>
                  </a:extLst>
                </a:gridCol>
                <a:gridCol w="2184400">
                  <a:extLst>
                    <a:ext uri="{9D8B030D-6E8A-4147-A177-3AD203B41FA5}">
                      <a16:colId xmlns:a16="http://schemas.microsoft.com/office/drawing/2014/main" val="624240140"/>
                    </a:ext>
                  </a:extLst>
                </a:gridCol>
                <a:gridCol w="2032001">
                  <a:extLst>
                    <a:ext uri="{9D8B030D-6E8A-4147-A177-3AD203B41FA5}">
                      <a16:colId xmlns:a16="http://schemas.microsoft.com/office/drawing/2014/main" val="4147321322"/>
                    </a:ext>
                  </a:extLst>
                </a:gridCol>
              </a:tblGrid>
              <a:tr h="347522">
                <a:tc>
                  <a:txBody>
                    <a:bodyPr/>
                    <a:lstStyle/>
                    <a:p>
                      <a:pPr algn="l" fontAlgn="ctr"/>
                      <a:r>
                        <a:rPr lang="en-US" sz="1600" b="1" u="none" strike="noStrike" kern="1200" dirty="0">
                          <a:solidFill>
                            <a:schemeClr val="tx2"/>
                          </a:solidFill>
                          <a:effectLst/>
                        </a:rPr>
                        <a:t>Example from Kenya</a:t>
                      </a:r>
                      <a:endParaRPr lang="en-US" sz="1600" b="1" i="0" u="none" strike="noStrike" kern="1200" dirty="0">
                        <a:solidFill>
                          <a:schemeClr val="tx2"/>
                        </a:solidFill>
                        <a:effectLst/>
                        <a:latin typeface="Calibri" panose="020F0502020204030204" pitchFamily="34" charset="0"/>
                        <a:ea typeface="+mn-ea"/>
                        <a:cs typeface="+mn-cs"/>
                      </a:endParaRPr>
                    </a:p>
                  </a:txBody>
                  <a:tcPr marL="4903" marR="4903" marT="4903" marB="0"/>
                </a:tc>
                <a:tc>
                  <a:txBody>
                    <a:bodyPr/>
                    <a:lstStyle/>
                    <a:p>
                      <a:pPr algn="l" fontAlgn="b"/>
                      <a:r>
                        <a:rPr lang="en-GB" sz="1600" b="1" u="none" strike="noStrike" kern="1200" dirty="0">
                          <a:solidFill>
                            <a:schemeClr val="tx2"/>
                          </a:solidFill>
                          <a:effectLst/>
                        </a:rPr>
                        <a:t>2019/2020</a:t>
                      </a:r>
                    </a:p>
                    <a:p>
                      <a:pPr algn="l" fontAlgn="b"/>
                      <a:r>
                        <a:rPr lang="en-GB" sz="1600" b="1" u="none" strike="noStrike" kern="1200" dirty="0">
                          <a:solidFill>
                            <a:schemeClr val="tx2"/>
                          </a:solidFill>
                          <a:effectLst/>
                        </a:rPr>
                        <a:t>(KES)</a:t>
                      </a:r>
                      <a:endParaRPr lang="en-GB" sz="1600" b="1" i="0" u="none" strike="noStrike" kern="1200" dirty="0">
                        <a:solidFill>
                          <a:schemeClr val="tx2"/>
                        </a:solidFill>
                        <a:effectLst/>
                        <a:latin typeface="Calibri"/>
                        <a:ea typeface="+mn-ea"/>
                        <a:cs typeface="+mn-cs"/>
                      </a:endParaRPr>
                    </a:p>
                  </a:txBody>
                  <a:tcPr marL="4903" marR="4903" marT="4903" marB="0"/>
                </a:tc>
                <a:tc>
                  <a:txBody>
                    <a:bodyPr/>
                    <a:lstStyle/>
                    <a:p>
                      <a:pPr algn="l" fontAlgn="b"/>
                      <a:r>
                        <a:rPr lang="en-GB" sz="1600" b="1" u="none" strike="noStrike" kern="1200" dirty="0">
                          <a:solidFill>
                            <a:schemeClr val="tx2"/>
                          </a:solidFill>
                          <a:effectLst/>
                        </a:rPr>
                        <a:t> 2020/2021</a:t>
                      </a:r>
                    </a:p>
                    <a:p>
                      <a:pPr algn="l" fontAlgn="b"/>
                      <a:r>
                        <a:rPr lang="en-GB" sz="1600" b="1" u="none" strike="noStrike" kern="1200" dirty="0">
                          <a:solidFill>
                            <a:schemeClr val="tx2"/>
                          </a:solidFill>
                          <a:effectLst/>
                        </a:rPr>
                        <a:t>(KES)</a:t>
                      </a:r>
                      <a:endParaRPr lang="en-GB" sz="1600" b="1" i="0" u="none" strike="noStrike" kern="1200" dirty="0">
                        <a:solidFill>
                          <a:schemeClr val="tx2"/>
                        </a:solidFill>
                        <a:effectLst/>
                        <a:latin typeface="Calibri"/>
                        <a:ea typeface="+mn-ea"/>
                        <a:cs typeface="+mn-cs"/>
                      </a:endParaRPr>
                    </a:p>
                  </a:txBody>
                  <a:tcPr marL="4903" marR="4903" marT="4903" marB="0"/>
                </a:tc>
                <a:tc>
                  <a:txBody>
                    <a:bodyPr/>
                    <a:lstStyle/>
                    <a:p>
                      <a:pPr algn="l" fontAlgn="b"/>
                      <a:r>
                        <a:rPr lang="en-GB" sz="1600" b="1" u="none" strike="noStrike" kern="1200" dirty="0">
                          <a:solidFill>
                            <a:schemeClr val="tx2"/>
                          </a:solidFill>
                          <a:effectLst/>
                        </a:rPr>
                        <a:t>Source document</a:t>
                      </a:r>
                      <a:endParaRPr lang="en-GB" sz="1600" b="1" i="0" u="none" strike="noStrike" kern="1200" dirty="0">
                        <a:solidFill>
                          <a:schemeClr val="tx2"/>
                        </a:solidFill>
                        <a:effectLst/>
                        <a:latin typeface="Calibri"/>
                        <a:ea typeface="+mn-ea"/>
                        <a:cs typeface="+mn-cs"/>
                      </a:endParaRPr>
                    </a:p>
                  </a:txBody>
                  <a:tcPr marL="4903" marR="4903" marT="4903" marB="0"/>
                </a:tc>
                <a:extLst>
                  <a:ext uri="{0D108BD9-81ED-4DB2-BD59-A6C34878D82A}">
                    <a16:rowId xmlns:a16="http://schemas.microsoft.com/office/drawing/2014/main" val="3447875154"/>
                  </a:ext>
                </a:extLst>
              </a:tr>
              <a:tr h="600916">
                <a:tc>
                  <a:txBody>
                    <a:bodyPr/>
                    <a:lstStyle/>
                    <a:p>
                      <a:pPr algn="l" fontAlgn="b"/>
                      <a:r>
                        <a:rPr lang="en-GB" sz="1600" u="none" strike="noStrike" kern="1200" dirty="0">
                          <a:solidFill>
                            <a:schemeClr val="tx2"/>
                          </a:solidFill>
                          <a:effectLst/>
                        </a:rPr>
                        <a:t> Total health allocation</a:t>
                      </a:r>
                      <a:endParaRPr lang="en-GB" sz="1600" b="0" i="0" u="none" strike="noStrike" kern="1200" dirty="0">
                        <a:solidFill>
                          <a:schemeClr val="tx2"/>
                        </a:solidFill>
                        <a:effectLst/>
                        <a:latin typeface="Calibri"/>
                        <a:ea typeface="+mn-ea"/>
                        <a:cs typeface="+mn-cs"/>
                      </a:endParaRPr>
                    </a:p>
                  </a:txBody>
                  <a:tcPr marL="4903" marR="4903" marT="4903" marB="0"/>
                </a:tc>
                <a:tc>
                  <a:txBody>
                    <a:bodyPr/>
                    <a:lstStyle/>
                    <a:p>
                      <a:pPr lvl="0" algn="l" fontAlgn="b"/>
                      <a:r>
                        <a:rPr lang="en-GB" sz="1600" u="none" strike="noStrike" kern="1200" dirty="0">
                          <a:solidFill>
                            <a:schemeClr val="tx2"/>
                          </a:solidFill>
                          <a:effectLst/>
                        </a:rPr>
                        <a:t>3,255,261,098</a:t>
                      </a:r>
                      <a:endParaRPr lang="en-GB" sz="1600" b="0" i="0" u="none" strike="noStrike" kern="1200" dirty="0">
                        <a:solidFill>
                          <a:schemeClr val="tx2"/>
                        </a:solidFill>
                        <a:effectLst/>
                        <a:latin typeface="Calibri"/>
                        <a:ea typeface="+mn-ea"/>
                        <a:cs typeface="+mn-cs"/>
                      </a:endParaRPr>
                    </a:p>
                  </a:txBody>
                  <a:tcPr marL="4903" marR="4903" marT="4903" marB="0"/>
                </a:tc>
                <a:tc>
                  <a:txBody>
                    <a:bodyPr/>
                    <a:lstStyle/>
                    <a:p>
                      <a:pPr lvl="0" algn="l" fontAlgn="ctr"/>
                      <a:r>
                        <a:rPr lang="en-GB" sz="1600" u="none" strike="noStrike" kern="1200" dirty="0">
                          <a:solidFill>
                            <a:schemeClr val="tx2"/>
                          </a:solidFill>
                          <a:effectLst/>
                        </a:rPr>
                        <a:t>   4,004,962,725</a:t>
                      </a:r>
                      <a:endParaRPr lang="en-GB" sz="1600" b="0" i="0" u="none" strike="noStrike" kern="1200" dirty="0">
                        <a:solidFill>
                          <a:schemeClr val="tx2"/>
                        </a:solidFill>
                        <a:effectLst/>
                        <a:latin typeface="Calibri"/>
                        <a:ea typeface="+mn-ea"/>
                        <a:cs typeface="+mn-cs"/>
                      </a:endParaRPr>
                    </a:p>
                  </a:txBody>
                  <a:tcPr marL="4903" marR="4903" marT="4903" marB="0"/>
                </a:tc>
                <a:tc rowSpan="2">
                  <a:txBody>
                    <a:bodyPr/>
                    <a:lstStyle/>
                    <a:p>
                      <a:pPr marL="185738" lvl="1" indent="0" algn="l">
                        <a:buNone/>
                        <a:tabLst/>
                      </a:pPr>
                      <a:r>
                        <a:rPr lang="en-GB" sz="1600" u="none" strike="noStrike" kern="1200" dirty="0">
                          <a:solidFill>
                            <a:schemeClr val="tx2"/>
                          </a:solidFill>
                          <a:effectLst/>
                        </a:rPr>
                        <a:t>Program-Based Budget</a:t>
                      </a:r>
                      <a:endParaRPr lang="en-US" sz="1200" dirty="0">
                        <a:solidFill>
                          <a:schemeClr val="tx2"/>
                        </a:solidFill>
                      </a:endParaRPr>
                    </a:p>
                  </a:txBody>
                  <a:tcPr marL="4903" marR="4903" marT="4903" marB="0"/>
                </a:tc>
                <a:extLst>
                  <a:ext uri="{0D108BD9-81ED-4DB2-BD59-A6C34878D82A}">
                    <a16:rowId xmlns:a16="http://schemas.microsoft.com/office/drawing/2014/main" val="1720909114"/>
                  </a:ext>
                </a:extLst>
              </a:tr>
              <a:tr h="600916">
                <a:tc>
                  <a:txBody>
                    <a:bodyPr/>
                    <a:lstStyle/>
                    <a:p>
                      <a:r>
                        <a:rPr lang="en-GB" sz="1600" u="none" strike="noStrike" kern="1200" dirty="0">
                          <a:solidFill>
                            <a:schemeClr val="tx2"/>
                          </a:solidFill>
                          <a:effectLst/>
                        </a:rPr>
                        <a:t>Total budget allocation</a:t>
                      </a:r>
                      <a:endParaRPr lang="en-GB" sz="1600" b="0" i="0" u="none" strike="noStrike" kern="1200" dirty="0">
                        <a:solidFill>
                          <a:schemeClr val="tx2"/>
                        </a:solidFill>
                        <a:effectLst/>
                        <a:latin typeface="Calibri"/>
                        <a:ea typeface="+mn-ea"/>
                        <a:cs typeface="+mn-cs"/>
                      </a:endParaRPr>
                    </a:p>
                  </a:txBody>
                  <a:tcPr marL="4903" marR="4903" marT="4903" marB="0"/>
                </a:tc>
                <a:tc>
                  <a:txBody>
                    <a:bodyPr/>
                    <a:lstStyle/>
                    <a:p>
                      <a:pPr lvl="0" algn="l"/>
                      <a:r>
                        <a:rPr lang="en-GB" sz="1600" u="none" strike="noStrike" kern="1200" dirty="0">
                          <a:solidFill>
                            <a:schemeClr val="tx2"/>
                          </a:solidFill>
                          <a:effectLst/>
                        </a:rPr>
                        <a:t>12,198,149,224</a:t>
                      </a:r>
                      <a:endParaRPr lang="en-GB" sz="1600" b="0" i="0" u="none" strike="noStrike" kern="1200" dirty="0">
                        <a:solidFill>
                          <a:schemeClr val="tx2"/>
                        </a:solidFill>
                        <a:effectLst/>
                        <a:latin typeface="Calibri"/>
                        <a:ea typeface="+mn-ea"/>
                        <a:cs typeface="+mn-cs"/>
                      </a:endParaRPr>
                    </a:p>
                  </a:txBody>
                  <a:tcPr marL="4903" marR="4903" marT="4903" marB="0"/>
                </a:tc>
                <a:tc>
                  <a:txBody>
                    <a:bodyPr/>
                    <a:lstStyle/>
                    <a:p>
                      <a:pPr lvl="0" algn="l"/>
                      <a:r>
                        <a:rPr lang="en-GB" sz="1600" u="none" strike="noStrike" kern="1200" dirty="0">
                          <a:solidFill>
                            <a:schemeClr val="tx2"/>
                          </a:solidFill>
                          <a:effectLst/>
                        </a:rPr>
                        <a:t>11,835,998,884</a:t>
                      </a:r>
                      <a:endParaRPr lang="en-GB" sz="1600" b="0" i="0" u="none" strike="noStrike" kern="1200" dirty="0">
                        <a:solidFill>
                          <a:schemeClr val="tx2"/>
                        </a:solidFill>
                        <a:effectLst/>
                        <a:latin typeface="Calibri"/>
                        <a:ea typeface="+mn-ea"/>
                        <a:cs typeface="+mn-cs"/>
                      </a:endParaRPr>
                    </a:p>
                  </a:txBody>
                  <a:tcPr marL="4903" marR="4903" marT="4903" marB="0"/>
                </a:tc>
                <a:tc vMerge="1">
                  <a:txBody>
                    <a:bodyPr/>
                    <a:lstStyle/>
                    <a:p>
                      <a:endParaRPr lang="en-GB" sz="1800" b="0" i="0" u="none" strike="noStrike" kern="1200">
                        <a:solidFill>
                          <a:srgbClr val="000000"/>
                        </a:solidFill>
                        <a:effectLst/>
                        <a:latin typeface="Calibri" panose="020F0502020204030204" pitchFamily="34" charset="0"/>
                        <a:ea typeface="+mn-ea"/>
                        <a:cs typeface="+mn-cs"/>
                      </a:endParaRPr>
                    </a:p>
                  </a:txBody>
                  <a:tcPr marL="4903" marR="4903" marT="4903" marB="0" anchor="ctr"/>
                </a:tc>
                <a:extLst>
                  <a:ext uri="{0D108BD9-81ED-4DB2-BD59-A6C34878D82A}">
                    <a16:rowId xmlns:a16="http://schemas.microsoft.com/office/drawing/2014/main" val="3186008567"/>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821174-1656-45E1-B903-36C3CD45FEFA}"/>
                  </a:ext>
                </a:extLst>
              </p:cNvPr>
              <p:cNvSpPr txBox="1"/>
              <p:nvPr/>
            </p:nvSpPr>
            <p:spPr>
              <a:xfrm>
                <a:off x="321237" y="3661281"/>
                <a:ext cx="8650501" cy="1815882"/>
              </a:xfrm>
              <a:prstGeom prst="rect">
                <a:avLst/>
              </a:prstGeom>
              <a:solidFill>
                <a:schemeClr val="bg1"/>
              </a:solidFill>
            </p:spPr>
            <p:txBody>
              <a:bodyPr wrap="square" lIns="91440" tIns="45720" rIns="91440" bIns="45720" rtlCol="0" anchor="t">
                <a:spAutoFit/>
              </a:bodyPr>
              <a:lstStyle/>
              <a:p>
                <a:pPr marL="285750" indent="-285750">
                  <a:buFont typeface="Arial" panose="020B0604020202020204" pitchFamily="34" charset="0"/>
                  <a:buChar char="•"/>
                </a:pPr>
                <a:r>
                  <a:rPr lang="en-GB" sz="1600" dirty="0">
                    <a:solidFill>
                      <a:schemeClr val="tx2"/>
                    </a:solidFill>
                  </a:rPr>
                  <a:t>To work out the percentage of the county budget spent on health: </a:t>
                </a:r>
              </a:p>
              <a:p>
                <a:pPr algn="ctr"/>
                <a:r>
                  <a:rPr lang="en-GB" sz="1600" dirty="0">
                    <a:solidFill>
                      <a:schemeClr val="tx2"/>
                    </a:solidFill>
                  </a:rPr>
                  <a:t>= (total health allocation </a:t>
                </a:r>
                <a14:m>
                  <m:oMath xmlns:m="http://schemas.openxmlformats.org/officeDocument/2006/math">
                    <m:r>
                      <a:rPr lang="en-GB" sz="1600" i="1" dirty="0" smtClean="0">
                        <a:solidFill>
                          <a:schemeClr val="tx2"/>
                        </a:solidFill>
                        <a:latin typeface="Cambria Math" panose="02040503050406030204" pitchFamily="18" charset="0"/>
                      </a:rPr>
                      <m:t>÷</m:t>
                    </m:r>
                  </m:oMath>
                </a14:m>
                <a:r>
                  <a:rPr lang="en-GB" sz="1600" dirty="0">
                    <a:solidFill>
                      <a:schemeClr val="tx2"/>
                    </a:solidFill>
                  </a:rPr>
                  <a:t>  total budget allocation) </a:t>
                </a:r>
                <a14:m>
                  <m:oMath xmlns:m="http://schemas.openxmlformats.org/officeDocument/2006/math">
                    <m:r>
                      <a:rPr lang="en-GB" sz="1600" i="1" dirty="0" smtClean="0">
                        <a:solidFill>
                          <a:schemeClr val="tx2"/>
                        </a:solidFill>
                        <a:latin typeface="Cambria Math" panose="02040503050406030204" pitchFamily="18" charset="0"/>
                        <a:ea typeface="Cambria Math" panose="02040503050406030204" pitchFamily="18" charset="0"/>
                      </a:rPr>
                      <m:t>×</m:t>
                    </m:r>
                  </m:oMath>
                </a14:m>
                <a:r>
                  <a:rPr lang="en-GB" sz="1600" dirty="0">
                    <a:solidFill>
                      <a:schemeClr val="tx2"/>
                    </a:solidFill>
                  </a:rPr>
                  <a:t> 100</a:t>
                </a:r>
                <a:endParaRPr lang="en-GB" sz="1600" dirty="0">
                  <a:solidFill>
                    <a:schemeClr val="tx2"/>
                  </a:solidFill>
                  <a:cs typeface="Arial"/>
                </a:endParaRPr>
              </a:p>
              <a:p>
                <a:pPr marL="285750" indent="-285750">
                  <a:buFont typeface="Arial" panose="020B0604020202020204" pitchFamily="34" charset="0"/>
                  <a:buChar char="•"/>
                </a:pPr>
                <a:endParaRPr lang="en-GB" sz="1600" dirty="0">
                  <a:solidFill>
                    <a:schemeClr val="tx2"/>
                  </a:solidFill>
                </a:endParaRPr>
              </a:p>
              <a:p>
                <a:pPr algn="ctr"/>
                <a:r>
                  <a:rPr lang="en-GB" sz="1600" b="1" dirty="0">
                    <a:solidFill>
                      <a:schemeClr val="tx2"/>
                    </a:solidFill>
                  </a:rPr>
                  <a:t>For 2019/2020: </a:t>
                </a:r>
                <a:r>
                  <a:rPr lang="en-GB" sz="1600" dirty="0">
                    <a:solidFill>
                      <a:schemeClr val="tx2"/>
                    </a:solidFill>
                  </a:rPr>
                  <a:t>=</a:t>
                </a:r>
                <a:r>
                  <a:rPr lang="en-GB" sz="1600" b="1" dirty="0">
                    <a:solidFill>
                      <a:schemeClr val="tx2"/>
                    </a:solidFill>
                  </a:rPr>
                  <a:t> </a:t>
                </a:r>
                <a:r>
                  <a:rPr lang="en-GB" sz="1600" dirty="0">
                    <a:solidFill>
                      <a:schemeClr val="tx2"/>
                    </a:solidFill>
                  </a:rPr>
                  <a:t>(</a:t>
                </a:r>
                <a:r>
                  <a:rPr lang="en-GB" sz="1600" b="1" dirty="0">
                    <a:solidFill>
                      <a:schemeClr val="tx2"/>
                    </a:solidFill>
                  </a:rPr>
                  <a:t>3,255,261,098 </a:t>
                </a:r>
                <a:r>
                  <a:rPr lang="en-GB" sz="1600" dirty="0">
                    <a:solidFill>
                      <a:schemeClr val="tx2"/>
                    </a:solidFill>
                  </a:rPr>
                  <a:t>÷</a:t>
                </a:r>
                <a:r>
                  <a:rPr lang="en-GB" sz="1600" b="1" dirty="0">
                    <a:solidFill>
                      <a:schemeClr val="tx2"/>
                    </a:solidFill>
                  </a:rPr>
                  <a:t> 12,198,149,224</a:t>
                </a:r>
                <a:r>
                  <a:rPr lang="en-GB" sz="1600" dirty="0">
                    <a:solidFill>
                      <a:schemeClr val="tx2"/>
                    </a:solidFill>
                  </a:rPr>
                  <a:t>)</a:t>
                </a:r>
                <a:r>
                  <a:rPr lang="en-GB" sz="1600" b="1" dirty="0">
                    <a:solidFill>
                      <a:schemeClr val="tx2"/>
                    </a:solidFill>
                  </a:rPr>
                  <a:t> </a:t>
                </a:r>
                <a14:m>
                  <m:oMath xmlns:m="http://schemas.openxmlformats.org/officeDocument/2006/math">
                    <m:r>
                      <a:rPr lang="en-GB" sz="1600" b="0" i="1" dirty="0" smtClean="0">
                        <a:solidFill>
                          <a:schemeClr val="tx2"/>
                        </a:solidFill>
                        <a:latin typeface="Cambria Math" panose="02040503050406030204" pitchFamily="18" charset="0"/>
                        <a:ea typeface="Cambria Math" panose="02040503050406030204" pitchFamily="18" charset="0"/>
                      </a:rPr>
                      <m:t>×</m:t>
                    </m:r>
                  </m:oMath>
                </a14:m>
                <a:r>
                  <a:rPr lang="en-GB" sz="1600" b="1" dirty="0">
                    <a:solidFill>
                      <a:schemeClr val="tx2"/>
                    </a:solidFill>
                  </a:rPr>
                  <a:t> 100 </a:t>
                </a:r>
                <a:r>
                  <a:rPr lang="en-GB" sz="1600" dirty="0">
                    <a:solidFill>
                      <a:schemeClr val="tx2"/>
                    </a:solidFill>
                  </a:rPr>
                  <a:t>=</a:t>
                </a:r>
                <a:r>
                  <a:rPr lang="en-GB" sz="1600" b="1" dirty="0">
                    <a:solidFill>
                      <a:schemeClr val="tx2"/>
                    </a:solidFill>
                  </a:rPr>
                  <a:t> 26%</a:t>
                </a:r>
                <a:endParaRPr lang="en-GB" sz="1600" b="1" dirty="0">
                  <a:solidFill>
                    <a:schemeClr val="tx2"/>
                  </a:solidFill>
                  <a:cs typeface="Arial"/>
                </a:endParaRPr>
              </a:p>
              <a:p>
                <a:pPr marL="285750" indent="-285750">
                  <a:buFont typeface="Arial" panose="020B0604020202020204" pitchFamily="34" charset="0"/>
                  <a:buChar char="•"/>
                </a:pPr>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This percentage/proportion can be compared across governments or years or judged against political declarations or policy commitments.</a:t>
                </a:r>
                <a:endParaRPr lang="en-GB" sz="1600" dirty="0">
                  <a:solidFill>
                    <a:schemeClr val="tx2"/>
                  </a:solidFill>
                  <a:cs typeface="Arial"/>
                </a:endParaRPr>
              </a:p>
            </p:txBody>
          </p:sp>
        </mc:Choice>
        <mc:Fallback xmlns="">
          <p:sp>
            <p:nvSpPr>
              <p:cNvPr id="3" name="TextBox 2">
                <a:extLst>
                  <a:ext uri="{FF2B5EF4-FFF2-40B4-BE49-F238E27FC236}">
                    <a16:creationId xmlns:a16="http://schemas.microsoft.com/office/drawing/2014/main" id="{1C821174-1656-45E1-B903-36C3CD45FEFA}"/>
                  </a:ext>
                </a:extLst>
              </p:cNvPr>
              <p:cNvSpPr txBox="1">
                <a:spLocks noRot="1" noChangeAspect="1" noMove="1" noResize="1" noEditPoints="1" noAdjustHandles="1" noChangeArrowheads="1" noChangeShapeType="1" noTextEdit="1"/>
              </p:cNvSpPr>
              <p:nvPr/>
            </p:nvSpPr>
            <p:spPr>
              <a:xfrm>
                <a:off x="321237" y="3661281"/>
                <a:ext cx="8650501" cy="1815882"/>
              </a:xfrm>
              <a:prstGeom prst="rect">
                <a:avLst/>
              </a:prstGeom>
              <a:blipFill>
                <a:blip r:embed="rId2"/>
                <a:stretch>
                  <a:fillRect l="-282" t="-1010" b="-370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8C9BA880-CFFA-4B62-9ACC-AC9B4D048592}"/>
              </a:ext>
            </a:extLst>
          </p:cNvPr>
          <p:cNvSpPr txBox="1"/>
          <p:nvPr/>
        </p:nvSpPr>
        <p:spPr>
          <a:xfrm>
            <a:off x="321237" y="1046717"/>
            <a:ext cx="83508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dirty="0">
                <a:solidFill>
                  <a:schemeClr val="tx2"/>
                </a:solidFill>
              </a:rPr>
              <a:t>This calculation matters because it can tell us how committed the Government are to prioritising health.</a:t>
            </a:r>
            <a:endParaRPr lang="en-GB" sz="1400" i="1" dirty="0">
              <a:solidFill>
                <a:schemeClr val="tx2"/>
              </a:solidFill>
              <a:cs typeface="Arial"/>
            </a:endParaRPr>
          </a:p>
        </p:txBody>
      </p:sp>
    </p:spTree>
    <p:extLst>
      <p:ext uri="{BB962C8B-B14F-4D97-AF65-F5344CB8AC3E}">
        <p14:creationId xmlns:p14="http://schemas.microsoft.com/office/powerpoint/2010/main" val="2533353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07B3193-C06D-4F34-A5C8-1A5EDF16A50F}"/>
              </a:ext>
            </a:extLst>
          </p:cNvPr>
          <p:cNvGraphicFramePr>
            <a:graphicFrameLocks noGrp="1"/>
          </p:cNvGraphicFramePr>
          <p:nvPr>
            <p:extLst>
              <p:ext uri="{D42A27DB-BD31-4B8C-83A1-F6EECF244321}">
                <p14:modId xmlns:p14="http://schemas.microsoft.com/office/powerpoint/2010/main" val="3435606141"/>
              </p:ext>
            </p:extLst>
          </p:nvPr>
        </p:nvGraphicFramePr>
        <p:xfrm>
          <a:off x="1789863" y="1033758"/>
          <a:ext cx="7228650" cy="5183836"/>
        </p:xfrm>
        <a:graphic>
          <a:graphicData uri="http://schemas.openxmlformats.org/drawingml/2006/table">
            <a:tbl>
              <a:tblPr>
                <a:tableStyleId>{FABFCF23-3B69-468F-B69F-88F6DE6A72F2}</a:tableStyleId>
              </a:tblPr>
              <a:tblGrid>
                <a:gridCol w="487950">
                  <a:extLst>
                    <a:ext uri="{9D8B030D-6E8A-4147-A177-3AD203B41FA5}">
                      <a16:colId xmlns:a16="http://schemas.microsoft.com/office/drawing/2014/main" val="1512156077"/>
                    </a:ext>
                  </a:extLst>
                </a:gridCol>
                <a:gridCol w="2624620">
                  <a:extLst>
                    <a:ext uri="{9D8B030D-6E8A-4147-A177-3AD203B41FA5}">
                      <a16:colId xmlns:a16="http://schemas.microsoft.com/office/drawing/2014/main" val="4102196857"/>
                    </a:ext>
                  </a:extLst>
                </a:gridCol>
                <a:gridCol w="1326670">
                  <a:extLst>
                    <a:ext uri="{9D8B030D-6E8A-4147-A177-3AD203B41FA5}">
                      <a16:colId xmlns:a16="http://schemas.microsoft.com/office/drawing/2014/main" val="3706393590"/>
                    </a:ext>
                  </a:extLst>
                </a:gridCol>
                <a:gridCol w="1394705">
                  <a:extLst>
                    <a:ext uri="{9D8B030D-6E8A-4147-A177-3AD203B41FA5}">
                      <a16:colId xmlns:a16="http://schemas.microsoft.com/office/drawing/2014/main" val="832518911"/>
                    </a:ext>
                  </a:extLst>
                </a:gridCol>
                <a:gridCol w="1394705">
                  <a:extLst>
                    <a:ext uri="{9D8B030D-6E8A-4147-A177-3AD203B41FA5}">
                      <a16:colId xmlns:a16="http://schemas.microsoft.com/office/drawing/2014/main" val="719539976"/>
                    </a:ext>
                  </a:extLst>
                </a:gridCol>
              </a:tblGrid>
              <a:tr h="352855">
                <a:tc>
                  <a:txBody>
                    <a:bodyPr/>
                    <a:lstStyle/>
                    <a:p>
                      <a:pPr algn="l" rtl="0" fontAlgn="ctr"/>
                      <a:r>
                        <a:rPr lang="en-KE" sz="800" b="1" u="none" strike="noStrike" dirty="0">
                          <a:solidFill>
                            <a:srgbClr val="000000"/>
                          </a:solidFill>
                          <a:effectLst/>
                        </a:rPr>
                        <a:t> </a:t>
                      </a:r>
                      <a:r>
                        <a:rPr lang="en-KE" sz="800" b="1" i="1" u="none" strike="noStrike" dirty="0">
                          <a:solidFill>
                            <a:srgbClr val="000000"/>
                          </a:solidFill>
                          <a:effectLst/>
                        </a:rPr>
                        <a:t>Example from Kenya</a:t>
                      </a:r>
                      <a:endParaRPr lang="en-KE" sz="8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900" b="1" u="none" strike="noStrike" dirty="0">
                          <a:solidFill>
                            <a:srgbClr val="000000"/>
                          </a:solidFill>
                          <a:effectLst/>
                        </a:rPr>
                        <a:t>Programme</a:t>
                      </a:r>
                      <a:endParaRPr lang="en-GB" sz="9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900" b="1" u="none" strike="noStrike" dirty="0">
                          <a:solidFill>
                            <a:srgbClr val="000000"/>
                          </a:solidFill>
                          <a:effectLst/>
                        </a:rPr>
                        <a:t>Sub-programme</a:t>
                      </a:r>
                      <a:endParaRPr lang="en-GB" sz="9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900" b="1" u="none" strike="noStrike" dirty="0">
                          <a:solidFill>
                            <a:srgbClr val="000000"/>
                          </a:solidFill>
                          <a:effectLst/>
                        </a:rPr>
                        <a:t>Total budget (2019/2020)</a:t>
                      </a:r>
                      <a:endParaRPr lang="en-GB" sz="9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900" b="1" u="none" strike="noStrike" dirty="0">
                          <a:solidFill>
                            <a:srgbClr val="000000"/>
                          </a:solidFill>
                          <a:effectLst/>
                        </a:rPr>
                        <a:t>Total budget (2020/2021)</a:t>
                      </a:r>
                      <a:endParaRPr lang="en-GB" sz="9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426995"/>
                  </a:ext>
                </a:extLst>
              </a:tr>
              <a:tr h="219208">
                <a:tc rowSpan="3">
                  <a:txBody>
                    <a:bodyPr/>
                    <a:lstStyle/>
                    <a:p>
                      <a:pPr algn="l" rtl="0" fontAlgn="ctr"/>
                      <a:r>
                        <a:rPr lang="en-KE" sz="1200" b="1" u="none" strike="noStrike" dirty="0">
                          <a:solidFill>
                            <a:srgbClr val="000000"/>
                          </a:solidFill>
                          <a:effectLst/>
                        </a:rPr>
                        <a:t>1</a:t>
                      </a:r>
                      <a:endParaRPr lang="en-KE" sz="12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rtl="0" fontAlgn="ctr"/>
                      <a:r>
                        <a:rPr lang="en-GB" sz="1200" b="1" u="none" strike="noStrike" dirty="0">
                          <a:solidFill>
                            <a:srgbClr val="000000"/>
                          </a:solidFill>
                          <a:effectLst/>
                        </a:rPr>
                        <a:t>Curative and Rehabilitative Health Services</a:t>
                      </a:r>
                      <a:endParaRPr lang="en-GB" sz="12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700" u="none" strike="noStrike" dirty="0">
                          <a:solidFill>
                            <a:srgbClr val="000000"/>
                          </a:solidFill>
                          <a:effectLst/>
                        </a:rPr>
                        <a:t>Primary Facility Services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211,199,807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800" u="none" strike="noStrike" dirty="0">
                          <a:solidFill>
                            <a:srgbClr val="000000"/>
                          </a:solidFill>
                          <a:effectLst/>
                        </a:rPr>
                        <a:t>248,806,836</a:t>
                      </a:r>
                      <a:endParaRPr lang="en-KE" sz="8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020634"/>
                  </a:ext>
                </a:extLst>
              </a:tr>
              <a:tr h="120444">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Hospital Services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341,446,682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KE" sz="8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225895"/>
                  </a:ext>
                </a:extLst>
              </a:tr>
              <a:tr h="114603">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highlight>
                            <a:srgbClr val="FFFF00"/>
                          </a:highlight>
                        </a:rPr>
                        <a:t>Program Total</a:t>
                      </a:r>
                      <a:endParaRPr lang="en-GB" sz="700" b="1" i="0" u="none" strike="noStrike" dirty="0">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highlight>
                            <a:srgbClr val="FFFF00"/>
                          </a:highlight>
                        </a:rPr>
                        <a:t>                          552,646,489 </a:t>
                      </a:r>
                      <a:endParaRPr lang="en-KE" sz="700" b="1" i="0" u="none" strike="noStrike">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a:t>
                      </a:r>
                      <a:r>
                        <a:rPr lang="en-KE" sz="700" u="none" strike="noStrike" dirty="0">
                          <a:solidFill>
                            <a:srgbClr val="000000"/>
                          </a:solidFill>
                          <a:effectLst/>
                          <a:highlight>
                            <a:srgbClr val="FFFF00"/>
                          </a:highlight>
                        </a:rPr>
                        <a:t>248,806,836</a:t>
                      </a:r>
                      <a:r>
                        <a:rPr lang="en-KE" sz="700" u="none" strike="noStrike" dirty="0">
                          <a:solidFill>
                            <a:srgbClr val="000000"/>
                          </a:solidFill>
                          <a:effectLst/>
                        </a:rPr>
                        <a:t> </a:t>
                      </a:r>
                      <a:endParaRPr lang="en-KE" sz="700" b="1"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911742"/>
                  </a:ext>
                </a:extLst>
              </a:tr>
              <a:tr h="396432">
                <a:tc rowSpan="14">
                  <a:txBody>
                    <a:bodyPr/>
                    <a:lstStyle/>
                    <a:p>
                      <a:pPr algn="l" rtl="0" fontAlgn="ctr"/>
                      <a:r>
                        <a:rPr lang="en-KE" sz="1200" b="1" u="none" strike="noStrike" dirty="0">
                          <a:solidFill>
                            <a:srgbClr val="000000"/>
                          </a:solidFill>
                          <a:effectLst/>
                        </a:rPr>
                        <a:t>2</a:t>
                      </a:r>
                      <a:endParaRPr lang="en-KE" sz="12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4">
                  <a:txBody>
                    <a:bodyPr/>
                    <a:lstStyle/>
                    <a:p>
                      <a:pPr algn="l" rtl="0" fontAlgn="ctr"/>
                      <a:r>
                        <a:rPr lang="en-GB" sz="1200" b="1" u="none" strike="noStrike" dirty="0">
                          <a:solidFill>
                            <a:srgbClr val="000000"/>
                          </a:solidFill>
                          <a:effectLst/>
                        </a:rPr>
                        <a:t>Preventive and Promotive Health Services</a:t>
                      </a:r>
                      <a:endParaRPr lang="en-GB" sz="12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900" b="1" u="none" strike="noStrike" dirty="0">
                          <a:solidFill>
                            <a:srgbClr val="000000"/>
                          </a:solidFill>
                          <a:effectLst/>
                        </a:rPr>
                        <a:t>Reproductive Maternal Neonatal Child Health (RMNCH) Services</a:t>
                      </a:r>
                      <a:endParaRPr lang="en-GB" sz="900" b="1" i="1"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900" b="1" u="none" strike="noStrike" dirty="0">
                          <a:solidFill>
                            <a:srgbClr val="000000"/>
                          </a:solidFill>
                          <a:effectLst/>
                        </a:rPr>
                        <a:t>                143,042,792 </a:t>
                      </a:r>
                      <a:endParaRPr lang="en-KE" sz="900" b="1" i="1"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900" b="1" u="none" strike="noStrike" dirty="0">
                          <a:solidFill>
                            <a:srgbClr val="000000"/>
                          </a:solidFill>
                          <a:effectLst/>
                        </a:rPr>
                        <a:t>                    73,938,515 </a:t>
                      </a:r>
                      <a:endParaRPr lang="en-KE" sz="900" b="1" i="1"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086917"/>
                  </a:ext>
                </a:extLst>
              </a:tr>
              <a:tr h="114603">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Immunization Services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10,000,000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9,850,000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078575"/>
                  </a:ext>
                </a:extLst>
              </a:tr>
              <a:tr h="114603">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Nutrition Services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20,000,000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4,645,197</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715231"/>
                  </a:ext>
                </a:extLst>
              </a:tr>
              <a:tr h="123064">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Disease Surveillance and Control</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2,500,000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11,500,000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703390"/>
                  </a:ext>
                </a:extLst>
              </a:tr>
              <a:tr h="123064">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HIV Control Interventions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121,756,023</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880205"/>
                  </a:ext>
                </a:extLst>
              </a:tr>
              <a:tr h="123064">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TB Control Interventions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3,737,840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801921"/>
                  </a:ext>
                </a:extLst>
              </a:tr>
              <a:tr h="136630">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Malaria Control Interventions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2,000,000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22,244,212</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498558"/>
                  </a:ext>
                </a:extLst>
              </a:tr>
              <a:tr h="20759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Neglected Tropical Diseases Control</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900,000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089630"/>
                  </a:ext>
                </a:extLst>
              </a:tr>
              <a:tr h="20759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Non-Communicable Disease Control</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2,400,000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314418"/>
                  </a:ext>
                </a:extLst>
              </a:tr>
              <a:tr h="20759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Environmental Health, Water and Sanitation Interventions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13,113,112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22,000,000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9854312"/>
                  </a:ext>
                </a:extLst>
              </a:tr>
              <a:tr h="123064">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School Health Interventions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6,324,000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852567"/>
                  </a:ext>
                </a:extLst>
              </a:tr>
              <a:tr h="20759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Community Health – Level I Interventions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45,845,000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23000"/>
                  </a:ext>
                </a:extLst>
              </a:tr>
              <a:tr h="265701">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Health promotion</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KE" sz="1800" b="0" i="0" u="none" strike="noStrike" dirty="0">
                        <a:solidFill>
                          <a:srgbClr val="000000"/>
                        </a:solidFill>
                        <a:effectLst/>
                        <a:latin typeface="Arial" panose="020B0604020202020204" pitchFamily="34" charset="0"/>
                      </a:endParaRPr>
                    </a:p>
                  </a:txBody>
                  <a:tcPr marL="4447" marR="4447" marT="4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897532"/>
                  </a:ext>
                </a:extLst>
              </a:tr>
              <a:tr h="114603">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highlight>
                            <a:srgbClr val="FFFF00"/>
                          </a:highlight>
                        </a:rPr>
                        <a:t>Program Total</a:t>
                      </a:r>
                      <a:endParaRPr lang="en-GB" sz="700" b="1" i="0" u="none" strike="noStrike" dirty="0">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highlight>
                            <a:srgbClr val="FFFF00"/>
                          </a:highlight>
                        </a:rPr>
                        <a:t>                          190,655,904 </a:t>
                      </a:r>
                      <a:endParaRPr lang="en-KE" sz="700" b="1" i="0" u="none" strike="noStrike">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highlight>
                            <a:srgbClr val="FFFF00"/>
                          </a:highlight>
                        </a:rPr>
                        <a:t>                            325,140,787 </a:t>
                      </a:r>
                      <a:endParaRPr lang="en-KE" sz="700" b="1" i="0" u="none" strike="noStrike">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7663763"/>
                  </a:ext>
                </a:extLst>
              </a:tr>
              <a:tr h="207598">
                <a:tc rowSpan="7">
                  <a:txBody>
                    <a:bodyPr/>
                    <a:lstStyle/>
                    <a:p>
                      <a:pPr algn="l" rtl="0" fontAlgn="ctr"/>
                      <a:endParaRPr lang="en-GB" sz="1200" b="1" u="none" strike="noStrike">
                        <a:solidFill>
                          <a:srgbClr val="000000"/>
                        </a:solidFill>
                        <a:effectLst/>
                      </a:endParaRPr>
                    </a:p>
                    <a:p>
                      <a:pPr algn="l" rtl="0" fontAlgn="ctr"/>
                      <a:endParaRPr lang="en-GB" sz="1200" b="1" u="none" strike="noStrike">
                        <a:solidFill>
                          <a:srgbClr val="000000"/>
                        </a:solidFill>
                        <a:effectLst/>
                      </a:endParaRPr>
                    </a:p>
                    <a:p>
                      <a:pPr algn="l" rtl="0" fontAlgn="ctr"/>
                      <a:endParaRPr lang="en-GB" sz="1200" b="1" u="none" strike="noStrike">
                        <a:solidFill>
                          <a:srgbClr val="000000"/>
                        </a:solidFill>
                        <a:effectLst/>
                      </a:endParaRPr>
                    </a:p>
                    <a:p>
                      <a:pPr algn="l" rtl="0" fontAlgn="ctr"/>
                      <a:endParaRPr lang="en-GB" sz="1200" b="1" u="none" strike="noStrike">
                        <a:solidFill>
                          <a:srgbClr val="000000"/>
                        </a:solidFill>
                        <a:effectLst/>
                      </a:endParaRPr>
                    </a:p>
                    <a:p>
                      <a:pPr algn="l" rtl="0" fontAlgn="ctr"/>
                      <a:endParaRPr lang="en-GB" sz="1200" b="1" u="none" strike="noStrike">
                        <a:solidFill>
                          <a:srgbClr val="000000"/>
                        </a:solidFill>
                        <a:effectLst/>
                      </a:endParaRPr>
                    </a:p>
                    <a:p>
                      <a:pPr algn="l" rtl="0" fontAlgn="ctr"/>
                      <a:r>
                        <a:rPr lang="en-KE" sz="1200" b="1" u="none" strike="noStrike" dirty="0">
                          <a:solidFill>
                            <a:srgbClr val="000000"/>
                          </a:solidFill>
                          <a:effectLst/>
                        </a:rPr>
                        <a:t>3</a:t>
                      </a:r>
                      <a:endParaRPr lang="en-KE" sz="12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l" rtl="0" fontAlgn="ctr"/>
                      <a:endParaRPr lang="en-GB" sz="1200" b="1" u="none" strike="noStrike" dirty="0">
                        <a:solidFill>
                          <a:srgbClr val="000000"/>
                        </a:solidFill>
                        <a:effectLst/>
                      </a:endParaRPr>
                    </a:p>
                    <a:p>
                      <a:pPr algn="l" rtl="0" fontAlgn="ctr"/>
                      <a:endParaRPr lang="en-GB" sz="1200" b="1" u="none" strike="noStrike" dirty="0">
                        <a:solidFill>
                          <a:srgbClr val="000000"/>
                        </a:solidFill>
                        <a:effectLst/>
                      </a:endParaRPr>
                    </a:p>
                    <a:p>
                      <a:pPr algn="l" rtl="0" fontAlgn="ctr"/>
                      <a:endParaRPr lang="en-GB" sz="1200" b="1" u="none" strike="noStrike" dirty="0">
                        <a:solidFill>
                          <a:srgbClr val="000000"/>
                        </a:solidFill>
                        <a:effectLst/>
                      </a:endParaRPr>
                    </a:p>
                    <a:p>
                      <a:pPr algn="l" rtl="0" fontAlgn="ctr"/>
                      <a:endParaRPr lang="en-GB" sz="1200" b="1" u="none" strike="noStrike" dirty="0">
                        <a:solidFill>
                          <a:srgbClr val="000000"/>
                        </a:solidFill>
                        <a:effectLst/>
                      </a:endParaRPr>
                    </a:p>
                    <a:p>
                      <a:pPr algn="l" rtl="0" fontAlgn="ctr"/>
                      <a:endParaRPr lang="en-GB" sz="1200" b="1" u="none" strike="noStrike" dirty="0">
                        <a:solidFill>
                          <a:srgbClr val="000000"/>
                        </a:solidFill>
                        <a:effectLst/>
                      </a:endParaRPr>
                    </a:p>
                    <a:p>
                      <a:pPr algn="l" rtl="0" fontAlgn="ctr"/>
                      <a:endParaRPr lang="en-GB" sz="1200" b="1" u="none" strike="noStrike" dirty="0">
                        <a:solidFill>
                          <a:srgbClr val="000000"/>
                        </a:solidFill>
                        <a:effectLst/>
                      </a:endParaRPr>
                    </a:p>
                    <a:p>
                      <a:pPr algn="l" rtl="0" fontAlgn="ctr"/>
                      <a:r>
                        <a:rPr lang="en-GB" sz="1200" b="1" u="none" strike="noStrike" dirty="0">
                          <a:solidFill>
                            <a:srgbClr val="000000"/>
                          </a:solidFill>
                          <a:effectLst/>
                        </a:rPr>
                        <a:t>General Administration, Planning, Management Support and Coordination</a:t>
                      </a:r>
                      <a:endParaRPr lang="en-GB" sz="1200" b="1"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700" u="none" strike="noStrike" dirty="0">
                          <a:solidFill>
                            <a:srgbClr val="000000"/>
                          </a:solidFill>
                          <a:effectLst/>
                        </a:rPr>
                        <a:t>Health Workers and Human Resource Management</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2,109,907,484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2,414,146,178</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102251"/>
                  </a:ext>
                </a:extLst>
              </a:tr>
              <a:tr h="20759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Construction and Maintenance of Buildings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187,636,327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199,044,985</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1832500"/>
                  </a:ext>
                </a:extLst>
              </a:tr>
              <a:tr h="20759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Procurement of Medicines, Medical and other Supplies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205,000,000 </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10,460,000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05153"/>
                  </a:ext>
                </a:extLst>
              </a:tr>
              <a:tr h="24612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Procurement and Maintenance of Medical and other Equipment</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36,479,364</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2843831"/>
                  </a:ext>
                </a:extLst>
              </a:tr>
              <a:tr h="20759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Management and Coordination of Health Services</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6,414,894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25,721,117</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412195"/>
                  </a:ext>
                </a:extLst>
              </a:tr>
              <a:tr h="309278">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rPr>
                        <a:t>Health Sector Planning and Budgeting,  Monitoring and Evaluation</a:t>
                      </a:r>
                      <a:endParaRPr lang="en-GB"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rPr>
                        <a:t>                               3,000,000 </a:t>
                      </a:r>
                      <a:endParaRPr lang="en-KE" sz="700" b="0" i="0" u="none" strike="noStrike">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KE" sz="700" u="none" strike="noStrike" dirty="0">
                          <a:solidFill>
                            <a:srgbClr val="000000"/>
                          </a:solidFill>
                          <a:effectLst/>
                        </a:rPr>
                        <a:t>31,526,600</a:t>
                      </a:r>
                      <a:endParaRPr lang="en-KE" sz="700" b="0" i="0" u="none" strike="noStrike" dirty="0">
                        <a:solidFill>
                          <a:srgbClr val="000000"/>
                        </a:solidFill>
                        <a:effectLs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984946"/>
                  </a:ext>
                </a:extLst>
              </a:tr>
              <a:tr h="187213">
                <a:tc vMerge="1">
                  <a:txBody>
                    <a:bodyPr/>
                    <a:lstStyle/>
                    <a:p>
                      <a:endParaRPr lang="en-KE"/>
                    </a:p>
                  </a:txBody>
                  <a:tcPr/>
                </a:tc>
                <a:tc vMerge="1">
                  <a:txBody>
                    <a:bodyPr/>
                    <a:lstStyle/>
                    <a:p>
                      <a:endParaRPr lang="en-KE"/>
                    </a:p>
                  </a:txBody>
                  <a:tcPr/>
                </a:tc>
                <a:tc>
                  <a:txBody>
                    <a:bodyPr/>
                    <a:lstStyle/>
                    <a:p>
                      <a:pPr algn="l" rtl="0" fontAlgn="ctr"/>
                      <a:r>
                        <a:rPr lang="en-GB" sz="700" u="none" strike="noStrike" dirty="0">
                          <a:solidFill>
                            <a:srgbClr val="000000"/>
                          </a:solidFill>
                          <a:effectLst/>
                          <a:highlight>
                            <a:srgbClr val="FFFF00"/>
                          </a:highlight>
                        </a:rPr>
                        <a:t>Program Total</a:t>
                      </a:r>
                      <a:endParaRPr lang="en-GB" sz="700" b="1" i="0" u="none" strike="noStrike" dirty="0">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highlight>
                            <a:srgbClr val="FFFF00"/>
                          </a:highlight>
                        </a:rPr>
                        <a:t>                       2,511,958,705 </a:t>
                      </a:r>
                      <a:endParaRPr lang="en-KE" sz="700" b="1" i="0" u="none" strike="noStrike">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KE" sz="700" u="none" strike="noStrike" dirty="0">
                          <a:solidFill>
                            <a:srgbClr val="000000"/>
                          </a:solidFill>
                          <a:effectLst/>
                          <a:highlight>
                            <a:srgbClr val="FFFF00"/>
                          </a:highlight>
                        </a:rPr>
                        <a:t>                         2,717,378,244 </a:t>
                      </a:r>
                      <a:endParaRPr lang="en-KE" sz="700" b="1" i="0" u="none" strike="noStrike">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400962"/>
                  </a:ext>
                </a:extLst>
              </a:tr>
              <a:tr h="156758">
                <a:tc>
                  <a:txBody>
                    <a:bodyPr/>
                    <a:lstStyle/>
                    <a:p>
                      <a:pPr algn="l" rtl="0" fontAlgn="b"/>
                      <a:r>
                        <a:rPr lang="en-GB" sz="1050" u="none" strike="noStrike" dirty="0">
                          <a:solidFill>
                            <a:srgbClr val="000000"/>
                          </a:solidFill>
                          <a:effectLst/>
                        </a:rPr>
                        <a:t>Total</a:t>
                      </a:r>
                      <a:endParaRPr lang="en-GB" sz="1050" b="1" i="0" u="none" strike="noStrike" dirty="0">
                        <a:solidFill>
                          <a:srgbClr val="000000"/>
                        </a:solidFill>
                        <a:effectLst/>
                        <a:latin typeface="Arial" panose="020B0604020202020204" pitchFamily="34" charset="0"/>
                      </a:endParaRPr>
                    </a:p>
                  </a:txBody>
                  <a:tcPr marL="4447" marR="4447" marT="4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GB" sz="900" u="none" strike="noStrike" dirty="0">
                          <a:solidFill>
                            <a:srgbClr val="000000"/>
                          </a:solidFill>
                          <a:effectLst/>
                          <a:highlight>
                            <a:srgbClr val="FFFF00"/>
                          </a:highlight>
                        </a:rPr>
                        <a:t> SECTOR TOTAL </a:t>
                      </a:r>
                      <a:endParaRPr lang="en-GB" sz="900" b="1" i="0" u="none" strike="noStrike" dirty="0">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KE"/>
                    </a:p>
                  </a:txBody>
                  <a:tcPr/>
                </a:tc>
                <a:tc>
                  <a:txBody>
                    <a:bodyPr/>
                    <a:lstStyle/>
                    <a:p>
                      <a:pPr algn="ctr" rtl="0" fontAlgn="ctr"/>
                      <a:r>
                        <a:rPr lang="en-KE" sz="700" u="none" strike="noStrike" dirty="0">
                          <a:solidFill>
                            <a:srgbClr val="000000"/>
                          </a:solidFill>
                          <a:effectLst/>
                          <a:highlight>
                            <a:srgbClr val="FFFF00"/>
                          </a:highlight>
                        </a:rPr>
                        <a:t>                       3,255,261,098 </a:t>
                      </a:r>
                      <a:endParaRPr lang="en-KE" sz="700" b="1" i="0" u="none" strike="noStrike">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KE" sz="700" u="none" strike="noStrike" dirty="0">
                          <a:solidFill>
                            <a:srgbClr val="000000"/>
                          </a:solidFill>
                          <a:effectLst/>
                          <a:highlight>
                            <a:srgbClr val="FFFF00"/>
                          </a:highlight>
                        </a:rPr>
                        <a:t>                         3,291,325,867 </a:t>
                      </a:r>
                      <a:endParaRPr lang="en-KE" sz="700" b="1" i="0" u="none" strike="noStrike" dirty="0">
                        <a:solidFill>
                          <a:srgbClr val="000000"/>
                        </a:solidFill>
                        <a:effectLst/>
                        <a:highlight>
                          <a:srgbClr val="FFFF00"/>
                        </a:highlight>
                        <a:latin typeface="Arial" panose="020B0604020202020204" pitchFamily="34" charset="0"/>
                      </a:endParaRPr>
                    </a:p>
                  </a:txBody>
                  <a:tcPr marL="4447" marR="4447" marT="4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82978"/>
                  </a:ext>
                </a:extLst>
              </a:tr>
            </a:tbl>
          </a:graphicData>
        </a:graphic>
      </p:graphicFrame>
      <p:sp>
        <p:nvSpPr>
          <p:cNvPr id="14" name="TextBox 13">
            <a:extLst>
              <a:ext uri="{FF2B5EF4-FFF2-40B4-BE49-F238E27FC236}">
                <a16:creationId xmlns:a16="http://schemas.microsoft.com/office/drawing/2014/main" id="{F85B5C00-974C-4A46-B5C4-518A2884A43F}"/>
              </a:ext>
            </a:extLst>
          </p:cNvPr>
          <p:cNvSpPr txBox="1"/>
          <p:nvPr/>
        </p:nvSpPr>
        <p:spPr>
          <a:xfrm>
            <a:off x="125488" y="1821048"/>
            <a:ext cx="1499142" cy="830997"/>
          </a:xfrm>
          <a:prstGeom prst="rect">
            <a:avLst/>
          </a:prstGeom>
          <a:solidFill>
            <a:schemeClr val="bg1"/>
          </a:solidFill>
          <a:ln>
            <a:solidFill>
              <a:schemeClr val="tx2"/>
            </a:solidFill>
          </a:ln>
        </p:spPr>
        <p:txBody>
          <a:bodyPr wrap="square" rtlCol="0">
            <a:spAutoFit/>
          </a:bodyPr>
          <a:lstStyle/>
          <a:p>
            <a:pPr algn="ctr"/>
            <a:r>
              <a:rPr lang="en-GB" sz="1200" dirty="0">
                <a:solidFill>
                  <a:schemeClr val="tx2"/>
                </a:solidFill>
              </a:rPr>
              <a:t>Budget allocation for RMNCH, </a:t>
            </a:r>
            <a:br>
              <a:rPr lang="en-GB" sz="1200" dirty="0">
                <a:solidFill>
                  <a:schemeClr val="tx2"/>
                </a:solidFill>
              </a:rPr>
            </a:br>
            <a:r>
              <a:rPr lang="en-GB" sz="1200" dirty="0">
                <a:solidFill>
                  <a:schemeClr val="tx2"/>
                </a:solidFill>
              </a:rPr>
              <a:t>Financial Year 2019/2020</a:t>
            </a:r>
            <a:endParaRPr lang="en-KE" sz="1200" dirty="0">
              <a:solidFill>
                <a:schemeClr val="tx2"/>
              </a:solidFill>
            </a:endParaRPr>
          </a:p>
        </p:txBody>
      </p:sp>
      <p:sp>
        <p:nvSpPr>
          <p:cNvPr id="16" name="TextBox 15">
            <a:extLst>
              <a:ext uri="{FF2B5EF4-FFF2-40B4-BE49-F238E27FC236}">
                <a16:creationId xmlns:a16="http://schemas.microsoft.com/office/drawing/2014/main" id="{F1C0EF34-D502-4EB6-9734-CF7A5945C78B}"/>
              </a:ext>
            </a:extLst>
          </p:cNvPr>
          <p:cNvSpPr txBox="1"/>
          <p:nvPr/>
        </p:nvSpPr>
        <p:spPr>
          <a:xfrm>
            <a:off x="125488" y="2742385"/>
            <a:ext cx="1494146" cy="830997"/>
          </a:xfrm>
          <a:prstGeom prst="rect">
            <a:avLst/>
          </a:prstGeom>
          <a:solidFill>
            <a:schemeClr val="bg1"/>
          </a:solidFill>
          <a:ln>
            <a:solidFill>
              <a:schemeClr val="tx2"/>
            </a:solidFill>
          </a:ln>
        </p:spPr>
        <p:txBody>
          <a:bodyPr wrap="square" rtlCol="0">
            <a:spAutoFit/>
          </a:bodyPr>
          <a:lstStyle/>
          <a:p>
            <a:pPr algn="ctr"/>
            <a:r>
              <a:rPr lang="en-GB" sz="1200" dirty="0">
                <a:solidFill>
                  <a:schemeClr val="tx2"/>
                </a:solidFill>
              </a:rPr>
              <a:t>Total budget, </a:t>
            </a:r>
            <a:br>
              <a:rPr lang="en-GB" sz="1200" dirty="0">
                <a:solidFill>
                  <a:schemeClr val="tx2"/>
                </a:solidFill>
              </a:rPr>
            </a:br>
            <a:r>
              <a:rPr lang="en-GB" sz="1200" dirty="0">
                <a:solidFill>
                  <a:schemeClr val="tx2"/>
                </a:solidFill>
              </a:rPr>
              <a:t>health sector, </a:t>
            </a:r>
            <a:br>
              <a:rPr lang="en-GB" sz="1200" dirty="0">
                <a:solidFill>
                  <a:schemeClr val="tx2"/>
                </a:solidFill>
              </a:rPr>
            </a:br>
            <a:r>
              <a:rPr lang="en-GB" sz="1200" dirty="0">
                <a:solidFill>
                  <a:schemeClr val="tx2"/>
                </a:solidFill>
              </a:rPr>
              <a:t>Financial Year 2019/2020</a:t>
            </a:r>
            <a:endParaRPr lang="en-KE" sz="1200" dirty="0">
              <a:solidFill>
                <a:schemeClr val="tx2"/>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A1B1AE4-09D7-4D70-BA3B-EA8B586BCDFD}"/>
                  </a:ext>
                </a:extLst>
              </p:cNvPr>
              <p:cNvSpPr txBox="1"/>
              <p:nvPr/>
            </p:nvSpPr>
            <p:spPr>
              <a:xfrm>
                <a:off x="125487" y="3725594"/>
                <a:ext cx="1664376" cy="2246769"/>
              </a:xfrm>
              <a:prstGeom prst="rect">
                <a:avLst/>
              </a:prstGeom>
              <a:solidFill>
                <a:schemeClr val="bg1"/>
              </a:solidFill>
              <a:ln>
                <a:solidFill>
                  <a:schemeClr val="tx2"/>
                </a:solidFill>
              </a:ln>
            </p:spPr>
            <p:txBody>
              <a:bodyPr wrap="square" lIns="91440" tIns="45720" rIns="91440" bIns="45720" rtlCol="0" anchor="t">
                <a:spAutoFit/>
              </a:bodyPr>
              <a:lstStyle/>
              <a:p>
                <a:r>
                  <a:rPr lang="en-GB" sz="1400" b="1" dirty="0">
                    <a:solidFill>
                      <a:schemeClr val="tx2"/>
                    </a:solidFill>
                  </a:rPr>
                  <a:t>The proportion of the health sector budget allocated to RMNCH in the year 2019/2020:</a:t>
                </a:r>
                <a:endParaRPr lang="en-GB" sz="1400" b="1" dirty="0">
                  <a:solidFill>
                    <a:schemeClr val="tx2"/>
                  </a:solidFill>
                  <a:cs typeface="Arial"/>
                </a:endParaRPr>
              </a:p>
              <a:p>
                <a:r>
                  <a:rPr lang="en-GB" sz="1400" dirty="0">
                    <a:solidFill>
                      <a:schemeClr val="tx2"/>
                    </a:solidFill>
                    <a:ea typeface="+mn-lt"/>
                    <a:cs typeface="+mn-lt"/>
                  </a:rPr>
                  <a:t>= </a:t>
                </a:r>
                <a:r>
                  <a:rPr lang="en-GB" sz="1400" b="1" dirty="0">
                    <a:solidFill>
                      <a:schemeClr val="tx2"/>
                    </a:solidFill>
                    <a:ea typeface="+mn-lt"/>
                    <a:cs typeface="+mn-lt"/>
                  </a:rPr>
                  <a:t>143,042,792 </a:t>
                </a:r>
                <a14:m>
                  <m:oMath xmlns:m="http://schemas.openxmlformats.org/officeDocument/2006/math">
                    <m:r>
                      <a:rPr lang="en-GB" sz="1400" b="1" i="1" dirty="0" smtClean="0">
                        <a:solidFill>
                          <a:schemeClr val="tx2"/>
                        </a:solidFill>
                        <a:latin typeface="Cambria Math" panose="02040503050406030204" pitchFamily="18" charset="0"/>
                        <a:ea typeface="Cambria Math" panose="02040503050406030204" pitchFamily="18" charset="0"/>
                        <a:cs typeface="+mn-lt"/>
                      </a:rPr>
                      <m:t>÷</m:t>
                    </m:r>
                  </m:oMath>
                </a14:m>
                <a:r>
                  <a:rPr lang="en-GB" sz="1400" b="1" dirty="0">
                    <a:solidFill>
                      <a:schemeClr val="tx2"/>
                    </a:solidFill>
                    <a:ea typeface="+mn-lt"/>
                    <a:cs typeface="+mn-lt"/>
                  </a:rPr>
                  <a:t> 3,255,261,098 </a:t>
                </a:r>
              </a:p>
              <a:p>
                <a:r>
                  <a:rPr lang="en-GB" sz="1400" dirty="0">
                    <a:solidFill>
                      <a:schemeClr val="tx2"/>
                    </a:solidFill>
                    <a:ea typeface="+mn-lt"/>
                    <a:cs typeface="+mn-lt"/>
                  </a:rPr>
                  <a:t>= </a:t>
                </a:r>
                <a:r>
                  <a:rPr lang="en-GB" sz="1400" b="1" dirty="0">
                    <a:solidFill>
                      <a:schemeClr val="tx2"/>
                    </a:solidFill>
                    <a:ea typeface="+mn-lt"/>
                    <a:cs typeface="+mn-lt"/>
                  </a:rPr>
                  <a:t>0.439 </a:t>
                </a:r>
                <a:endParaRPr lang="en-GB" dirty="0">
                  <a:solidFill>
                    <a:schemeClr val="tx2"/>
                  </a:solidFill>
                </a:endParaRPr>
              </a:p>
              <a:p>
                <a:r>
                  <a:rPr lang="en-GB" sz="1400" dirty="0">
                    <a:solidFill>
                      <a:schemeClr val="tx2"/>
                    </a:solidFill>
                    <a:ea typeface="+mn-lt"/>
                    <a:cs typeface="+mn-lt"/>
                  </a:rPr>
                  <a:t>= </a:t>
                </a:r>
                <a:r>
                  <a:rPr lang="en-GB" sz="1400" b="1" dirty="0">
                    <a:solidFill>
                      <a:schemeClr val="tx2"/>
                    </a:solidFill>
                    <a:ea typeface="+mn-lt"/>
                    <a:cs typeface="+mn-lt"/>
                  </a:rPr>
                  <a:t>44%</a:t>
                </a:r>
                <a:endParaRPr lang="en-GB" dirty="0">
                  <a:solidFill>
                    <a:schemeClr val="tx2"/>
                  </a:solidFill>
                </a:endParaRPr>
              </a:p>
            </p:txBody>
          </p:sp>
        </mc:Choice>
        <mc:Fallback xmlns="">
          <p:sp>
            <p:nvSpPr>
              <p:cNvPr id="17" name="TextBox 16">
                <a:extLst>
                  <a:ext uri="{FF2B5EF4-FFF2-40B4-BE49-F238E27FC236}">
                    <a16:creationId xmlns:a16="http://schemas.microsoft.com/office/drawing/2014/main" id="{FA1B1AE4-09D7-4D70-BA3B-EA8B586BCDFD}"/>
                  </a:ext>
                </a:extLst>
              </p:cNvPr>
              <p:cNvSpPr txBox="1">
                <a:spLocks noRot="1" noChangeAspect="1" noMove="1" noResize="1" noEditPoints="1" noAdjustHandles="1" noChangeArrowheads="1" noChangeShapeType="1" noTextEdit="1"/>
              </p:cNvSpPr>
              <p:nvPr/>
            </p:nvSpPr>
            <p:spPr>
              <a:xfrm>
                <a:off x="125487" y="3725594"/>
                <a:ext cx="1664376" cy="2246769"/>
              </a:xfrm>
              <a:prstGeom prst="rect">
                <a:avLst/>
              </a:prstGeom>
              <a:blipFill>
                <a:blip r:embed="rId3"/>
                <a:stretch>
                  <a:fillRect l="-727" t="-270" r="-3273" b="-1617"/>
                </a:stretch>
              </a:blipFill>
              <a:ln>
                <a:solidFill>
                  <a:schemeClr val="tx2"/>
                </a:solidFill>
              </a:ln>
            </p:spPr>
            <p:txBody>
              <a:bodyPr/>
              <a:lstStyle/>
              <a:p>
                <a:r>
                  <a:rPr lang="en-GB">
                    <a:noFill/>
                  </a:rPr>
                  <a:t> </a:t>
                </a:r>
              </a:p>
            </p:txBody>
          </p:sp>
        </mc:Fallback>
      </mc:AlternateContent>
      <p:sp>
        <p:nvSpPr>
          <p:cNvPr id="2" name="TextBox 1">
            <a:extLst>
              <a:ext uri="{FF2B5EF4-FFF2-40B4-BE49-F238E27FC236}">
                <a16:creationId xmlns:a16="http://schemas.microsoft.com/office/drawing/2014/main" id="{B37F30F7-7383-48B7-8998-0BBC83D36ECD}"/>
              </a:ext>
            </a:extLst>
          </p:cNvPr>
          <p:cNvSpPr txBox="1"/>
          <p:nvPr/>
        </p:nvSpPr>
        <p:spPr>
          <a:xfrm>
            <a:off x="125487" y="570463"/>
            <a:ext cx="89518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i="1" dirty="0">
                <a:solidFill>
                  <a:schemeClr val="tx2"/>
                </a:solidFill>
              </a:rPr>
              <a:t>This calculation matters because it can tell us how committed the Government are to prioritising the issue we care about. In this case, RMNCH.</a:t>
            </a:r>
            <a:endParaRPr lang="en-GB" sz="1400" i="1" dirty="0">
              <a:solidFill>
                <a:schemeClr val="tx2"/>
              </a:solidFill>
              <a:cs typeface="Arial"/>
            </a:endParaRPr>
          </a:p>
        </p:txBody>
      </p:sp>
      <p:sp>
        <p:nvSpPr>
          <p:cNvPr id="11" name="Title 1">
            <a:extLst>
              <a:ext uri="{FF2B5EF4-FFF2-40B4-BE49-F238E27FC236}">
                <a16:creationId xmlns:a16="http://schemas.microsoft.com/office/drawing/2014/main" id="{A5E2B463-C650-4D01-AF4E-64113B89E494}"/>
              </a:ext>
            </a:extLst>
          </p:cNvPr>
          <p:cNvSpPr>
            <a:spLocks noGrp="1"/>
          </p:cNvSpPr>
          <p:nvPr>
            <p:ph type="title"/>
          </p:nvPr>
        </p:nvSpPr>
        <p:spPr>
          <a:xfrm>
            <a:off x="155210" y="40544"/>
            <a:ext cx="8558439" cy="523221"/>
          </a:xfrm>
        </p:spPr>
        <p:txBody>
          <a:bodyPr>
            <a:noAutofit/>
          </a:bodyPr>
          <a:lstStyle/>
          <a:p>
            <a:r>
              <a:rPr lang="en-GB" sz="2000" dirty="0"/>
              <a:t>Allocation: RMNCH budget as a proportion of health budget</a:t>
            </a:r>
            <a:endParaRPr lang="en-GB" sz="2000" dirty="0">
              <a:cs typeface="Arial"/>
            </a:endParaRPr>
          </a:p>
        </p:txBody>
      </p:sp>
      <p:cxnSp>
        <p:nvCxnSpPr>
          <p:cNvPr id="6" name="Straight Arrow Connector 5">
            <a:extLst>
              <a:ext uri="{FF2B5EF4-FFF2-40B4-BE49-F238E27FC236}">
                <a16:creationId xmlns:a16="http://schemas.microsoft.com/office/drawing/2014/main" id="{387FEC4C-077B-4361-B8AA-A23B8AE65608}"/>
              </a:ext>
            </a:extLst>
          </p:cNvPr>
          <p:cNvCxnSpPr>
            <a:cxnSpLocks/>
            <a:stCxn id="14" idx="3"/>
          </p:cNvCxnSpPr>
          <p:nvPr/>
        </p:nvCxnSpPr>
        <p:spPr>
          <a:xfrm flipV="1">
            <a:off x="1624630" y="2144215"/>
            <a:ext cx="3233120" cy="9233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1E35272-8BEB-43A2-A399-5C68D2B5BA5E}"/>
              </a:ext>
            </a:extLst>
          </p:cNvPr>
          <p:cNvCxnSpPr>
            <a:cxnSpLocks/>
            <a:stCxn id="16" idx="3"/>
          </p:cNvCxnSpPr>
          <p:nvPr/>
        </p:nvCxnSpPr>
        <p:spPr>
          <a:xfrm>
            <a:off x="1619634" y="3157884"/>
            <a:ext cx="4876416" cy="296669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75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EC84-6DCA-4726-93B5-C201F73C48E5}"/>
              </a:ext>
            </a:extLst>
          </p:cNvPr>
          <p:cNvSpPr>
            <a:spLocks noGrp="1"/>
          </p:cNvSpPr>
          <p:nvPr>
            <p:ph type="title"/>
          </p:nvPr>
        </p:nvSpPr>
        <p:spPr>
          <a:xfrm>
            <a:off x="181241" y="57762"/>
            <a:ext cx="7877175" cy="638254"/>
          </a:xfrm>
        </p:spPr>
        <p:txBody>
          <a:bodyPr>
            <a:normAutofit fontScale="90000"/>
          </a:bodyPr>
          <a:lstStyle/>
          <a:p>
            <a:r>
              <a:rPr lang="en-GB" dirty="0"/>
              <a:t>Budget execution: RMNCH expenditure as a proportion of RMNCH allocation</a:t>
            </a:r>
            <a:endParaRPr lang="en-US" dirty="0"/>
          </a:p>
        </p:txBody>
      </p:sp>
      <p:graphicFrame>
        <p:nvGraphicFramePr>
          <p:cNvPr id="5" name="Table 4">
            <a:extLst>
              <a:ext uri="{FF2B5EF4-FFF2-40B4-BE49-F238E27FC236}">
                <a16:creationId xmlns:a16="http://schemas.microsoft.com/office/drawing/2014/main" id="{19D246F4-F714-4E59-8D69-2A8AD7783B5B}"/>
              </a:ext>
            </a:extLst>
          </p:cNvPr>
          <p:cNvGraphicFramePr>
            <a:graphicFrameLocks noGrp="1"/>
          </p:cNvGraphicFramePr>
          <p:nvPr>
            <p:extLst>
              <p:ext uri="{D42A27DB-BD31-4B8C-83A1-F6EECF244321}">
                <p14:modId xmlns:p14="http://schemas.microsoft.com/office/powerpoint/2010/main" val="9009063"/>
              </p:ext>
            </p:extLst>
          </p:nvPr>
        </p:nvGraphicFramePr>
        <p:xfrm>
          <a:off x="2354386" y="1280791"/>
          <a:ext cx="6789614" cy="4873824"/>
        </p:xfrm>
        <a:graphic>
          <a:graphicData uri="http://schemas.openxmlformats.org/drawingml/2006/table">
            <a:tbl>
              <a:tblPr>
                <a:tableStyleId>{5C22544A-7EE6-4342-B048-85BDC9FD1C3A}</a:tableStyleId>
              </a:tblPr>
              <a:tblGrid>
                <a:gridCol w="1889283">
                  <a:extLst>
                    <a:ext uri="{9D8B030D-6E8A-4147-A177-3AD203B41FA5}">
                      <a16:colId xmlns:a16="http://schemas.microsoft.com/office/drawing/2014/main" val="3026978555"/>
                    </a:ext>
                  </a:extLst>
                </a:gridCol>
                <a:gridCol w="1889283">
                  <a:extLst>
                    <a:ext uri="{9D8B030D-6E8A-4147-A177-3AD203B41FA5}">
                      <a16:colId xmlns:a16="http://schemas.microsoft.com/office/drawing/2014/main" val="2808543244"/>
                    </a:ext>
                  </a:extLst>
                </a:gridCol>
                <a:gridCol w="1505524">
                  <a:extLst>
                    <a:ext uri="{9D8B030D-6E8A-4147-A177-3AD203B41FA5}">
                      <a16:colId xmlns:a16="http://schemas.microsoft.com/office/drawing/2014/main" val="671177709"/>
                    </a:ext>
                  </a:extLst>
                </a:gridCol>
                <a:gridCol w="1505524">
                  <a:extLst>
                    <a:ext uri="{9D8B030D-6E8A-4147-A177-3AD203B41FA5}">
                      <a16:colId xmlns:a16="http://schemas.microsoft.com/office/drawing/2014/main" val="844105570"/>
                    </a:ext>
                  </a:extLst>
                </a:gridCol>
              </a:tblGrid>
              <a:tr h="504395">
                <a:tc>
                  <a:txBody>
                    <a:bodyPr/>
                    <a:lstStyle/>
                    <a:p>
                      <a:pPr algn="l" fontAlgn="ctr"/>
                      <a:r>
                        <a:rPr lang="en-US" sz="1100" b="1" u="none" strike="noStrike" dirty="0">
                          <a:effectLst/>
                        </a:rPr>
                        <a:t>Sub-programme</a:t>
                      </a:r>
                      <a:endParaRPr lang="en-US"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US" sz="1100" b="1" u="none" strike="noStrike" dirty="0">
                          <a:effectLst/>
                        </a:rPr>
                        <a:t>Total budget allocated (2018/19)</a:t>
                      </a:r>
                      <a:endParaRPr lang="en-US"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US" sz="1100" b="1" u="none" strike="noStrike" dirty="0">
                          <a:effectLst/>
                        </a:rPr>
                        <a:t>Total budget received (2018/2019)</a:t>
                      </a:r>
                      <a:endParaRPr lang="en-US"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US" sz="1100" b="1" u="none" strike="noStrike" dirty="0">
                          <a:effectLst/>
                        </a:rPr>
                        <a:t>Total budget spent (2018/2019)</a:t>
                      </a:r>
                      <a:endParaRPr lang="en-US" sz="11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645306766"/>
                  </a:ext>
                </a:extLst>
              </a:tr>
              <a:tr h="316189">
                <a:tc>
                  <a:txBody>
                    <a:bodyPr/>
                    <a:lstStyle/>
                    <a:p>
                      <a:pPr algn="l" fontAlgn="ctr"/>
                      <a:r>
                        <a:rPr lang="en-US" sz="1000" u="none" strike="noStrike" dirty="0">
                          <a:effectLst/>
                        </a:rPr>
                        <a:t>Primary Facility Services</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171,252,940.00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171,252,940.00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111,429,522.00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766495948"/>
                  </a:ext>
                </a:extLst>
              </a:tr>
              <a:tr h="308660">
                <a:tc>
                  <a:txBody>
                    <a:bodyPr/>
                    <a:lstStyle/>
                    <a:p>
                      <a:pPr algn="l" fontAlgn="ctr"/>
                      <a:r>
                        <a:rPr lang="en-US" sz="1000" u="none" strike="noStrike" dirty="0">
                          <a:effectLst/>
                        </a:rPr>
                        <a:t>Hospital Services</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360,974,600.00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383,724,600.00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46,180,038.00 </a:t>
                      </a:r>
                      <a:endParaRPr lang="en-GB" sz="1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170994740"/>
                  </a:ext>
                </a:extLst>
              </a:tr>
              <a:tr h="550211">
                <a:tc>
                  <a:txBody>
                    <a:bodyPr/>
                    <a:lstStyle/>
                    <a:p>
                      <a:pPr algn="l" fontAlgn="ctr"/>
                      <a:r>
                        <a:rPr lang="en-GB" sz="1200" b="1" u="none" strike="noStrike" dirty="0">
                          <a:effectLst/>
                        </a:rPr>
                        <a:t>Reproductive Maternal Neonatal Child Health (RMNCH) Services</a:t>
                      </a:r>
                      <a:endParaRPr lang="en-GB"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83,714,956.00 </a:t>
                      </a:r>
                      <a:endParaRPr lang="en-GB"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74,304,956.00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18,244,265.00 </a:t>
                      </a:r>
                      <a:endParaRPr lang="en-GB" sz="1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659907139"/>
                  </a:ext>
                </a:extLst>
              </a:tr>
              <a:tr h="308660">
                <a:tc>
                  <a:txBody>
                    <a:bodyPr/>
                    <a:lstStyle/>
                    <a:p>
                      <a:pPr algn="l" fontAlgn="ctr"/>
                      <a:r>
                        <a:rPr lang="en-US" sz="1000" u="none" strike="noStrike" dirty="0">
                          <a:effectLst/>
                        </a:rPr>
                        <a:t>HIV Control Interventions</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4,440,442.00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3,177,652.00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499,000.00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319010166"/>
                  </a:ext>
                </a:extLst>
              </a:tr>
              <a:tr h="308660">
                <a:tc>
                  <a:txBody>
                    <a:bodyPr/>
                    <a:lstStyle/>
                    <a:p>
                      <a:pPr algn="l" fontAlgn="ctr"/>
                      <a:r>
                        <a:rPr lang="en-US" sz="1000" u="none" strike="noStrike" dirty="0">
                          <a:effectLst/>
                        </a:rPr>
                        <a:t>TB Control Interventions</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2,392,465.00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1,926,150.00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487229634"/>
                  </a:ext>
                </a:extLst>
              </a:tr>
              <a:tr h="308660">
                <a:tc>
                  <a:txBody>
                    <a:bodyPr/>
                    <a:lstStyle/>
                    <a:p>
                      <a:pPr algn="l" fontAlgn="ctr"/>
                      <a:r>
                        <a:rPr lang="en-US" sz="1000" u="none" strike="noStrike" dirty="0">
                          <a:effectLst/>
                        </a:rPr>
                        <a:t>Malaria Control Interventions</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1,789,088.00 </a:t>
                      </a:r>
                      <a:endParaRPr lang="en-GB" sz="1000" b="0" i="0" u="none" strike="noStrike">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1,926,150.00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500194016"/>
                  </a:ext>
                </a:extLst>
              </a:tr>
              <a:tr h="331245">
                <a:tc>
                  <a:txBody>
                    <a:bodyPr/>
                    <a:lstStyle/>
                    <a:p>
                      <a:pPr algn="l" fontAlgn="ctr"/>
                      <a:r>
                        <a:rPr lang="en-US" sz="1000" u="none" strike="noStrike" dirty="0">
                          <a:effectLst/>
                        </a:rPr>
                        <a:t>Neglected Tropical Diseases Control</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25,909,590.00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45,836,000.00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5,562,200.00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6478547"/>
                  </a:ext>
                </a:extLst>
              </a:tr>
              <a:tr h="331245">
                <a:tc>
                  <a:txBody>
                    <a:bodyPr/>
                    <a:lstStyle/>
                    <a:p>
                      <a:pPr algn="l" fontAlgn="ctr"/>
                      <a:r>
                        <a:rPr lang="en-GB" sz="1000" u="none" strike="noStrike" dirty="0">
                          <a:effectLst/>
                        </a:rPr>
                        <a:t>Policy planning budgeting (MTEF dev) and M&amp;E</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20,400,000.00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15,438,750.00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515791252"/>
                  </a:ext>
                </a:extLst>
              </a:tr>
              <a:tr h="331245">
                <a:tc>
                  <a:txBody>
                    <a:bodyPr/>
                    <a:lstStyle/>
                    <a:p>
                      <a:pPr algn="l" fontAlgn="ctr"/>
                      <a:r>
                        <a:rPr lang="en-US" sz="1000" u="none" strike="noStrike" dirty="0">
                          <a:effectLst/>
                        </a:rPr>
                        <a:t>Administration and support services</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4,866,245,849.00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4,825,173,413.00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839,890,997.00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22330248"/>
                  </a:ext>
                </a:extLst>
              </a:tr>
              <a:tr h="331245">
                <a:tc>
                  <a:txBody>
                    <a:bodyPr/>
                    <a:lstStyle/>
                    <a:p>
                      <a:pPr algn="l" fontAlgn="ctr"/>
                      <a:r>
                        <a:rPr lang="en-GB" sz="1000" u="none" strike="noStrike" dirty="0">
                          <a:effectLst/>
                        </a:rPr>
                        <a:t>Quality assurance standards and health research</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25,825,228.00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14,658,000.00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1,182,112.00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141461782"/>
                  </a:ext>
                </a:extLst>
              </a:tr>
              <a:tr h="308660">
                <a:tc>
                  <a:txBody>
                    <a:bodyPr/>
                    <a:lstStyle/>
                    <a:p>
                      <a:pPr algn="l" fontAlgn="ctr"/>
                      <a:r>
                        <a:rPr lang="en-US" sz="1000" u="none" strike="noStrike" dirty="0">
                          <a:effectLst/>
                        </a:rPr>
                        <a:t>Coroner services unit</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1,957,500.00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33,125,000.00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537,060.00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945753055"/>
                  </a:ext>
                </a:extLst>
              </a:tr>
              <a:tr h="308660">
                <a:tc>
                  <a:txBody>
                    <a:bodyPr/>
                    <a:lstStyle/>
                    <a:p>
                      <a:pPr algn="l" fontAlgn="ctr"/>
                      <a:r>
                        <a:rPr lang="en-US" sz="1000" u="none" strike="noStrike" dirty="0">
                          <a:effectLst/>
                        </a:rPr>
                        <a:t>Health commodities</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757,940,000.00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681,866,793.00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467,019,180.00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688395703"/>
                  </a:ext>
                </a:extLst>
              </a:tr>
              <a:tr h="158280">
                <a:tc>
                  <a:txBody>
                    <a:bodyPr/>
                    <a:lstStyle/>
                    <a:p>
                      <a:pPr algn="l" fontAlgn="ctr"/>
                      <a:r>
                        <a:rPr lang="en-US" sz="1000" u="none" strike="noStrike" dirty="0">
                          <a:effectLst/>
                        </a:rPr>
                        <a:t>Capital project</a:t>
                      </a:r>
                      <a:endParaRPr lang="en-US"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601,356,000.00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304,044,142.00 </a:t>
                      </a:r>
                      <a:endParaRPr lang="en-GB" sz="10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l" fontAlgn="ctr"/>
                      <a:r>
                        <a:rPr lang="en-GB" sz="1000" u="none" strike="noStrike" dirty="0">
                          <a:effectLst/>
                        </a:rPr>
                        <a:t>            152,044,142.00 </a:t>
                      </a:r>
                      <a:endParaRPr lang="en-GB" sz="1000" b="0" i="0" u="none" strike="noStrike">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920096311"/>
                  </a:ext>
                </a:extLst>
              </a:tr>
              <a:tr h="158280">
                <a:tc>
                  <a:txBody>
                    <a:bodyPr/>
                    <a:lstStyle/>
                    <a:p>
                      <a:pPr lvl="0" algn="l">
                        <a:buNone/>
                      </a:pPr>
                      <a:r>
                        <a:rPr lang="en-US" sz="1000" u="none" strike="noStrike" dirty="0">
                          <a:effectLst/>
                        </a:rPr>
                        <a:t>Total Health Budget</a:t>
                      </a:r>
                    </a:p>
                  </a:txBody>
                  <a:tcPr marL="7620" marR="7620" marT="7620" marB="0" anchor="ctr"/>
                </a:tc>
                <a:tc>
                  <a:txBody>
                    <a:bodyPr/>
                    <a:lstStyle/>
                    <a:p>
                      <a:pPr lvl="0" algn="l">
                        <a:buNone/>
                      </a:pPr>
                      <a:endParaRPr lang="en-GB" sz="1000" u="none" strike="noStrike">
                        <a:effectLst/>
                      </a:endParaRPr>
                    </a:p>
                  </a:txBody>
                  <a:tcPr marL="7620" marR="7620" marT="7620" marB="0" anchor="ctr"/>
                </a:tc>
                <a:tc>
                  <a:txBody>
                    <a:bodyPr/>
                    <a:lstStyle/>
                    <a:p>
                      <a:pPr lvl="0" algn="l">
                        <a:buNone/>
                      </a:pPr>
                      <a:endParaRPr lang="en-GB" sz="1000" u="none" strike="noStrike">
                        <a:effectLst/>
                      </a:endParaRPr>
                    </a:p>
                  </a:txBody>
                  <a:tcPr marL="7620" marR="7620" marT="7620" marB="0" anchor="ctr"/>
                </a:tc>
                <a:tc>
                  <a:txBody>
                    <a:bodyPr/>
                    <a:lstStyle/>
                    <a:p>
                      <a:pPr lvl="0" algn="l">
                        <a:buNone/>
                      </a:pPr>
                      <a:endParaRPr lang="en-GB" sz="1000" u="none" strike="noStrike" dirty="0">
                        <a:effectLst/>
                      </a:endParaRPr>
                    </a:p>
                  </a:txBody>
                  <a:tcPr marL="7620" marR="7620" marT="7620" marB="0" anchor="ctr"/>
                </a:tc>
                <a:extLst>
                  <a:ext uri="{0D108BD9-81ED-4DB2-BD59-A6C34878D82A}">
                    <a16:rowId xmlns:a16="http://schemas.microsoft.com/office/drawing/2014/main" val="2317973411"/>
                  </a:ext>
                </a:extLst>
              </a:tr>
            </a:tbl>
          </a:graphicData>
        </a:graphic>
      </p:graphicFrame>
      <p:sp>
        <p:nvSpPr>
          <p:cNvPr id="7" name="Oval 6">
            <a:extLst>
              <a:ext uri="{FF2B5EF4-FFF2-40B4-BE49-F238E27FC236}">
                <a16:creationId xmlns:a16="http://schemas.microsoft.com/office/drawing/2014/main" id="{641846F7-9F7B-49B8-9468-24365BB0848E}"/>
              </a:ext>
            </a:extLst>
          </p:cNvPr>
          <p:cNvSpPr/>
          <p:nvPr/>
        </p:nvSpPr>
        <p:spPr>
          <a:xfrm>
            <a:off x="4691964" y="2320786"/>
            <a:ext cx="1483360" cy="66789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46F6E2B-FD85-4856-ABED-114D8E849FB6}"/>
              </a:ext>
            </a:extLst>
          </p:cNvPr>
          <p:cNvSpPr/>
          <p:nvPr/>
        </p:nvSpPr>
        <p:spPr>
          <a:xfrm>
            <a:off x="7723251" y="2320786"/>
            <a:ext cx="1483360" cy="667896"/>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89A11E6-128D-424D-A748-9DBB61AF70B2}"/>
                  </a:ext>
                </a:extLst>
              </p:cNvPr>
              <p:cNvSpPr txBox="1"/>
              <p:nvPr/>
            </p:nvSpPr>
            <p:spPr>
              <a:xfrm>
                <a:off x="62611" y="4028678"/>
                <a:ext cx="2229164" cy="1757404"/>
              </a:xfrm>
              <a:prstGeom prst="rect">
                <a:avLst/>
              </a:prstGeom>
              <a:solidFill>
                <a:schemeClr val="bg1"/>
              </a:solidFill>
              <a:ln>
                <a:solidFill>
                  <a:schemeClr val="tx2"/>
                </a:solidFill>
              </a:ln>
            </p:spPr>
            <p:txBody>
              <a:bodyPr wrap="square" lIns="91440" tIns="45720" rIns="91440" bIns="45720" rtlCol="0" anchor="t">
                <a:spAutoFit/>
              </a:bodyPr>
              <a:lstStyle/>
              <a:p>
                <a:pPr>
                  <a:lnSpc>
                    <a:spcPct val="90000"/>
                  </a:lnSpc>
                  <a:spcBef>
                    <a:spcPts val="750"/>
                  </a:spcBef>
                </a:pPr>
                <a:r>
                  <a:rPr lang="en-GB" sz="1400" b="1" dirty="0">
                    <a:solidFill>
                      <a:schemeClr val="tx2"/>
                    </a:solidFill>
                  </a:rPr>
                  <a:t>RMNCH budget execution rate 2018/2019: </a:t>
                </a:r>
                <a:endParaRPr lang="en-US" sz="1400" b="1" dirty="0">
                  <a:solidFill>
                    <a:schemeClr val="tx2"/>
                  </a:solidFill>
                  <a:cs typeface="Arial" panose="020B0604020202020204"/>
                </a:endParaRPr>
              </a:p>
              <a:p>
                <a:pPr marL="15875">
                  <a:lnSpc>
                    <a:spcPct val="90000"/>
                  </a:lnSpc>
                  <a:spcBef>
                    <a:spcPts val="750"/>
                  </a:spcBef>
                </a:pPr>
                <a:r>
                  <a:rPr lang="en-GB" sz="1400" dirty="0">
                    <a:solidFill>
                      <a:schemeClr val="tx2"/>
                    </a:solidFill>
                    <a:cs typeface="Arial"/>
                  </a:rPr>
                  <a:t>= </a:t>
                </a:r>
                <a:r>
                  <a:rPr lang="en-GB" sz="1400" b="1" dirty="0">
                    <a:solidFill>
                      <a:schemeClr val="tx2"/>
                    </a:solidFill>
                    <a:cs typeface="Arial"/>
                  </a:rPr>
                  <a:t>18,244,265 </a:t>
                </a:r>
                <a14:m>
                  <m:oMath xmlns:m="http://schemas.openxmlformats.org/officeDocument/2006/math">
                    <m:r>
                      <a:rPr lang="en-GB" sz="1400" b="1" i="1" dirty="0" smtClean="0">
                        <a:solidFill>
                          <a:schemeClr val="tx2"/>
                        </a:solidFill>
                        <a:latin typeface="Cambria Math" panose="02040503050406030204" pitchFamily="18" charset="0"/>
                        <a:ea typeface="Cambria Math" panose="02040503050406030204" pitchFamily="18" charset="0"/>
                        <a:cs typeface="Arial"/>
                      </a:rPr>
                      <m:t>÷</m:t>
                    </m:r>
                  </m:oMath>
                </a14:m>
                <a:r>
                  <a:rPr lang="en-GB" sz="1400" b="1" dirty="0">
                    <a:solidFill>
                      <a:schemeClr val="tx2"/>
                    </a:solidFill>
                    <a:cs typeface="Arial"/>
                  </a:rPr>
                  <a:t> 83,714,956</a:t>
                </a:r>
              </a:p>
              <a:p>
                <a:pPr marL="15875">
                  <a:lnSpc>
                    <a:spcPct val="90000"/>
                  </a:lnSpc>
                  <a:spcBef>
                    <a:spcPts val="750"/>
                  </a:spcBef>
                </a:pPr>
                <a:r>
                  <a:rPr lang="en-GB" sz="1400" dirty="0">
                    <a:solidFill>
                      <a:schemeClr val="tx2"/>
                    </a:solidFill>
                    <a:cs typeface="Arial"/>
                  </a:rPr>
                  <a:t>=</a:t>
                </a:r>
                <a:r>
                  <a:rPr lang="en-GB" sz="1400" b="1" dirty="0">
                    <a:solidFill>
                      <a:schemeClr val="tx2"/>
                    </a:solidFill>
                    <a:cs typeface="Arial"/>
                  </a:rPr>
                  <a:t> 0.218</a:t>
                </a:r>
              </a:p>
              <a:p>
                <a:pPr marL="15875">
                  <a:lnSpc>
                    <a:spcPct val="90000"/>
                  </a:lnSpc>
                  <a:spcBef>
                    <a:spcPts val="750"/>
                  </a:spcBef>
                </a:pPr>
                <a:r>
                  <a:rPr lang="en-GB" sz="1400" dirty="0">
                    <a:solidFill>
                      <a:schemeClr val="tx2"/>
                    </a:solidFill>
                    <a:cs typeface="Arial"/>
                  </a:rPr>
                  <a:t>= </a:t>
                </a:r>
                <a:r>
                  <a:rPr lang="en-GB" sz="1400" b="1" dirty="0">
                    <a:solidFill>
                      <a:schemeClr val="tx2"/>
                    </a:solidFill>
                    <a:cs typeface="Arial"/>
                  </a:rPr>
                  <a:t>approx. 22%</a:t>
                </a:r>
              </a:p>
            </p:txBody>
          </p:sp>
        </mc:Choice>
        <mc:Fallback xmlns="">
          <p:sp>
            <p:nvSpPr>
              <p:cNvPr id="2" name="TextBox 1">
                <a:extLst>
                  <a:ext uri="{FF2B5EF4-FFF2-40B4-BE49-F238E27FC236}">
                    <a16:creationId xmlns:a16="http://schemas.microsoft.com/office/drawing/2014/main" id="{789A11E6-128D-424D-A748-9DBB61AF70B2}"/>
                  </a:ext>
                </a:extLst>
              </p:cNvPr>
              <p:cNvSpPr txBox="1">
                <a:spLocks noRot="1" noChangeAspect="1" noMove="1" noResize="1" noEditPoints="1" noAdjustHandles="1" noChangeArrowheads="1" noChangeShapeType="1" noTextEdit="1"/>
              </p:cNvSpPr>
              <p:nvPr/>
            </p:nvSpPr>
            <p:spPr>
              <a:xfrm>
                <a:off x="62611" y="4028678"/>
                <a:ext cx="2229164" cy="1757404"/>
              </a:xfrm>
              <a:prstGeom prst="rect">
                <a:avLst/>
              </a:prstGeom>
              <a:blipFill>
                <a:blip r:embed="rId2"/>
                <a:stretch>
                  <a:fillRect l="-543" t="-1379" b="-2414"/>
                </a:stretch>
              </a:blipFill>
              <a:ln>
                <a:solidFill>
                  <a:schemeClr val="tx2"/>
                </a:solidFill>
              </a:ln>
            </p:spPr>
            <p:txBody>
              <a:bodyPr/>
              <a:lstStyle/>
              <a:p>
                <a:r>
                  <a:rPr lang="en-GB">
                    <a:noFill/>
                  </a:rPr>
                  <a:t> </a:t>
                </a:r>
              </a:p>
            </p:txBody>
          </p:sp>
        </mc:Fallback>
      </mc:AlternateContent>
      <p:sp>
        <p:nvSpPr>
          <p:cNvPr id="4" name="TextBox 3">
            <a:extLst>
              <a:ext uri="{FF2B5EF4-FFF2-40B4-BE49-F238E27FC236}">
                <a16:creationId xmlns:a16="http://schemas.microsoft.com/office/drawing/2014/main" id="{C11B1872-D06B-4915-A09E-D373D73A7BB5}"/>
              </a:ext>
            </a:extLst>
          </p:cNvPr>
          <p:cNvSpPr txBox="1"/>
          <p:nvPr/>
        </p:nvSpPr>
        <p:spPr>
          <a:xfrm>
            <a:off x="62611" y="696016"/>
            <a:ext cx="83508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i="1" dirty="0">
                <a:solidFill>
                  <a:schemeClr val="tx2"/>
                </a:solidFill>
              </a:rPr>
              <a:t>This calculation matters because it can tell us how much of the committed funds are actually spent according to the plan. This should be close to 100%.</a:t>
            </a:r>
            <a:endParaRPr lang="en-GB" sz="1600" i="1" dirty="0">
              <a:solidFill>
                <a:schemeClr val="tx2"/>
              </a:solidFill>
              <a:cs typeface="Arial"/>
            </a:endParaRPr>
          </a:p>
        </p:txBody>
      </p:sp>
      <p:sp>
        <p:nvSpPr>
          <p:cNvPr id="8" name="TextBox 7">
            <a:extLst>
              <a:ext uri="{FF2B5EF4-FFF2-40B4-BE49-F238E27FC236}">
                <a16:creationId xmlns:a16="http://schemas.microsoft.com/office/drawing/2014/main" id="{1548ACEE-64DA-486F-A7B7-7A8519039830}"/>
              </a:ext>
            </a:extLst>
          </p:cNvPr>
          <p:cNvSpPr txBox="1"/>
          <p:nvPr/>
        </p:nvSpPr>
        <p:spPr>
          <a:xfrm>
            <a:off x="125355" y="1997620"/>
            <a:ext cx="2166286" cy="646331"/>
          </a:xfrm>
          <a:prstGeom prst="rect">
            <a:avLst/>
          </a:prstGeom>
          <a:solidFill>
            <a:schemeClr val="bg1"/>
          </a:solidFill>
          <a:ln>
            <a:solidFill>
              <a:schemeClr val="tx2"/>
            </a:solidFill>
          </a:ln>
        </p:spPr>
        <p:txBody>
          <a:bodyPr wrap="square" rtlCol="0">
            <a:spAutoFit/>
          </a:bodyPr>
          <a:lstStyle/>
          <a:p>
            <a:pPr algn="ctr"/>
            <a:r>
              <a:rPr lang="en-GB" sz="1200" dirty="0">
                <a:solidFill>
                  <a:schemeClr val="tx2"/>
                </a:solidFill>
              </a:rPr>
              <a:t>Budget allocation for RMNCH, </a:t>
            </a:r>
            <a:br>
              <a:rPr lang="en-GB" sz="1200" dirty="0">
                <a:solidFill>
                  <a:schemeClr val="tx2"/>
                </a:solidFill>
              </a:rPr>
            </a:br>
            <a:r>
              <a:rPr lang="en-GB" sz="1200" dirty="0">
                <a:solidFill>
                  <a:schemeClr val="tx2"/>
                </a:solidFill>
              </a:rPr>
              <a:t>Financial Year 2018/2019</a:t>
            </a:r>
            <a:endParaRPr lang="en-KE" sz="1200" dirty="0">
              <a:solidFill>
                <a:schemeClr val="tx2"/>
              </a:solidFill>
            </a:endParaRPr>
          </a:p>
        </p:txBody>
      </p:sp>
      <p:sp>
        <p:nvSpPr>
          <p:cNvPr id="10" name="TextBox 9">
            <a:extLst>
              <a:ext uri="{FF2B5EF4-FFF2-40B4-BE49-F238E27FC236}">
                <a16:creationId xmlns:a16="http://schemas.microsoft.com/office/drawing/2014/main" id="{EEC212F0-2288-4C14-ACCD-6A083D8A5AF3}"/>
              </a:ext>
            </a:extLst>
          </p:cNvPr>
          <p:cNvSpPr txBox="1"/>
          <p:nvPr/>
        </p:nvSpPr>
        <p:spPr>
          <a:xfrm>
            <a:off x="125354" y="2801916"/>
            <a:ext cx="2166287" cy="646331"/>
          </a:xfrm>
          <a:prstGeom prst="rect">
            <a:avLst/>
          </a:prstGeom>
          <a:solidFill>
            <a:schemeClr val="bg1"/>
          </a:solidFill>
          <a:ln>
            <a:solidFill>
              <a:schemeClr val="tx2"/>
            </a:solidFill>
          </a:ln>
        </p:spPr>
        <p:txBody>
          <a:bodyPr wrap="square" rtlCol="0">
            <a:spAutoFit/>
          </a:bodyPr>
          <a:lstStyle/>
          <a:p>
            <a:pPr algn="ctr"/>
            <a:r>
              <a:rPr lang="en-GB" sz="1200" dirty="0">
                <a:solidFill>
                  <a:schemeClr val="tx2"/>
                </a:solidFill>
              </a:rPr>
              <a:t>Total budget, </a:t>
            </a:r>
            <a:br>
              <a:rPr lang="en-GB" sz="1200" dirty="0">
                <a:solidFill>
                  <a:schemeClr val="tx2"/>
                </a:solidFill>
              </a:rPr>
            </a:br>
            <a:r>
              <a:rPr lang="en-GB" sz="1200" dirty="0">
                <a:solidFill>
                  <a:schemeClr val="tx2"/>
                </a:solidFill>
              </a:rPr>
              <a:t>spent, </a:t>
            </a:r>
            <a:br>
              <a:rPr lang="en-GB" sz="1200" dirty="0">
                <a:solidFill>
                  <a:schemeClr val="tx2"/>
                </a:solidFill>
              </a:rPr>
            </a:br>
            <a:r>
              <a:rPr lang="en-GB" sz="1200" dirty="0">
                <a:solidFill>
                  <a:schemeClr val="tx2"/>
                </a:solidFill>
              </a:rPr>
              <a:t>Financial Year 2018/2019</a:t>
            </a:r>
            <a:endParaRPr lang="en-KE" sz="1200" dirty="0">
              <a:solidFill>
                <a:schemeClr val="tx2"/>
              </a:solidFill>
            </a:endParaRPr>
          </a:p>
        </p:txBody>
      </p:sp>
      <p:cxnSp>
        <p:nvCxnSpPr>
          <p:cNvPr id="11" name="Connector: Elbow 10">
            <a:extLst>
              <a:ext uri="{FF2B5EF4-FFF2-40B4-BE49-F238E27FC236}">
                <a16:creationId xmlns:a16="http://schemas.microsoft.com/office/drawing/2014/main" id="{CFC25029-35E9-4B0B-A624-40E004D61D4A}"/>
              </a:ext>
            </a:extLst>
          </p:cNvPr>
          <p:cNvCxnSpPr>
            <a:stCxn id="10" idx="3"/>
          </p:cNvCxnSpPr>
          <p:nvPr/>
        </p:nvCxnSpPr>
        <p:spPr>
          <a:xfrm flipV="1">
            <a:off x="2291641" y="2988682"/>
            <a:ext cx="6121774" cy="136400"/>
          </a:xfrm>
          <a:prstGeom prst="bentConnector3">
            <a:avLst>
              <a:gd name="adj1" fmla="val 99945"/>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DC5FC05-2FD1-43EC-A379-41C9964EAE5B}"/>
              </a:ext>
            </a:extLst>
          </p:cNvPr>
          <p:cNvCxnSpPr>
            <a:stCxn id="8" idx="3"/>
          </p:cNvCxnSpPr>
          <p:nvPr/>
        </p:nvCxnSpPr>
        <p:spPr>
          <a:xfrm>
            <a:off x="2291641" y="2320786"/>
            <a:ext cx="2400323" cy="323165"/>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596516"/>
      </p:ext>
    </p:extLst>
  </p:cSld>
  <p:clrMapOvr>
    <a:masterClrMapping/>
  </p:clrMapOvr>
</p:sld>
</file>

<file path=ppt/theme/theme1.xml><?xml version="1.0" encoding="utf-8"?>
<a:theme xmlns:a="http://schemas.openxmlformats.org/drawingml/2006/main" name="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B354F0A140614DBEA90C54F5D55B76" ma:contentTypeVersion="6" ma:contentTypeDescription="Create a new document." ma:contentTypeScope="" ma:versionID="ef2b8e075e5114101afd281363041349">
  <xsd:schema xmlns:xsd="http://www.w3.org/2001/XMLSchema" xmlns:xs="http://www.w3.org/2001/XMLSchema" xmlns:p="http://schemas.microsoft.com/office/2006/metadata/properties" xmlns:ns2="4b482b30-e1ec-4cd2-bb6d-40d3817b2ee8" xmlns:ns3="8d200126-f6be-434f-bb94-fb41e200802d" targetNamespace="http://schemas.microsoft.com/office/2006/metadata/properties" ma:root="true" ma:fieldsID="212d3ba0390861adb392d24e9c7da62d" ns2:_="" ns3:_="">
    <xsd:import namespace="4b482b30-e1ec-4cd2-bb6d-40d3817b2ee8"/>
    <xsd:import namespace="8d200126-f6be-434f-bb94-fb41e20080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82b30-e1ec-4cd2-bb6d-40d3817b2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00126-f6be-434f-bb94-fb41e20080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35CB62-A1A7-4466-B5EF-2455AD2B8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82b30-e1ec-4cd2-bb6d-40d3817b2ee8"/>
    <ds:schemaRef ds:uri="8d200126-f6be-434f-bb94-fb41e20080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F4BC67-8C63-4101-8FC8-89B2E27C48D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b482b30-e1ec-4cd2-bb6d-40d3817b2ee8"/>
    <ds:schemaRef ds:uri="8d200126-f6be-434f-bb94-fb41e200802d"/>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29B01E0-C34C-456A-B765-C20A20CBAB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12666</TotalTime>
  <Words>3181</Words>
  <Application>Microsoft Macintosh PowerPoint</Application>
  <PresentationFormat>On-screen Show (4:3)</PresentationFormat>
  <Paragraphs>283</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Cambria Math</vt:lpstr>
      <vt:lpstr>Courier New</vt:lpstr>
      <vt:lpstr>PT Sans</vt:lpstr>
      <vt:lpstr>Times New Roman</vt:lpstr>
      <vt:lpstr>MamaYe-2</vt:lpstr>
      <vt:lpstr>Analyse budget performance</vt:lpstr>
      <vt:lpstr>OBJECTIVES</vt:lpstr>
      <vt:lpstr>Why do a budget analysis?</vt:lpstr>
      <vt:lpstr>Definitions</vt:lpstr>
      <vt:lpstr>Sources of Information</vt:lpstr>
      <vt:lpstr>Sources of Information</vt:lpstr>
      <vt:lpstr>Allocation: Health budget as a proportion of total budget</vt:lpstr>
      <vt:lpstr>Allocation: RMNCH budget as a proportion of health budget</vt:lpstr>
      <vt:lpstr>Budget execution: RMNCH expenditure as a proportion of RMNCH allocation</vt:lpstr>
      <vt:lpstr>Questions to interrogate your findings</vt:lpstr>
      <vt:lpstr>Next steps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Public Good</dc:title>
  <dc:creator>Amy Jackson</dc:creator>
  <cp:lastModifiedBy>Meshack Acholla</cp:lastModifiedBy>
  <cp:revision>47</cp:revision>
  <dcterms:created xsi:type="dcterms:W3CDTF">2021-01-11T17:26:11Z</dcterms:created>
  <dcterms:modified xsi:type="dcterms:W3CDTF">2021-05-25T05:41:06Z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0x01010038B354F0A140614DBEA90C54F5D55B76</vt:lpwstr>
  </property>
</Properties>
</file>