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5"/>
  </p:notesMasterIdLst>
  <p:sldIdLst>
    <p:sldId id="298" r:id="rId5"/>
    <p:sldId id="312" r:id="rId6"/>
    <p:sldId id="257" r:id="rId7"/>
    <p:sldId id="258" r:id="rId8"/>
    <p:sldId id="259" r:id="rId9"/>
    <p:sldId id="274" r:id="rId10"/>
    <p:sldId id="299" r:id="rId11"/>
    <p:sldId id="293" r:id="rId12"/>
    <p:sldId id="313" r:id="rId13"/>
    <p:sldId id="308" r:id="rId14"/>
    <p:sldId id="309" r:id="rId15"/>
    <p:sldId id="306" r:id="rId16"/>
    <p:sldId id="304" r:id="rId17"/>
    <p:sldId id="300" r:id="rId18"/>
    <p:sldId id="297" r:id="rId19"/>
    <p:sldId id="288" r:id="rId20"/>
    <p:sldId id="310" r:id="rId21"/>
    <p:sldId id="295" r:id="rId22"/>
    <p:sldId id="296"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mwenda" initials="nmm" lastIdx="5" clrIdx="0">
    <p:extLst>
      <p:ext uri="{19B8F6BF-5375-455C-9EA6-DF929625EA0E}">
        <p15:presenceInfo xmlns:p15="http://schemas.microsoft.com/office/powerpoint/2012/main" userId="nickmwenda" providerId="None"/>
      </p:ext>
    </p:extLst>
  </p:cmAuthor>
  <p:cmAuthor id="2" name="Amy Jackson" initials="AJ" lastIdx="12" clrIdx="1">
    <p:extLst>
      <p:ext uri="{19B8F6BF-5375-455C-9EA6-DF929625EA0E}">
        <p15:presenceInfo xmlns:p15="http://schemas.microsoft.com/office/powerpoint/2012/main" userId="S::a.jackson@options.co.uk::303fc205-df6e-4f00-99f1-de332710bbb1" providerId="AD"/>
      </p:ext>
    </p:extLst>
  </p:cmAuthor>
  <p:cmAuthor id="3" name="Stephen Yambi" initials="A" lastIdx="6" clrIdx="2">
    <p:extLst>
      <p:ext uri="{19B8F6BF-5375-455C-9EA6-DF929625EA0E}">
        <p15:presenceInfo xmlns:p15="http://schemas.microsoft.com/office/powerpoint/2012/main" userId="Stephen Yambi" providerId="None"/>
      </p:ext>
    </p:extLst>
  </p:cmAuthor>
  <p:cmAuthor id="4" name="Editor" initials="Ed" lastIdx="17" clrIdx="3">
    <p:extLst>
      <p:ext uri="{19B8F6BF-5375-455C-9EA6-DF929625EA0E}">
        <p15:presenceInfo xmlns:p15="http://schemas.microsoft.com/office/powerpoint/2012/main" userId="Editor" providerId="None"/>
      </p:ext>
    </p:extLst>
  </p:cmAuthor>
  <p:cmAuthor id="5" name="Robyn Stewart" initials="RS" lastIdx="1" clrIdx="4">
    <p:extLst>
      <p:ext uri="{19B8F6BF-5375-455C-9EA6-DF929625EA0E}">
        <p15:presenceInfo xmlns:p15="http://schemas.microsoft.com/office/powerpoint/2012/main" userId="S::robyn@cfsevents.co.uk::8b14e92a-f640-4599-ba18-7910aa9bf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24AC2-1519-4242-9FB5-DC6AACE24897}" v="10" dt="2021-05-18T15:02:42.269"/>
    <p1510:client id="{6084F45D-5005-43A0-8F82-F02E5D417910}" v="197" dt="2021-05-19T09:45:44.942"/>
    <p1510:client id="{8B23CE40-64A2-4CBA-B94E-17960A463BBD}" v="1" dt="2021-05-19T09:42:21.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ackson" userId="S::a.jackson@options.co.uk::303fc205-df6e-4f00-99f1-de332710bbb1" providerId="AD" clId="Web-{3FD7EA1B-E3B6-4584-BF42-4A4D6DEC60DB}"/>
    <pc:docChg chg="modSld">
      <pc:chgData name="Amy Jackson" userId="S::a.jackson@options.co.uk::303fc205-df6e-4f00-99f1-de332710bbb1" providerId="AD" clId="Web-{3FD7EA1B-E3B6-4584-BF42-4A4D6DEC60DB}" dt="2021-05-14T10:47:53.815" v="3" actId="20577"/>
      <pc:docMkLst>
        <pc:docMk/>
      </pc:docMkLst>
      <pc:sldChg chg="modSp">
        <pc:chgData name="Amy Jackson" userId="S::a.jackson@options.co.uk::303fc205-df6e-4f00-99f1-de332710bbb1" providerId="AD" clId="Web-{3FD7EA1B-E3B6-4584-BF42-4A4D6DEC60DB}" dt="2021-05-14T10:47:53.815" v="3" actId="20577"/>
        <pc:sldMkLst>
          <pc:docMk/>
          <pc:sldMk cId="2062364171" sldId="312"/>
        </pc:sldMkLst>
        <pc:spChg chg="mod">
          <ac:chgData name="Amy Jackson" userId="S::a.jackson@options.co.uk::303fc205-df6e-4f00-99f1-de332710bbb1" providerId="AD" clId="Web-{3FD7EA1B-E3B6-4584-BF42-4A4D6DEC60DB}" dt="2021-05-14T10:47:53.815" v="3" actId="20577"/>
          <ac:spMkLst>
            <pc:docMk/>
            <pc:sldMk cId="2062364171" sldId="312"/>
            <ac:spMk id="2" creationId="{D4208F34-7EEE-7148-8DB4-D6B0ED4EF75D}"/>
          </ac:spMkLst>
        </pc:spChg>
      </pc:sldChg>
    </pc:docChg>
  </pc:docChgLst>
  <pc:docChgLst>
    <pc:chgData name="Amy Jackson" userId="S::a.jackson@options.co.uk::303fc205-df6e-4f00-99f1-de332710bbb1" providerId="AD" clId="Web-{1912DBFA-76F7-453E-8C99-A3A3670FE8C6}"/>
    <pc:docChg chg="">
      <pc:chgData name="Amy Jackson" userId="S::a.jackson@options.co.uk::303fc205-df6e-4f00-99f1-de332710bbb1" providerId="AD" clId="Web-{1912DBFA-76F7-453E-8C99-A3A3670FE8C6}" dt="2021-05-13T21:07:58.247" v="1"/>
      <pc:docMkLst>
        <pc:docMk/>
      </pc:docMkLst>
      <pc:sldChg chg="modCm">
        <pc:chgData name="Amy Jackson" userId="S::a.jackson@options.co.uk::303fc205-df6e-4f00-99f1-de332710bbb1" providerId="AD" clId="Web-{1912DBFA-76F7-453E-8C99-A3A3670FE8C6}" dt="2021-05-13T21:07:58.247" v="1"/>
        <pc:sldMkLst>
          <pc:docMk/>
          <pc:sldMk cId="3586004028" sldId="311"/>
        </pc:sldMkLst>
      </pc:sldChg>
    </pc:docChg>
  </pc:docChgLst>
  <pc:docChgLst>
    <pc:chgData name="Amy Jackson" userId="S::a.jackson@options.co.uk::303fc205-df6e-4f00-99f1-de332710bbb1" providerId="AD" clId="Web-{8B23CE40-64A2-4CBA-B94E-17960A463BBD}"/>
    <pc:docChg chg="modSld">
      <pc:chgData name="Amy Jackson" userId="S::a.jackson@options.co.uk::303fc205-df6e-4f00-99f1-de332710bbb1" providerId="AD" clId="Web-{8B23CE40-64A2-4CBA-B94E-17960A463BBD}" dt="2021-05-19T09:42:21.935" v="0" actId="20577"/>
      <pc:docMkLst>
        <pc:docMk/>
      </pc:docMkLst>
      <pc:sldChg chg="modSp">
        <pc:chgData name="Amy Jackson" userId="S::a.jackson@options.co.uk::303fc205-df6e-4f00-99f1-de332710bbb1" providerId="AD" clId="Web-{8B23CE40-64A2-4CBA-B94E-17960A463BBD}" dt="2021-05-19T09:42:21.935" v="0" actId="20577"/>
        <pc:sldMkLst>
          <pc:docMk/>
          <pc:sldMk cId="5406966" sldId="306"/>
        </pc:sldMkLst>
        <pc:spChg chg="mod">
          <ac:chgData name="Amy Jackson" userId="S::a.jackson@options.co.uk::303fc205-df6e-4f00-99f1-de332710bbb1" providerId="AD" clId="Web-{8B23CE40-64A2-4CBA-B94E-17960A463BBD}" dt="2021-05-19T09:42:21.935" v="0" actId="20577"/>
          <ac:spMkLst>
            <pc:docMk/>
            <pc:sldMk cId="5406966" sldId="306"/>
            <ac:spMk id="3" creationId="{4B1E3FF1-ACD8-4B98-8282-9D2A258B418F}"/>
          </ac:spMkLst>
        </pc:spChg>
      </pc:sldChg>
    </pc:docChg>
  </pc:docChgLst>
  <pc:docChgLst>
    <pc:chgData name="Amy Jackson" userId="303fc205-df6e-4f00-99f1-de332710bbb1" providerId="ADAL" clId="{6084F45D-5005-43A0-8F82-F02E5D417910}"/>
    <pc:docChg chg="custSel modSld">
      <pc:chgData name="Amy Jackson" userId="303fc205-df6e-4f00-99f1-de332710bbb1" providerId="ADAL" clId="{6084F45D-5005-43A0-8F82-F02E5D417910}" dt="2021-05-19T09:45:51.069" v="204" actId="13926"/>
      <pc:docMkLst>
        <pc:docMk/>
      </pc:docMkLst>
      <pc:sldChg chg="modSp mod delCm">
        <pc:chgData name="Amy Jackson" userId="303fc205-df6e-4f00-99f1-de332710bbb1" providerId="ADAL" clId="{6084F45D-5005-43A0-8F82-F02E5D417910}" dt="2021-05-19T09:45:18.574" v="202" actId="1592"/>
        <pc:sldMkLst>
          <pc:docMk/>
          <pc:sldMk cId="98959668" sldId="295"/>
        </pc:sldMkLst>
        <pc:spChg chg="mod">
          <ac:chgData name="Amy Jackson" userId="303fc205-df6e-4f00-99f1-de332710bbb1" providerId="ADAL" clId="{6084F45D-5005-43A0-8F82-F02E5D417910}" dt="2021-05-19T09:45:15.057" v="201"/>
          <ac:spMkLst>
            <pc:docMk/>
            <pc:sldMk cId="98959668" sldId="295"/>
            <ac:spMk id="7" creationId="{9E10871C-D21A-4531-9C05-478C39294DCA}"/>
          </ac:spMkLst>
        </pc:spChg>
      </pc:sldChg>
      <pc:sldChg chg="modSp mod delCm">
        <pc:chgData name="Amy Jackson" userId="303fc205-df6e-4f00-99f1-de332710bbb1" providerId="ADAL" clId="{6084F45D-5005-43A0-8F82-F02E5D417910}" dt="2021-05-19T09:43:50.627" v="196" actId="1592"/>
        <pc:sldMkLst>
          <pc:docMk/>
          <pc:sldMk cId="2958005107" sldId="297"/>
        </pc:sldMkLst>
        <pc:spChg chg="mod">
          <ac:chgData name="Amy Jackson" userId="303fc205-df6e-4f00-99f1-de332710bbb1" providerId="ADAL" clId="{6084F45D-5005-43A0-8F82-F02E5D417910}" dt="2021-05-19T09:43:49.093" v="195"/>
          <ac:spMkLst>
            <pc:docMk/>
            <pc:sldMk cId="2958005107" sldId="297"/>
            <ac:spMk id="32" creationId="{2D0DF9FD-2EA5-48D2-96F6-1BC6577750FF}"/>
          </ac:spMkLst>
        </pc:spChg>
      </pc:sldChg>
      <pc:sldChg chg="modSp delCm">
        <pc:chgData name="Amy Jackson" userId="303fc205-df6e-4f00-99f1-de332710bbb1" providerId="ADAL" clId="{6084F45D-5005-43A0-8F82-F02E5D417910}" dt="2021-05-19T09:43:22.609" v="193" actId="1592"/>
        <pc:sldMkLst>
          <pc:docMk/>
          <pc:sldMk cId="5406966" sldId="306"/>
        </pc:sldMkLst>
        <pc:spChg chg="mod">
          <ac:chgData name="Amy Jackson" userId="303fc205-df6e-4f00-99f1-de332710bbb1" providerId="ADAL" clId="{6084F45D-5005-43A0-8F82-F02E5D417910}" dt="2021-05-19T09:43:19.055" v="192"/>
          <ac:spMkLst>
            <pc:docMk/>
            <pc:sldMk cId="5406966" sldId="306"/>
            <ac:spMk id="3" creationId="{4B1E3FF1-ACD8-4B98-8282-9D2A258B418F}"/>
          </ac:spMkLst>
        </pc:spChg>
      </pc:sldChg>
      <pc:sldChg chg="modSp mod delCm">
        <pc:chgData name="Amy Jackson" userId="303fc205-df6e-4f00-99f1-de332710bbb1" providerId="ADAL" clId="{6084F45D-5005-43A0-8F82-F02E5D417910}" dt="2021-05-19T09:44:31.572" v="199"/>
        <pc:sldMkLst>
          <pc:docMk/>
          <pc:sldMk cId="584753646" sldId="310"/>
        </pc:sldMkLst>
        <pc:spChg chg="mod">
          <ac:chgData name="Amy Jackson" userId="303fc205-df6e-4f00-99f1-de332710bbb1" providerId="ADAL" clId="{6084F45D-5005-43A0-8F82-F02E5D417910}" dt="2021-05-19T09:44:31.572" v="199"/>
          <ac:spMkLst>
            <pc:docMk/>
            <pc:sldMk cId="584753646" sldId="310"/>
            <ac:spMk id="6" creationId="{9AE68338-190B-4726-B78A-5C9AD29A21D8}"/>
          </ac:spMkLst>
        </pc:spChg>
      </pc:sldChg>
      <pc:sldChg chg="modSp mod delCm">
        <pc:chgData name="Amy Jackson" userId="303fc205-df6e-4f00-99f1-de332710bbb1" providerId="ADAL" clId="{6084F45D-5005-43A0-8F82-F02E5D417910}" dt="2021-05-19T09:45:51.069" v="204" actId="13926"/>
        <pc:sldMkLst>
          <pc:docMk/>
          <pc:sldMk cId="3586004028" sldId="311"/>
        </pc:sldMkLst>
        <pc:spChg chg="mod">
          <ac:chgData name="Amy Jackson" userId="303fc205-df6e-4f00-99f1-de332710bbb1" providerId="ADAL" clId="{6084F45D-5005-43A0-8F82-F02E5D417910}" dt="2021-05-19T09:45:51.069" v="204" actId="13926"/>
          <ac:spMkLst>
            <pc:docMk/>
            <pc:sldMk cId="3586004028" sldId="311"/>
            <ac:spMk id="3" creationId="{0C1CEFC2-251F-40D7-B915-D86906E3A2E9}"/>
          </ac:spMkLst>
        </pc:spChg>
      </pc:sldChg>
      <pc:sldChg chg="addSp delSp modSp mod">
        <pc:chgData name="Amy Jackson" userId="303fc205-df6e-4f00-99f1-de332710bbb1" providerId="ADAL" clId="{6084F45D-5005-43A0-8F82-F02E5D417910}" dt="2021-05-18T15:22:25.285" v="191" actId="20577"/>
        <pc:sldMkLst>
          <pc:docMk/>
          <pc:sldMk cId="874015332" sldId="313"/>
        </pc:sldMkLst>
        <pc:spChg chg="mod">
          <ac:chgData name="Amy Jackson" userId="303fc205-df6e-4f00-99f1-de332710bbb1" providerId="ADAL" clId="{6084F45D-5005-43A0-8F82-F02E5D417910}" dt="2021-05-18T15:03:32.962" v="27" actId="20577"/>
          <ac:spMkLst>
            <pc:docMk/>
            <pc:sldMk cId="874015332" sldId="313"/>
            <ac:spMk id="2" creationId="{B78C00B1-F27E-4326-930D-D0A03F8EC901}"/>
          </ac:spMkLst>
        </pc:spChg>
        <pc:spChg chg="add del mod">
          <ac:chgData name="Amy Jackson" userId="303fc205-df6e-4f00-99f1-de332710bbb1" providerId="ADAL" clId="{6084F45D-5005-43A0-8F82-F02E5D417910}" dt="2021-05-18T15:03:46.246" v="29" actId="478"/>
          <ac:spMkLst>
            <pc:docMk/>
            <pc:sldMk cId="874015332" sldId="313"/>
            <ac:spMk id="3" creationId="{347C8567-24C3-4DF5-A39E-3A33B7462E39}"/>
          </ac:spMkLst>
        </pc:spChg>
        <pc:spChg chg="add mod">
          <ac:chgData name="Amy Jackson" userId="303fc205-df6e-4f00-99f1-de332710bbb1" providerId="ADAL" clId="{6084F45D-5005-43A0-8F82-F02E5D417910}" dt="2021-05-18T15:03:57.225" v="31" actId="1076"/>
          <ac:spMkLst>
            <pc:docMk/>
            <pc:sldMk cId="874015332" sldId="313"/>
            <ac:spMk id="5" creationId="{B98A17DF-18EA-4892-860B-B8B948B67E27}"/>
          </ac:spMkLst>
        </pc:spChg>
        <pc:spChg chg="add mod">
          <ac:chgData name="Amy Jackson" userId="303fc205-df6e-4f00-99f1-de332710bbb1" providerId="ADAL" clId="{6084F45D-5005-43A0-8F82-F02E5D417910}" dt="2021-05-18T15:03:57.225" v="31" actId="1076"/>
          <ac:spMkLst>
            <pc:docMk/>
            <pc:sldMk cId="874015332" sldId="313"/>
            <ac:spMk id="6" creationId="{D548A553-6ED3-4626-A469-C6255BE66B46}"/>
          </ac:spMkLst>
        </pc:spChg>
        <pc:spChg chg="add mod">
          <ac:chgData name="Amy Jackson" userId="303fc205-df6e-4f00-99f1-de332710bbb1" providerId="ADAL" clId="{6084F45D-5005-43A0-8F82-F02E5D417910}" dt="2021-05-18T15:03:57.225" v="31" actId="1076"/>
          <ac:spMkLst>
            <pc:docMk/>
            <pc:sldMk cId="874015332" sldId="313"/>
            <ac:spMk id="7" creationId="{B24CE58F-6386-40CB-92CA-131BDC8F09E5}"/>
          </ac:spMkLst>
        </pc:spChg>
        <pc:spChg chg="add mod">
          <ac:chgData name="Amy Jackson" userId="303fc205-df6e-4f00-99f1-de332710bbb1" providerId="ADAL" clId="{6084F45D-5005-43A0-8F82-F02E5D417910}" dt="2021-05-18T15:03:57.225" v="31" actId="1076"/>
          <ac:spMkLst>
            <pc:docMk/>
            <pc:sldMk cId="874015332" sldId="313"/>
            <ac:spMk id="8" creationId="{2D69FA8D-A60A-466F-A09A-DB0467224E7E}"/>
          </ac:spMkLst>
        </pc:spChg>
        <pc:spChg chg="add mod">
          <ac:chgData name="Amy Jackson" userId="303fc205-df6e-4f00-99f1-de332710bbb1" providerId="ADAL" clId="{6084F45D-5005-43A0-8F82-F02E5D417910}" dt="2021-05-18T15:22:10.392" v="188" actId="207"/>
          <ac:spMkLst>
            <pc:docMk/>
            <pc:sldMk cId="874015332" sldId="313"/>
            <ac:spMk id="9" creationId="{2CAE8518-D8F8-4A80-9F2F-C619071ACCD4}"/>
          </ac:spMkLst>
        </pc:spChg>
        <pc:spChg chg="add mod">
          <ac:chgData name="Amy Jackson" userId="303fc205-df6e-4f00-99f1-de332710bbb1" providerId="ADAL" clId="{6084F45D-5005-43A0-8F82-F02E5D417910}" dt="2021-05-18T15:22:25.285" v="191" actId="20577"/>
          <ac:spMkLst>
            <pc:docMk/>
            <pc:sldMk cId="874015332" sldId="313"/>
            <ac:spMk id="10" creationId="{6A8A8052-EE98-4546-A4F2-61D81BF52176}"/>
          </ac:spMkLst>
        </pc:spChg>
        <pc:spChg chg="add mod">
          <ac:chgData name="Amy Jackson" userId="303fc205-df6e-4f00-99f1-de332710bbb1" providerId="ADAL" clId="{6084F45D-5005-43A0-8F82-F02E5D417910}" dt="2021-05-18T15:09:41.977" v="184" actId="242"/>
          <ac:spMkLst>
            <pc:docMk/>
            <pc:sldMk cId="874015332" sldId="313"/>
            <ac:spMk id="11" creationId="{4CCC199A-23B6-4F02-8AAB-90F78B4C068B}"/>
          </ac:spMkLst>
        </pc:spChg>
        <pc:spChg chg="add mod">
          <ac:chgData name="Amy Jackson" userId="303fc205-df6e-4f00-99f1-de332710bbb1" providerId="ADAL" clId="{6084F45D-5005-43A0-8F82-F02E5D417910}" dt="2021-05-18T15:22:20.465" v="190" actId="207"/>
          <ac:spMkLst>
            <pc:docMk/>
            <pc:sldMk cId="874015332" sldId="313"/>
            <ac:spMk id="12" creationId="{F5184FBD-0845-4538-9E1F-80017D4FE945}"/>
          </ac:spMkLst>
        </pc:spChg>
      </pc:sldChg>
    </pc:docChg>
  </pc:docChgLst>
  <pc:docChgLst>
    <pc:chgData name="Amy Jackson" userId="S::a.jackson@options.co.uk::303fc205-df6e-4f00-99f1-de332710bbb1" providerId="AD" clId="Web-{0BE24AC2-1519-4242-9FB5-DC6AACE24897}"/>
    <pc:docChg chg="addSld modSld">
      <pc:chgData name="Amy Jackson" userId="S::a.jackson@options.co.uk::303fc205-df6e-4f00-99f1-de332710bbb1" providerId="AD" clId="Web-{0BE24AC2-1519-4242-9FB5-DC6AACE24897}" dt="2021-05-18T15:02:42.269" v="6"/>
      <pc:docMkLst>
        <pc:docMk/>
      </pc:docMkLst>
      <pc:sldChg chg="addSp delSp modSp new">
        <pc:chgData name="Amy Jackson" userId="S::a.jackson@options.co.uk::303fc205-df6e-4f00-99f1-de332710bbb1" providerId="AD" clId="Web-{0BE24AC2-1519-4242-9FB5-DC6AACE24897}" dt="2021-05-18T15:02:42.269" v="6"/>
        <pc:sldMkLst>
          <pc:docMk/>
          <pc:sldMk cId="874015332" sldId="313"/>
        </pc:sldMkLst>
        <pc:picChg chg="add del mod">
          <ac:chgData name="Amy Jackson" userId="S::a.jackson@options.co.uk::303fc205-df6e-4f00-99f1-de332710bbb1" providerId="AD" clId="Web-{0BE24AC2-1519-4242-9FB5-DC6AACE24897}" dt="2021-05-18T15:02:27.112" v="4"/>
          <ac:picMkLst>
            <pc:docMk/>
            <pc:sldMk cId="874015332" sldId="313"/>
            <ac:picMk id="3" creationId="{C61AC787-ED34-4CF0-BF69-8B5DC1D0F58C}"/>
          </ac:picMkLst>
        </pc:picChg>
        <pc:picChg chg="add del mod">
          <ac:chgData name="Amy Jackson" userId="S::a.jackson@options.co.uk::303fc205-df6e-4f00-99f1-de332710bbb1" providerId="AD" clId="Web-{0BE24AC2-1519-4242-9FB5-DC6AACE24897}" dt="2021-05-18T15:02:42.269" v="6"/>
          <ac:picMkLst>
            <pc:docMk/>
            <pc:sldMk cId="874015332" sldId="313"/>
            <ac:picMk id="4" creationId="{E9190C3D-66D1-48B0-901C-30DCF7E305B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9760E-6ACE-4520-968F-CF8FEE42C6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2B4F978-E31A-4597-BCF9-5A4070F9738E}">
      <dgm:prSet phldrT="[Text]"/>
      <dgm:spPr/>
      <dgm:t>
        <a:bodyPr/>
        <a:lstStyle/>
        <a:p>
          <a:r>
            <a:rPr lang="en-GB" b="1"/>
            <a:t>Plan</a:t>
          </a:r>
        </a:p>
        <a:p>
          <a:r>
            <a:rPr lang="en-GB"/>
            <a:t>A set of activities to be achieved in a given period of time. </a:t>
          </a:r>
        </a:p>
      </dgm:t>
    </dgm:pt>
    <dgm:pt modelId="{61092459-599D-4336-8241-227EF7C8FA4F}" type="parTrans" cxnId="{D351F5D2-AF4F-4619-8B2C-3F8220425F0A}">
      <dgm:prSet/>
      <dgm:spPr/>
      <dgm:t>
        <a:bodyPr/>
        <a:lstStyle/>
        <a:p>
          <a:endParaRPr lang="en-GB"/>
        </a:p>
      </dgm:t>
    </dgm:pt>
    <dgm:pt modelId="{E09A7B0E-0507-43CB-ACF6-CD107A53200F}" type="sibTrans" cxnId="{D351F5D2-AF4F-4619-8B2C-3F8220425F0A}">
      <dgm:prSet/>
      <dgm:spPr/>
      <dgm:t>
        <a:bodyPr/>
        <a:lstStyle/>
        <a:p>
          <a:endParaRPr lang="en-GB"/>
        </a:p>
      </dgm:t>
    </dgm:pt>
    <dgm:pt modelId="{8326B1D3-01E0-471A-AF5F-300643FBB54F}">
      <dgm:prSet phldrT="[Text]"/>
      <dgm:spPr/>
      <dgm:t>
        <a:bodyPr/>
        <a:lstStyle/>
        <a:p>
          <a:r>
            <a:rPr lang="en-GB" b="1"/>
            <a:t>Budget</a:t>
          </a:r>
        </a:p>
        <a:p>
          <a:r>
            <a:rPr lang="en-GB"/>
            <a:t>An estimate of income and expenditure over a period of time</a:t>
          </a:r>
        </a:p>
      </dgm:t>
    </dgm:pt>
    <dgm:pt modelId="{28FD71EE-FA36-4C47-8C4F-69ECB6963906}" type="parTrans" cxnId="{2E23828E-830A-4812-A993-8E1EA00CE264}">
      <dgm:prSet/>
      <dgm:spPr/>
      <dgm:t>
        <a:bodyPr/>
        <a:lstStyle/>
        <a:p>
          <a:endParaRPr lang="en-GB"/>
        </a:p>
      </dgm:t>
    </dgm:pt>
    <dgm:pt modelId="{ABB4D813-1D7A-4B8B-A53C-F08F56DF9A93}" type="sibTrans" cxnId="{2E23828E-830A-4812-A993-8E1EA00CE264}">
      <dgm:prSet/>
      <dgm:spPr/>
      <dgm:t>
        <a:bodyPr/>
        <a:lstStyle/>
        <a:p>
          <a:endParaRPr lang="en-GB"/>
        </a:p>
      </dgm:t>
    </dgm:pt>
    <dgm:pt modelId="{19B5CE77-2C6D-42A4-8F0B-E119BA8693A5}">
      <dgm:prSet phldrT="[Text]"/>
      <dgm:spPr/>
      <dgm:t>
        <a:bodyPr/>
        <a:lstStyle/>
        <a:p>
          <a:r>
            <a:rPr lang="en-GB" b="1"/>
            <a:t>Expenditure</a:t>
          </a:r>
        </a:p>
        <a:p>
          <a:r>
            <a:rPr lang="en-GB"/>
            <a:t>The use of income (spending) to purchase goods and services.</a:t>
          </a:r>
          <a:br>
            <a:rPr lang="en-GB"/>
          </a:br>
          <a:endParaRPr lang="en-GB"/>
        </a:p>
      </dgm:t>
    </dgm:pt>
    <dgm:pt modelId="{62CA6331-7DB2-4171-A1AD-8FCC724AE53D}" type="parTrans" cxnId="{EC254D80-C809-4C2A-A233-58969B7FD244}">
      <dgm:prSet/>
      <dgm:spPr/>
      <dgm:t>
        <a:bodyPr/>
        <a:lstStyle/>
        <a:p>
          <a:endParaRPr lang="en-GB"/>
        </a:p>
      </dgm:t>
    </dgm:pt>
    <dgm:pt modelId="{CCB055D9-757E-4E22-B753-622B1379B64E}" type="sibTrans" cxnId="{EC254D80-C809-4C2A-A233-58969B7FD244}">
      <dgm:prSet/>
      <dgm:spPr/>
      <dgm:t>
        <a:bodyPr/>
        <a:lstStyle/>
        <a:p>
          <a:endParaRPr lang="en-GB"/>
        </a:p>
      </dgm:t>
    </dgm:pt>
    <dgm:pt modelId="{34431F3B-1EFB-4F2F-8EF5-64E7A2376782}">
      <dgm:prSet phldrT="[Text]"/>
      <dgm:spPr/>
      <dgm:t>
        <a:bodyPr/>
        <a:lstStyle/>
        <a:p>
          <a:r>
            <a:rPr lang="en-GB" b="1"/>
            <a:t>Budget execution</a:t>
          </a:r>
        </a:p>
        <a:p>
          <a:r>
            <a:rPr lang="en-GB"/>
            <a:t>The implementation of the approved budget for a defined period of time.</a:t>
          </a:r>
        </a:p>
      </dgm:t>
    </dgm:pt>
    <dgm:pt modelId="{09CEA66D-D88B-4721-8EDE-167E121C58E3}" type="parTrans" cxnId="{2442BC01-8265-4FA6-8A1C-046C80996EF5}">
      <dgm:prSet/>
      <dgm:spPr/>
      <dgm:t>
        <a:bodyPr/>
        <a:lstStyle/>
        <a:p>
          <a:endParaRPr lang="en-GB"/>
        </a:p>
      </dgm:t>
    </dgm:pt>
    <dgm:pt modelId="{B18735CF-461E-45A2-ABBD-90F8BBBB34FD}" type="sibTrans" cxnId="{2442BC01-8265-4FA6-8A1C-046C80996EF5}">
      <dgm:prSet/>
      <dgm:spPr/>
      <dgm:t>
        <a:bodyPr/>
        <a:lstStyle/>
        <a:p>
          <a:endParaRPr lang="en-GB"/>
        </a:p>
      </dgm:t>
    </dgm:pt>
    <dgm:pt modelId="{42957319-1BA6-4F3B-9D5B-74B09CBE3FB9}">
      <dgm:prSet phldrT="[Text]"/>
      <dgm:spPr/>
      <dgm:t>
        <a:bodyPr/>
        <a:lstStyle/>
        <a:p>
          <a:r>
            <a:rPr lang="en-GB" b="1"/>
            <a:t>Health financing</a:t>
          </a:r>
        </a:p>
        <a:p>
          <a:r>
            <a:rPr lang="en-GB"/>
            <a:t>Includes resource mobilisation, allocation and distribution of resources for health.</a:t>
          </a:r>
        </a:p>
      </dgm:t>
    </dgm:pt>
    <dgm:pt modelId="{437F3E8D-101D-4572-843B-B53C60D7A274}" type="parTrans" cxnId="{662D1E5A-5373-4485-BCE2-EEB3AAA16772}">
      <dgm:prSet/>
      <dgm:spPr/>
      <dgm:t>
        <a:bodyPr/>
        <a:lstStyle/>
        <a:p>
          <a:endParaRPr lang="en-GB"/>
        </a:p>
      </dgm:t>
    </dgm:pt>
    <dgm:pt modelId="{C51FA82A-06D9-4121-9E78-A390C6561055}" type="sibTrans" cxnId="{662D1E5A-5373-4485-BCE2-EEB3AAA16772}">
      <dgm:prSet/>
      <dgm:spPr/>
      <dgm:t>
        <a:bodyPr/>
        <a:lstStyle/>
        <a:p>
          <a:endParaRPr lang="en-GB"/>
        </a:p>
      </dgm:t>
    </dgm:pt>
    <dgm:pt modelId="{89B6FF94-984D-4504-A26F-681691DDDE58}" type="pres">
      <dgm:prSet presAssocID="{E8A9760E-6ACE-4520-968F-CF8FEE42C6D4}" presName="diagram" presStyleCnt="0">
        <dgm:presLayoutVars>
          <dgm:dir/>
          <dgm:resizeHandles val="exact"/>
        </dgm:presLayoutVars>
      </dgm:prSet>
      <dgm:spPr/>
    </dgm:pt>
    <dgm:pt modelId="{8AC84EA9-BA85-4E6C-84D7-6F02A9A42D6D}" type="pres">
      <dgm:prSet presAssocID="{B2B4F978-E31A-4597-BCF9-5A4070F9738E}" presName="node" presStyleLbl="node1" presStyleIdx="0" presStyleCnt="5" custLinFactNeighborX="275" custLinFactNeighborY="-17244">
        <dgm:presLayoutVars>
          <dgm:bulletEnabled val="1"/>
        </dgm:presLayoutVars>
      </dgm:prSet>
      <dgm:spPr/>
    </dgm:pt>
    <dgm:pt modelId="{7776D241-04F5-4A6A-98D1-FC9D9FEAB3B0}" type="pres">
      <dgm:prSet presAssocID="{E09A7B0E-0507-43CB-ACF6-CD107A53200F}" presName="sibTrans" presStyleCnt="0"/>
      <dgm:spPr/>
    </dgm:pt>
    <dgm:pt modelId="{B4D04EFC-712F-48BD-B278-B670B7DD458D}" type="pres">
      <dgm:prSet presAssocID="{8326B1D3-01E0-471A-AF5F-300643FBB54F}" presName="node" presStyleLbl="node1" presStyleIdx="1" presStyleCnt="5">
        <dgm:presLayoutVars>
          <dgm:bulletEnabled val="1"/>
        </dgm:presLayoutVars>
      </dgm:prSet>
      <dgm:spPr/>
    </dgm:pt>
    <dgm:pt modelId="{40DFB6BC-FDE6-4B23-984F-14266C0B8012}" type="pres">
      <dgm:prSet presAssocID="{ABB4D813-1D7A-4B8B-A53C-F08F56DF9A93}" presName="sibTrans" presStyleCnt="0"/>
      <dgm:spPr/>
    </dgm:pt>
    <dgm:pt modelId="{0644370A-D40E-4336-B01D-FB316647A24F}" type="pres">
      <dgm:prSet presAssocID="{19B5CE77-2C6D-42A4-8F0B-E119BA8693A5}" presName="node" presStyleLbl="node1" presStyleIdx="2" presStyleCnt="5">
        <dgm:presLayoutVars>
          <dgm:bulletEnabled val="1"/>
        </dgm:presLayoutVars>
      </dgm:prSet>
      <dgm:spPr/>
    </dgm:pt>
    <dgm:pt modelId="{A9E6C26C-0273-431B-892C-62E1DB2048FE}" type="pres">
      <dgm:prSet presAssocID="{CCB055D9-757E-4E22-B753-622B1379B64E}" presName="sibTrans" presStyleCnt="0"/>
      <dgm:spPr/>
    </dgm:pt>
    <dgm:pt modelId="{F974E1B2-3677-4659-97F0-26547F49ACDC}" type="pres">
      <dgm:prSet presAssocID="{34431F3B-1EFB-4F2F-8EF5-64E7A2376782}" presName="node" presStyleLbl="node1" presStyleIdx="3" presStyleCnt="5">
        <dgm:presLayoutVars>
          <dgm:bulletEnabled val="1"/>
        </dgm:presLayoutVars>
      </dgm:prSet>
      <dgm:spPr/>
    </dgm:pt>
    <dgm:pt modelId="{C3FB648D-1069-4AD4-A378-1745E1E07DBB}" type="pres">
      <dgm:prSet presAssocID="{B18735CF-461E-45A2-ABBD-90F8BBBB34FD}" presName="sibTrans" presStyleCnt="0"/>
      <dgm:spPr/>
    </dgm:pt>
    <dgm:pt modelId="{97886CE1-21C4-4D54-A7A5-67FB5C351D86}" type="pres">
      <dgm:prSet presAssocID="{42957319-1BA6-4F3B-9D5B-74B09CBE3FB9}" presName="node" presStyleLbl="node1" presStyleIdx="4" presStyleCnt="5">
        <dgm:presLayoutVars>
          <dgm:bulletEnabled val="1"/>
        </dgm:presLayoutVars>
      </dgm:prSet>
      <dgm:spPr/>
    </dgm:pt>
  </dgm:ptLst>
  <dgm:cxnLst>
    <dgm:cxn modelId="{2442BC01-8265-4FA6-8A1C-046C80996EF5}" srcId="{E8A9760E-6ACE-4520-968F-CF8FEE42C6D4}" destId="{34431F3B-1EFB-4F2F-8EF5-64E7A2376782}" srcOrd="3" destOrd="0" parTransId="{09CEA66D-D88B-4721-8EDE-167E121C58E3}" sibTransId="{B18735CF-461E-45A2-ABBD-90F8BBBB34FD}"/>
    <dgm:cxn modelId="{96CAE50D-831C-4792-9391-4D780FA7EC16}" type="presOf" srcId="{E8A9760E-6ACE-4520-968F-CF8FEE42C6D4}" destId="{89B6FF94-984D-4504-A26F-681691DDDE58}" srcOrd="0" destOrd="0" presId="urn:microsoft.com/office/officeart/2005/8/layout/default"/>
    <dgm:cxn modelId="{C5A34C14-C29B-4D54-B4BE-CB0E15A95FBB}" type="presOf" srcId="{19B5CE77-2C6D-42A4-8F0B-E119BA8693A5}" destId="{0644370A-D40E-4336-B01D-FB316647A24F}" srcOrd="0" destOrd="0" presId="urn:microsoft.com/office/officeart/2005/8/layout/default"/>
    <dgm:cxn modelId="{80456346-4067-47C7-9582-A28E0589FE0B}" type="presOf" srcId="{B2B4F978-E31A-4597-BCF9-5A4070F9738E}" destId="{8AC84EA9-BA85-4E6C-84D7-6F02A9A42D6D}" srcOrd="0" destOrd="0" presId="urn:microsoft.com/office/officeart/2005/8/layout/default"/>
    <dgm:cxn modelId="{F903F658-D806-44B8-B2C6-03CC3A23CCC0}" type="presOf" srcId="{8326B1D3-01E0-471A-AF5F-300643FBB54F}" destId="{B4D04EFC-712F-48BD-B278-B670B7DD458D}" srcOrd="0" destOrd="0" presId="urn:microsoft.com/office/officeart/2005/8/layout/default"/>
    <dgm:cxn modelId="{662D1E5A-5373-4485-BCE2-EEB3AAA16772}" srcId="{E8A9760E-6ACE-4520-968F-CF8FEE42C6D4}" destId="{42957319-1BA6-4F3B-9D5B-74B09CBE3FB9}" srcOrd="4" destOrd="0" parTransId="{437F3E8D-101D-4572-843B-B53C60D7A274}" sibTransId="{C51FA82A-06D9-4121-9E78-A390C6561055}"/>
    <dgm:cxn modelId="{EC254D80-C809-4C2A-A233-58969B7FD244}" srcId="{E8A9760E-6ACE-4520-968F-CF8FEE42C6D4}" destId="{19B5CE77-2C6D-42A4-8F0B-E119BA8693A5}" srcOrd="2" destOrd="0" parTransId="{62CA6331-7DB2-4171-A1AD-8FCC724AE53D}" sibTransId="{CCB055D9-757E-4E22-B753-622B1379B64E}"/>
    <dgm:cxn modelId="{2E23828E-830A-4812-A993-8E1EA00CE264}" srcId="{E8A9760E-6ACE-4520-968F-CF8FEE42C6D4}" destId="{8326B1D3-01E0-471A-AF5F-300643FBB54F}" srcOrd="1" destOrd="0" parTransId="{28FD71EE-FA36-4C47-8C4F-69ECB6963906}" sibTransId="{ABB4D813-1D7A-4B8B-A53C-F08F56DF9A93}"/>
    <dgm:cxn modelId="{56A249BD-0AA3-4313-9E3D-EB9759918246}" type="presOf" srcId="{34431F3B-1EFB-4F2F-8EF5-64E7A2376782}" destId="{F974E1B2-3677-4659-97F0-26547F49ACDC}" srcOrd="0" destOrd="0" presId="urn:microsoft.com/office/officeart/2005/8/layout/default"/>
    <dgm:cxn modelId="{D351F5D2-AF4F-4619-8B2C-3F8220425F0A}" srcId="{E8A9760E-6ACE-4520-968F-CF8FEE42C6D4}" destId="{B2B4F978-E31A-4597-BCF9-5A4070F9738E}" srcOrd="0" destOrd="0" parTransId="{61092459-599D-4336-8241-227EF7C8FA4F}" sibTransId="{E09A7B0E-0507-43CB-ACF6-CD107A53200F}"/>
    <dgm:cxn modelId="{A0C0DEE0-DCE3-4886-8DF9-DE16AE5CB352}" type="presOf" srcId="{42957319-1BA6-4F3B-9D5B-74B09CBE3FB9}" destId="{97886CE1-21C4-4D54-A7A5-67FB5C351D86}" srcOrd="0" destOrd="0" presId="urn:microsoft.com/office/officeart/2005/8/layout/default"/>
    <dgm:cxn modelId="{63DCDBF8-61E6-4291-AC8A-08187AF79160}" type="presParOf" srcId="{89B6FF94-984D-4504-A26F-681691DDDE58}" destId="{8AC84EA9-BA85-4E6C-84D7-6F02A9A42D6D}" srcOrd="0" destOrd="0" presId="urn:microsoft.com/office/officeart/2005/8/layout/default"/>
    <dgm:cxn modelId="{ED859AEB-9ACB-4CA4-82FB-13361DB259A0}" type="presParOf" srcId="{89B6FF94-984D-4504-A26F-681691DDDE58}" destId="{7776D241-04F5-4A6A-98D1-FC9D9FEAB3B0}" srcOrd="1" destOrd="0" presId="urn:microsoft.com/office/officeart/2005/8/layout/default"/>
    <dgm:cxn modelId="{A2B4A0A4-2638-49F3-B93C-CB651F855146}" type="presParOf" srcId="{89B6FF94-984D-4504-A26F-681691DDDE58}" destId="{B4D04EFC-712F-48BD-B278-B670B7DD458D}" srcOrd="2" destOrd="0" presId="urn:microsoft.com/office/officeart/2005/8/layout/default"/>
    <dgm:cxn modelId="{A867CDD6-628D-4782-8B97-E89877DB045C}" type="presParOf" srcId="{89B6FF94-984D-4504-A26F-681691DDDE58}" destId="{40DFB6BC-FDE6-4B23-984F-14266C0B8012}" srcOrd="3" destOrd="0" presId="urn:microsoft.com/office/officeart/2005/8/layout/default"/>
    <dgm:cxn modelId="{82F94F11-07A7-4A7A-A1DE-1D073BE02E3B}" type="presParOf" srcId="{89B6FF94-984D-4504-A26F-681691DDDE58}" destId="{0644370A-D40E-4336-B01D-FB316647A24F}" srcOrd="4" destOrd="0" presId="urn:microsoft.com/office/officeart/2005/8/layout/default"/>
    <dgm:cxn modelId="{2788DD66-52A2-4BE3-8683-56358C10AE7D}" type="presParOf" srcId="{89B6FF94-984D-4504-A26F-681691DDDE58}" destId="{A9E6C26C-0273-431B-892C-62E1DB2048FE}" srcOrd="5" destOrd="0" presId="urn:microsoft.com/office/officeart/2005/8/layout/default"/>
    <dgm:cxn modelId="{1176DCFA-162E-4768-A11B-DF1525280328}" type="presParOf" srcId="{89B6FF94-984D-4504-A26F-681691DDDE58}" destId="{F974E1B2-3677-4659-97F0-26547F49ACDC}" srcOrd="6" destOrd="0" presId="urn:microsoft.com/office/officeart/2005/8/layout/default"/>
    <dgm:cxn modelId="{4E5D61F9-23CD-4379-AFAD-21AB0F0ABAE8}" type="presParOf" srcId="{89B6FF94-984D-4504-A26F-681691DDDE58}" destId="{C3FB648D-1069-4AD4-A378-1745E1E07DBB}" srcOrd="7" destOrd="0" presId="urn:microsoft.com/office/officeart/2005/8/layout/default"/>
    <dgm:cxn modelId="{DC2BCA7C-8D64-456B-AAC2-2A638C3FC168}" type="presParOf" srcId="{89B6FF94-984D-4504-A26F-681691DDDE58}" destId="{97886CE1-21C4-4D54-A7A5-67FB5C351D8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84EA9-BA85-4E6C-84D7-6F02A9A42D6D}">
      <dsp:nvSpPr>
        <dsp:cNvPr id="0" name=""/>
        <dsp:cNvSpPr/>
      </dsp:nvSpPr>
      <dsp:spPr>
        <a:xfrm>
          <a:off x="942240" y="0"/>
          <a:ext cx="2125568" cy="1275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Plan</a:t>
          </a:r>
        </a:p>
        <a:p>
          <a:pPr marL="0" lvl="0" indent="0" algn="ctr" defTabSz="666750">
            <a:lnSpc>
              <a:spcPct val="90000"/>
            </a:lnSpc>
            <a:spcBef>
              <a:spcPct val="0"/>
            </a:spcBef>
            <a:spcAft>
              <a:spcPct val="35000"/>
            </a:spcAft>
            <a:buNone/>
          </a:pPr>
          <a:r>
            <a:rPr lang="en-GB" sz="1500" kern="1200"/>
            <a:t>A set of activities to be achieved in a given period of time. </a:t>
          </a:r>
        </a:p>
      </dsp:txBody>
      <dsp:txXfrm>
        <a:off x="942240" y="0"/>
        <a:ext cx="2125568" cy="1275341"/>
      </dsp:txXfrm>
    </dsp:sp>
    <dsp:sp modelId="{B4D04EFC-712F-48BD-B278-B670B7DD458D}">
      <dsp:nvSpPr>
        <dsp:cNvPr id="0" name=""/>
        <dsp:cNvSpPr/>
      </dsp:nvSpPr>
      <dsp:spPr>
        <a:xfrm>
          <a:off x="3274520" y="3021"/>
          <a:ext cx="2125568" cy="1275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Budget</a:t>
          </a:r>
        </a:p>
        <a:p>
          <a:pPr marL="0" lvl="0" indent="0" algn="ctr" defTabSz="666750">
            <a:lnSpc>
              <a:spcPct val="90000"/>
            </a:lnSpc>
            <a:spcBef>
              <a:spcPct val="0"/>
            </a:spcBef>
            <a:spcAft>
              <a:spcPct val="35000"/>
            </a:spcAft>
            <a:buNone/>
          </a:pPr>
          <a:r>
            <a:rPr lang="en-GB" sz="1500" kern="1200"/>
            <a:t>An estimate of income and expenditure over a period of time</a:t>
          </a:r>
        </a:p>
      </dsp:txBody>
      <dsp:txXfrm>
        <a:off x="3274520" y="3021"/>
        <a:ext cx="2125568" cy="1275341"/>
      </dsp:txXfrm>
    </dsp:sp>
    <dsp:sp modelId="{0644370A-D40E-4336-B01D-FB316647A24F}">
      <dsp:nvSpPr>
        <dsp:cNvPr id="0" name=""/>
        <dsp:cNvSpPr/>
      </dsp:nvSpPr>
      <dsp:spPr>
        <a:xfrm>
          <a:off x="936394" y="1490919"/>
          <a:ext cx="2125568" cy="1275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Expenditure</a:t>
          </a:r>
        </a:p>
        <a:p>
          <a:pPr marL="0" lvl="0" indent="0" algn="ctr" defTabSz="666750">
            <a:lnSpc>
              <a:spcPct val="90000"/>
            </a:lnSpc>
            <a:spcBef>
              <a:spcPct val="0"/>
            </a:spcBef>
            <a:spcAft>
              <a:spcPct val="35000"/>
            </a:spcAft>
            <a:buNone/>
          </a:pPr>
          <a:r>
            <a:rPr lang="en-GB" sz="1500" kern="1200"/>
            <a:t>The use of income (spending) to purchase goods and services.</a:t>
          </a:r>
          <a:br>
            <a:rPr lang="en-GB" sz="1500" kern="1200"/>
          </a:br>
          <a:endParaRPr lang="en-GB" sz="1500" kern="1200"/>
        </a:p>
      </dsp:txBody>
      <dsp:txXfrm>
        <a:off x="936394" y="1490919"/>
        <a:ext cx="2125568" cy="1275341"/>
      </dsp:txXfrm>
    </dsp:sp>
    <dsp:sp modelId="{F974E1B2-3677-4659-97F0-26547F49ACDC}">
      <dsp:nvSpPr>
        <dsp:cNvPr id="0" name=""/>
        <dsp:cNvSpPr/>
      </dsp:nvSpPr>
      <dsp:spPr>
        <a:xfrm>
          <a:off x="3274520" y="1490919"/>
          <a:ext cx="2125568" cy="1275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Budget execution</a:t>
          </a:r>
        </a:p>
        <a:p>
          <a:pPr marL="0" lvl="0" indent="0" algn="ctr" defTabSz="666750">
            <a:lnSpc>
              <a:spcPct val="90000"/>
            </a:lnSpc>
            <a:spcBef>
              <a:spcPct val="0"/>
            </a:spcBef>
            <a:spcAft>
              <a:spcPct val="35000"/>
            </a:spcAft>
            <a:buNone/>
          </a:pPr>
          <a:r>
            <a:rPr lang="en-GB" sz="1500" kern="1200"/>
            <a:t>The implementation of the approved budget for a defined period of time.</a:t>
          </a:r>
        </a:p>
      </dsp:txBody>
      <dsp:txXfrm>
        <a:off x="3274520" y="1490919"/>
        <a:ext cx="2125568" cy="1275341"/>
      </dsp:txXfrm>
    </dsp:sp>
    <dsp:sp modelId="{97886CE1-21C4-4D54-A7A5-67FB5C351D86}">
      <dsp:nvSpPr>
        <dsp:cNvPr id="0" name=""/>
        <dsp:cNvSpPr/>
      </dsp:nvSpPr>
      <dsp:spPr>
        <a:xfrm>
          <a:off x="2105457" y="2978817"/>
          <a:ext cx="2125568" cy="1275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Health financing</a:t>
          </a:r>
        </a:p>
        <a:p>
          <a:pPr marL="0" lvl="0" indent="0" algn="ctr" defTabSz="666750">
            <a:lnSpc>
              <a:spcPct val="90000"/>
            </a:lnSpc>
            <a:spcBef>
              <a:spcPct val="0"/>
            </a:spcBef>
            <a:spcAft>
              <a:spcPct val="35000"/>
            </a:spcAft>
            <a:buNone/>
          </a:pPr>
          <a:r>
            <a:rPr lang="en-GB" sz="1500" kern="1200"/>
            <a:t>Includes resource mobilisation, allocation and distribution of resources for health.</a:t>
          </a:r>
        </a:p>
      </dsp:txBody>
      <dsp:txXfrm>
        <a:off x="2105457" y="2978817"/>
        <a:ext cx="2125568" cy="12753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CDB48-5D5F-054C-8090-82120EE76CCD}" type="datetimeFigureOut">
              <a:rPr lang="en-KE" smtClean="0"/>
              <a:t>05/19/2021</a:t>
            </a:fld>
            <a:endParaRPr lang="en-K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7EE0E-F856-8C4F-912D-1E5806F2813C}" type="slidenum">
              <a:rPr lang="en-KE" smtClean="0"/>
              <a:t>‹#›</a:t>
            </a:fld>
            <a:endParaRPr lang="en-KE"/>
          </a:p>
        </p:txBody>
      </p:sp>
    </p:spTree>
    <p:extLst>
      <p:ext uri="{BB962C8B-B14F-4D97-AF65-F5344CB8AC3E}">
        <p14:creationId xmlns:p14="http://schemas.microsoft.com/office/powerpoint/2010/main" val="330528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4E37EE0E-F856-8C4F-912D-1E5806F2813C}" type="slidenum">
              <a:rPr lang="en-KE" smtClean="0"/>
              <a:t>3</a:t>
            </a:fld>
            <a:endParaRPr lang="en-KE"/>
          </a:p>
        </p:txBody>
      </p:sp>
    </p:spTree>
    <p:extLst>
      <p:ext uri="{BB962C8B-B14F-4D97-AF65-F5344CB8AC3E}">
        <p14:creationId xmlns:p14="http://schemas.microsoft.com/office/powerpoint/2010/main" val="112826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4E37EE0E-F856-8C4F-912D-1E5806F2813C}" type="slidenum">
              <a:rPr lang="en-KE" smtClean="0"/>
              <a:t>4</a:t>
            </a:fld>
            <a:endParaRPr lang="en-KE"/>
          </a:p>
        </p:txBody>
      </p:sp>
    </p:spTree>
    <p:extLst>
      <p:ext uri="{BB962C8B-B14F-4D97-AF65-F5344CB8AC3E}">
        <p14:creationId xmlns:p14="http://schemas.microsoft.com/office/powerpoint/2010/main" val="116830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in boxes to identify other decision making spaces with CSOs</a:t>
            </a:r>
          </a:p>
        </p:txBody>
      </p:sp>
      <p:sp>
        <p:nvSpPr>
          <p:cNvPr id="4" name="Slide Number Placeholder 3"/>
          <p:cNvSpPr>
            <a:spLocks noGrp="1"/>
          </p:cNvSpPr>
          <p:nvPr>
            <p:ph type="sldNum" sz="quarter" idx="5"/>
          </p:nvPr>
        </p:nvSpPr>
        <p:spPr/>
        <p:txBody>
          <a:bodyPr/>
          <a:lstStyle/>
          <a:p>
            <a:fld id="{36D1E127-4C93-8241-88DE-DB1045A6D0F7}" type="slidenum">
              <a:rPr lang="en-US" smtClean="0"/>
              <a:t>11</a:t>
            </a:fld>
            <a:endParaRPr lang="en-US"/>
          </a:p>
        </p:txBody>
      </p:sp>
    </p:spTree>
    <p:extLst>
      <p:ext uri="{BB962C8B-B14F-4D97-AF65-F5344CB8AC3E}">
        <p14:creationId xmlns:p14="http://schemas.microsoft.com/office/powerpoint/2010/main" val="272461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37EE0E-F856-8C4F-912D-1E5806F2813C}" type="slidenum">
              <a:rPr lang="en-KE" smtClean="0"/>
              <a:t>14</a:t>
            </a:fld>
            <a:endParaRPr lang="en-KE"/>
          </a:p>
        </p:txBody>
      </p:sp>
    </p:spTree>
    <p:extLst>
      <p:ext uri="{BB962C8B-B14F-4D97-AF65-F5344CB8AC3E}">
        <p14:creationId xmlns:p14="http://schemas.microsoft.com/office/powerpoint/2010/main" val="4130779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DD2EF6-609C-5244-9ACE-5C25B5899556}"/>
              </a:ext>
            </a:extLst>
          </p:cNvPr>
          <p:cNvSpPr/>
          <p:nvPr userDrawn="1"/>
        </p:nvSpPr>
        <p:spPr>
          <a:xfrm>
            <a:off x="-2" y="6227"/>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4880E2C-789B-1F47-A498-0520DF8955DF}"/>
              </a:ext>
            </a:extLst>
          </p:cNvPr>
          <p:cNvSpPr>
            <a:spLocks noGrp="1"/>
          </p:cNvSpPr>
          <p:nvPr>
            <p:ph type="ctrTitle" hasCustomPrompt="1"/>
          </p:nvPr>
        </p:nvSpPr>
        <p:spPr>
          <a:xfrm>
            <a:off x="287338" y="675879"/>
            <a:ext cx="8569325" cy="725033"/>
          </a:xfrm>
          <a:prstGeom prst="rect">
            <a:avLst/>
          </a:prstGeom>
          <a:solidFill>
            <a:srgbClr val="74C5B6"/>
          </a:solidFill>
        </p:spPr>
        <p:txBody>
          <a:bodyPr anchor="ctr">
            <a:noAutofit/>
          </a:bodyPr>
          <a:lstStyle>
            <a:lvl1pPr algn="l">
              <a:defRPr sz="3200" b="1" i="0">
                <a:solidFill>
                  <a:schemeClr val="bg1"/>
                </a:solidFill>
                <a:latin typeface="Arial Black" panose="020B0604020202020204" pitchFamily="34" charset="0"/>
                <a:cs typeface="Arial Black" panose="020B0604020202020204" pitchFamily="34" charset="0"/>
              </a:defRPr>
            </a:lvl1pPr>
          </a:lstStyle>
          <a:p>
            <a:r>
              <a:rPr lang="en-US"/>
              <a:t>MASTER TITLE STYLE</a:t>
            </a:r>
          </a:p>
        </p:txBody>
      </p:sp>
      <p:sp>
        <p:nvSpPr>
          <p:cNvPr id="14" name="Subtitle 2">
            <a:extLst>
              <a:ext uri="{FF2B5EF4-FFF2-40B4-BE49-F238E27FC236}">
                <a16:creationId xmlns:a16="http://schemas.microsoft.com/office/drawing/2014/main" id="{BACE6DB0-D854-544F-B315-14FD54789418}"/>
              </a:ext>
            </a:extLst>
          </p:cNvPr>
          <p:cNvSpPr>
            <a:spLocks noGrp="1"/>
          </p:cNvSpPr>
          <p:nvPr>
            <p:ph type="subTitle" idx="1"/>
          </p:nvPr>
        </p:nvSpPr>
        <p:spPr>
          <a:xfrm>
            <a:off x="287335" y="1723869"/>
            <a:ext cx="8569325" cy="346695"/>
          </a:xfrm>
          <a:prstGeom prst="rect">
            <a:avLst/>
          </a:prstGeom>
        </p:spPr>
        <p:txBody>
          <a:bodyPr>
            <a:noAutofit/>
          </a:bodyPr>
          <a:lstStyle>
            <a:lvl1pPr marL="0" indent="0" algn="l">
              <a:buNone/>
              <a:defRPr sz="2400" b="1" i="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a:extLst>
              <a:ext uri="{FF2B5EF4-FFF2-40B4-BE49-F238E27FC236}">
                <a16:creationId xmlns:a16="http://schemas.microsoft.com/office/drawing/2014/main" id="{88343B4B-9931-B643-80EB-E5448CF80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592" y="5681273"/>
            <a:ext cx="2295501" cy="1145726"/>
          </a:xfrm>
          <a:prstGeom prst="rect">
            <a:avLst/>
          </a:prstGeom>
        </p:spPr>
      </p:pic>
      <p:pic>
        <p:nvPicPr>
          <p:cNvPr id="16" name="Picture 15" descr="Graphical user interface&#10;&#10;Description automatically generated with medium confidence">
            <a:extLst>
              <a:ext uri="{FF2B5EF4-FFF2-40B4-BE49-F238E27FC236}">
                <a16:creationId xmlns:a16="http://schemas.microsoft.com/office/drawing/2014/main" id="{8C5560F8-6490-AF41-B738-41391C198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0319" y="5681272"/>
            <a:ext cx="2627616" cy="948281"/>
          </a:xfrm>
          <a:prstGeom prst="rect">
            <a:avLst/>
          </a:prstGeom>
        </p:spPr>
      </p:pic>
      <p:pic>
        <p:nvPicPr>
          <p:cNvPr id="17" name="Picture 16" descr="A white circle with a black background&#10;&#10;Description automatically generated with low confidence">
            <a:extLst>
              <a:ext uri="{FF2B5EF4-FFF2-40B4-BE49-F238E27FC236}">
                <a16:creationId xmlns:a16="http://schemas.microsoft.com/office/drawing/2014/main" id="{73CC2EF6-99DF-7941-9181-36F2F3CAC3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5931" y="1783814"/>
            <a:ext cx="4356430" cy="4356430"/>
          </a:xfrm>
          <a:prstGeom prst="rect">
            <a:avLst/>
          </a:prstGeom>
        </p:spPr>
      </p:pic>
      <p:pic>
        <p:nvPicPr>
          <p:cNvPr id="18" name="Picture 17">
            <a:extLst>
              <a:ext uri="{FF2B5EF4-FFF2-40B4-BE49-F238E27FC236}">
                <a16:creationId xmlns:a16="http://schemas.microsoft.com/office/drawing/2014/main" id="{9160A1F0-8AB4-BF40-8FFF-CEB01B0388EB}"/>
              </a:ext>
            </a:extLst>
          </p:cNvPr>
          <p:cNvPicPr>
            <a:picLocks noChangeAspect="1"/>
          </p:cNvPicPr>
          <p:nvPr userDrawn="1"/>
        </p:nvPicPr>
        <p:blipFill>
          <a:blip r:embed="rId5"/>
          <a:stretch>
            <a:fillRect/>
          </a:stretch>
        </p:blipFill>
        <p:spPr>
          <a:xfrm>
            <a:off x="4887885" y="2722939"/>
            <a:ext cx="3952523" cy="4201500"/>
          </a:xfrm>
          <a:prstGeom prst="rect">
            <a:avLst/>
          </a:prstGeom>
        </p:spPr>
      </p:pic>
    </p:spTree>
    <p:extLst>
      <p:ext uri="{BB962C8B-B14F-4D97-AF65-F5344CB8AC3E}">
        <p14:creationId xmlns:p14="http://schemas.microsoft.com/office/powerpoint/2010/main" val="207643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390DCC-3AC1-1641-8378-196F882F69B0}"/>
              </a:ext>
            </a:extLst>
          </p:cNvPr>
          <p:cNvSpPr>
            <a:spLocks noGrp="1"/>
          </p:cNvSpPr>
          <p:nvPr>
            <p:ph type="dt" sz="half" idx="10"/>
          </p:nvPr>
        </p:nvSpPr>
        <p:spPr/>
        <p:txBody>
          <a:bodyPr/>
          <a:lstStyle/>
          <a:p>
            <a:r>
              <a:rPr lang="en-US"/>
              <a:t>E4A-MamaYe</a:t>
            </a:r>
          </a:p>
        </p:txBody>
      </p:sp>
      <p:sp>
        <p:nvSpPr>
          <p:cNvPr id="6" name="Title 1">
            <a:extLst>
              <a:ext uri="{FF2B5EF4-FFF2-40B4-BE49-F238E27FC236}">
                <a16:creationId xmlns:a16="http://schemas.microsoft.com/office/drawing/2014/main" id="{50F20A68-8981-6D42-847C-542AD9709E2B}"/>
              </a:ext>
            </a:extLst>
          </p:cNvPr>
          <p:cNvSpPr>
            <a:spLocks noGrp="1"/>
          </p:cNvSpPr>
          <p:nvPr>
            <p:ph type="title" hasCustomPrompt="1"/>
          </p:nvPr>
        </p:nvSpPr>
        <p:spPr>
          <a:xfrm>
            <a:off x="298223" y="240366"/>
            <a:ext cx="8558439" cy="639791"/>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00040287-43D8-924B-82D2-9A1B592CAEF5}"/>
              </a:ext>
            </a:extLst>
          </p:cNvPr>
          <p:cNvSpPr>
            <a:spLocks noGrp="1"/>
          </p:cNvSpPr>
          <p:nvPr>
            <p:ph idx="1"/>
          </p:nvPr>
        </p:nvSpPr>
        <p:spPr>
          <a:xfrm>
            <a:off x="298224" y="1268413"/>
            <a:ext cx="8558439" cy="470636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1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42BBE6F-306C-5A4C-AC6C-DB3CA15A3B1E}"/>
              </a:ext>
            </a:extLst>
          </p:cNvPr>
          <p:cNvSpPr>
            <a:spLocks noGrp="1"/>
          </p:cNvSpPr>
          <p:nvPr>
            <p:ph type="title" hasCustomPrompt="1"/>
          </p:nvPr>
        </p:nvSpPr>
        <p:spPr>
          <a:xfrm>
            <a:off x="298223" y="240366"/>
            <a:ext cx="8558439" cy="639791"/>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4664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02C74C-8ABD-4C4E-BEFD-254E5288D956}"/>
              </a:ext>
            </a:extLst>
          </p:cNvPr>
          <p:cNvSpPr>
            <a:spLocks noGrp="1"/>
          </p:cNvSpPr>
          <p:nvPr>
            <p:ph type="dt" sz="half" idx="10"/>
          </p:nvPr>
        </p:nvSpPr>
        <p:spPr/>
        <p:txBody>
          <a:bodyPr/>
          <a:lstStyle/>
          <a:p>
            <a:r>
              <a:rPr lang="en-US"/>
              <a:t>E4A-MamaYe</a:t>
            </a:r>
          </a:p>
        </p:txBody>
      </p:sp>
      <p:sp>
        <p:nvSpPr>
          <p:cNvPr id="4" name="Title 1">
            <a:extLst>
              <a:ext uri="{FF2B5EF4-FFF2-40B4-BE49-F238E27FC236}">
                <a16:creationId xmlns:a16="http://schemas.microsoft.com/office/drawing/2014/main" id="{688AA9F5-3E95-3340-816F-9BC28FCD762A}"/>
              </a:ext>
            </a:extLst>
          </p:cNvPr>
          <p:cNvSpPr>
            <a:spLocks noGrp="1"/>
          </p:cNvSpPr>
          <p:nvPr>
            <p:ph type="title" hasCustomPrompt="1"/>
          </p:nvPr>
        </p:nvSpPr>
        <p:spPr>
          <a:xfrm>
            <a:off x="298223" y="240366"/>
            <a:ext cx="8558439" cy="639791"/>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7643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C7A8A7-71A3-3D4D-9D85-B0C129A34FCB}"/>
              </a:ext>
            </a:extLst>
          </p:cNvPr>
          <p:cNvSpPr>
            <a:spLocks noGrp="1"/>
          </p:cNvSpPr>
          <p:nvPr>
            <p:ph type="dt" sz="half" idx="10"/>
          </p:nvPr>
        </p:nvSpPr>
        <p:spPr/>
        <p:txBody>
          <a:bodyPr/>
          <a:lstStyle/>
          <a:p>
            <a:r>
              <a:rPr lang="en-US"/>
              <a:t>E4A-MamaYe</a:t>
            </a:r>
          </a:p>
        </p:txBody>
      </p:sp>
      <p:sp>
        <p:nvSpPr>
          <p:cNvPr id="4" name="Rectangle 3">
            <a:extLst>
              <a:ext uri="{FF2B5EF4-FFF2-40B4-BE49-F238E27FC236}">
                <a16:creationId xmlns:a16="http://schemas.microsoft.com/office/drawing/2014/main" id="{16571421-B283-FA46-9846-D38552DCCFC9}"/>
              </a:ext>
            </a:extLst>
          </p:cNvPr>
          <p:cNvSpPr/>
          <p:nvPr userDrawn="1"/>
        </p:nvSpPr>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0A3F0F-88AF-F446-A63C-6A1E5F0D0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7484" y="339149"/>
            <a:ext cx="709179" cy="810490"/>
          </a:xfrm>
          <a:prstGeom prst="rect">
            <a:avLst/>
          </a:prstGeom>
        </p:spPr>
      </p:pic>
      <p:sp>
        <p:nvSpPr>
          <p:cNvPr id="6" name="Subtitle 2">
            <a:extLst>
              <a:ext uri="{FF2B5EF4-FFF2-40B4-BE49-F238E27FC236}">
                <a16:creationId xmlns:a16="http://schemas.microsoft.com/office/drawing/2014/main" id="{5563B661-430E-7D43-A151-63DB760E7248}"/>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itle 1">
            <a:extLst>
              <a:ext uri="{FF2B5EF4-FFF2-40B4-BE49-F238E27FC236}">
                <a16:creationId xmlns:a16="http://schemas.microsoft.com/office/drawing/2014/main" id="{DC549F3B-3B2A-CD44-B9F8-C9179DF6AC26}"/>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3200" b="1" i="0" strike="noStrike">
                <a:latin typeface="Arial Black" panose="020B0604020202020204" pitchFamily="34" charset="0"/>
                <a:cs typeface="Arial Black" panose="020B0604020202020204" pitchFamily="34" charset="0"/>
              </a:defRPr>
            </a:lvl1pPr>
          </a:lstStyle>
          <a:p>
            <a:r>
              <a:rPr lang="en-US"/>
              <a:t>MASTER TITLE STYLE</a:t>
            </a:r>
          </a:p>
        </p:txBody>
      </p:sp>
      <p:pic>
        <p:nvPicPr>
          <p:cNvPr id="8" name="Picture 7">
            <a:extLst>
              <a:ext uri="{FF2B5EF4-FFF2-40B4-BE49-F238E27FC236}">
                <a16:creationId xmlns:a16="http://schemas.microsoft.com/office/drawing/2014/main" id="{B9053A83-FB18-3E49-A2F7-D6CDCA83DA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9" name="Picture 8">
            <a:extLst>
              <a:ext uri="{FF2B5EF4-FFF2-40B4-BE49-F238E27FC236}">
                <a16:creationId xmlns:a16="http://schemas.microsoft.com/office/drawing/2014/main" id="{9B02C1C6-5659-BB4D-9E18-7D68FF9B9C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0" name="Picture 9">
            <a:extLst>
              <a:ext uri="{FF2B5EF4-FFF2-40B4-BE49-F238E27FC236}">
                <a16:creationId xmlns:a16="http://schemas.microsoft.com/office/drawing/2014/main" id="{A5D32F8F-4D41-A447-AECB-D89C3AF568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1" name="Picture 10">
            <a:extLst>
              <a:ext uri="{FF2B5EF4-FFF2-40B4-BE49-F238E27FC236}">
                <a16:creationId xmlns:a16="http://schemas.microsoft.com/office/drawing/2014/main" id="{B9E75367-CC03-B24F-89D6-1C83968D5D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2" name="Picture 11">
            <a:extLst>
              <a:ext uri="{FF2B5EF4-FFF2-40B4-BE49-F238E27FC236}">
                <a16:creationId xmlns:a16="http://schemas.microsoft.com/office/drawing/2014/main" id="{B1F003EC-CD09-C14D-9631-0E61061873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pic>
        <p:nvPicPr>
          <p:cNvPr id="13" name="Picture 12">
            <a:extLst>
              <a:ext uri="{FF2B5EF4-FFF2-40B4-BE49-F238E27FC236}">
                <a16:creationId xmlns:a16="http://schemas.microsoft.com/office/drawing/2014/main" id="{5DA8F612-726B-EA46-895F-C5AE82DA54BF}"/>
              </a:ext>
            </a:extLst>
          </p:cNvPr>
          <p:cNvPicPr>
            <a:picLocks noChangeAspect="1"/>
          </p:cNvPicPr>
          <p:nvPr userDrawn="1"/>
        </p:nvPicPr>
        <p:blipFill>
          <a:blip r:embed="rId5"/>
          <a:stretch>
            <a:fillRect/>
          </a:stretch>
        </p:blipFill>
        <p:spPr>
          <a:xfrm>
            <a:off x="-59352" y="5383037"/>
            <a:ext cx="1224198" cy="1535868"/>
          </a:xfrm>
          <a:prstGeom prst="rect">
            <a:avLst/>
          </a:prstGeom>
        </p:spPr>
      </p:pic>
      <p:pic>
        <p:nvPicPr>
          <p:cNvPr id="14" name="Picture 13">
            <a:extLst>
              <a:ext uri="{FF2B5EF4-FFF2-40B4-BE49-F238E27FC236}">
                <a16:creationId xmlns:a16="http://schemas.microsoft.com/office/drawing/2014/main" id="{DDBADD54-5228-9944-9ABB-ECD0E18E7CE1}"/>
              </a:ext>
            </a:extLst>
          </p:cNvPr>
          <p:cNvPicPr>
            <a:picLocks noChangeAspect="1"/>
          </p:cNvPicPr>
          <p:nvPr userDrawn="1"/>
        </p:nvPicPr>
        <p:blipFill>
          <a:blip r:embed="rId6"/>
          <a:stretch>
            <a:fillRect/>
          </a:stretch>
        </p:blipFill>
        <p:spPr>
          <a:xfrm>
            <a:off x="5742695" y="4739334"/>
            <a:ext cx="3113968" cy="2093424"/>
          </a:xfrm>
          <a:prstGeom prst="rect">
            <a:avLst/>
          </a:prstGeom>
        </p:spPr>
      </p:pic>
    </p:spTree>
    <p:extLst>
      <p:ext uri="{BB962C8B-B14F-4D97-AF65-F5344CB8AC3E}">
        <p14:creationId xmlns:p14="http://schemas.microsoft.com/office/powerpoint/2010/main" val="264676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0BC235-9B04-B842-B7DC-316A90B6669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75432" y="305498"/>
            <a:ext cx="373063" cy="426358"/>
          </a:xfrm>
          <a:prstGeom prst="rect">
            <a:avLst/>
          </a:prstGeom>
        </p:spPr>
      </p:pic>
      <p:sp>
        <p:nvSpPr>
          <p:cNvPr id="20" name="Text Placeholder 2">
            <a:extLst>
              <a:ext uri="{FF2B5EF4-FFF2-40B4-BE49-F238E27FC236}">
                <a16:creationId xmlns:a16="http://schemas.microsoft.com/office/drawing/2014/main" id="{DEBC146D-28A3-7D4D-AFE0-2E643C9D94B8}"/>
              </a:ext>
            </a:extLst>
          </p:cNvPr>
          <p:cNvSpPr>
            <a:spLocks noGrp="1"/>
          </p:cNvSpPr>
          <p:nvPr>
            <p:ph type="body" idx="1"/>
          </p:nvPr>
        </p:nvSpPr>
        <p:spPr>
          <a:xfrm>
            <a:off x="287339" y="1268413"/>
            <a:ext cx="8561154" cy="45655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3">
            <a:extLst>
              <a:ext uri="{FF2B5EF4-FFF2-40B4-BE49-F238E27FC236}">
                <a16:creationId xmlns:a16="http://schemas.microsoft.com/office/drawing/2014/main" id="{34CB74E4-9306-8841-BD9E-D7B51B88A01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22" name="Picture 21">
            <a:extLst>
              <a:ext uri="{FF2B5EF4-FFF2-40B4-BE49-F238E27FC236}">
                <a16:creationId xmlns:a16="http://schemas.microsoft.com/office/drawing/2014/main" id="{0BEB717E-EB51-604D-AEF7-D97470F42A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23" name="Picture 22">
            <a:extLst>
              <a:ext uri="{FF2B5EF4-FFF2-40B4-BE49-F238E27FC236}">
                <a16:creationId xmlns:a16="http://schemas.microsoft.com/office/drawing/2014/main" id="{995A1A12-C8A9-004D-92D2-F26C11926B7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pic>
        <p:nvPicPr>
          <p:cNvPr id="25" name="Picture 24">
            <a:extLst>
              <a:ext uri="{FF2B5EF4-FFF2-40B4-BE49-F238E27FC236}">
                <a16:creationId xmlns:a16="http://schemas.microsoft.com/office/drawing/2014/main" id="{A1796681-AAC1-6349-B72A-69ED7DAB5C5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9026" y="5900242"/>
            <a:ext cx="8984974" cy="390066"/>
          </a:xfrm>
          <a:prstGeom prst="rect">
            <a:avLst/>
          </a:prstGeom>
        </p:spPr>
      </p:pic>
      <p:sp>
        <p:nvSpPr>
          <p:cNvPr id="26" name="Title Placeholder 10">
            <a:extLst>
              <a:ext uri="{FF2B5EF4-FFF2-40B4-BE49-F238E27FC236}">
                <a16:creationId xmlns:a16="http://schemas.microsoft.com/office/drawing/2014/main" id="{7574A89A-524A-134B-849F-2ED0CC9450E5}"/>
              </a:ext>
            </a:extLst>
          </p:cNvPr>
          <p:cNvSpPr>
            <a:spLocks noGrp="1"/>
          </p:cNvSpPr>
          <p:nvPr>
            <p:ph type="title"/>
          </p:nvPr>
        </p:nvSpPr>
        <p:spPr>
          <a:xfrm>
            <a:off x="310015" y="294612"/>
            <a:ext cx="8546647" cy="531115"/>
          </a:xfrm>
          <a:prstGeom prst="rect">
            <a:avLst/>
          </a:prstGeom>
          <a:solidFill>
            <a:srgbClr val="74C5B6"/>
          </a:solid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02879171"/>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0" r:id="rId3"/>
    <p:sldLayoutId id="2147483672" r:id="rId4"/>
    <p:sldLayoutId id="2147483673" r:id="rId5"/>
  </p:sldLayoutIdLst>
  <p:txStyles>
    <p:titleStyle>
      <a:lvl1pPr algn="l" defTabSz="514350" rtl="0" eaLnBrk="1" latinLnBrk="0" hangingPunct="1">
        <a:lnSpc>
          <a:spcPct val="90000"/>
        </a:lnSpc>
        <a:spcBef>
          <a:spcPct val="0"/>
        </a:spcBef>
        <a:buNone/>
        <a:defRPr sz="2100" b="1" i="0" kern="1200">
          <a:solidFill>
            <a:schemeClr val="bg1"/>
          </a:solidFill>
          <a:latin typeface="Arial Black" panose="020B0604020202020204" pitchFamily="34" charset="0"/>
          <a:ea typeface="+mj-ea"/>
          <a:cs typeface="Arial Black" panose="020B0604020202020204" pitchFamily="34" charset="0"/>
        </a:defRPr>
      </a:lvl1pPr>
    </p:titleStyle>
    <p:bodyStyle>
      <a:lvl1pPr marL="109538" indent="-97631" algn="l" defTabSz="514350" rtl="0" eaLnBrk="1" latinLnBrk="0" hangingPunct="1">
        <a:lnSpc>
          <a:spcPct val="90000"/>
        </a:lnSpc>
        <a:spcBef>
          <a:spcPts val="563"/>
        </a:spcBef>
        <a:buFont typeface="Arial" panose="020B0604020202020204" pitchFamily="34" charset="0"/>
        <a:buChar char="•"/>
        <a:tabLst/>
        <a:defRPr sz="1800" b="0" i="0" kern="1200">
          <a:solidFill>
            <a:srgbClr val="000000"/>
          </a:solidFill>
          <a:latin typeface="+mn-lt"/>
          <a:ea typeface="+mn-ea"/>
          <a:cs typeface="+mn-cs"/>
        </a:defRPr>
      </a:lvl1pPr>
      <a:lvl2pPr marL="341710" indent="-84535" algn="l" defTabSz="514350" rtl="0" eaLnBrk="1" latinLnBrk="0" hangingPunct="1">
        <a:lnSpc>
          <a:spcPct val="90000"/>
        </a:lnSpc>
        <a:spcBef>
          <a:spcPts val="281"/>
        </a:spcBef>
        <a:buFont typeface="Arial" panose="020B0604020202020204" pitchFamily="34" charset="0"/>
        <a:buChar char="•"/>
        <a:tabLst/>
        <a:defRPr sz="1500" b="0" i="0" kern="1200">
          <a:solidFill>
            <a:srgbClr val="000000"/>
          </a:solidFill>
          <a:latin typeface="+mn-lt"/>
          <a:ea typeface="+mn-ea"/>
          <a:cs typeface="+mn-cs"/>
        </a:defRPr>
      </a:lvl2pPr>
      <a:lvl3pPr marL="609600" indent="-95250" algn="l" defTabSz="514350" rtl="0" eaLnBrk="1" latinLnBrk="0" hangingPunct="1">
        <a:lnSpc>
          <a:spcPct val="90000"/>
        </a:lnSpc>
        <a:spcBef>
          <a:spcPts val="281"/>
        </a:spcBef>
        <a:buFont typeface="Arial" panose="020B0604020202020204" pitchFamily="34" charset="0"/>
        <a:buChar char="•"/>
        <a:tabLst/>
        <a:defRPr sz="1200" b="0" kern="1200">
          <a:solidFill>
            <a:srgbClr val="000000"/>
          </a:solidFill>
          <a:latin typeface="+mn-lt"/>
          <a:ea typeface="+mn-ea"/>
          <a:cs typeface="+mn-cs"/>
        </a:defRPr>
      </a:lvl3pPr>
      <a:lvl4pPr marL="866775" indent="-95250" algn="l" defTabSz="514350" rtl="0" eaLnBrk="1" latinLnBrk="0" hangingPunct="1">
        <a:lnSpc>
          <a:spcPct val="90000"/>
        </a:lnSpc>
        <a:spcBef>
          <a:spcPts val="281"/>
        </a:spcBef>
        <a:buFont typeface="Arial" panose="020B0604020202020204" pitchFamily="34" charset="0"/>
        <a:buChar char="•"/>
        <a:tabLst/>
        <a:defRPr sz="1050" b="0" kern="1200">
          <a:solidFill>
            <a:srgbClr val="000000"/>
          </a:solidFill>
          <a:latin typeface="+mn-lt"/>
          <a:ea typeface="+mn-ea"/>
          <a:cs typeface="+mn-cs"/>
        </a:defRPr>
      </a:lvl4pPr>
      <a:lvl5pPr marL="1110854" indent="-82154" algn="l" defTabSz="514350" rtl="0" eaLnBrk="1" latinLnBrk="0" hangingPunct="1">
        <a:lnSpc>
          <a:spcPct val="90000"/>
        </a:lnSpc>
        <a:spcBef>
          <a:spcPts val="281"/>
        </a:spcBef>
        <a:buFont typeface="Arial" panose="020B0604020202020204" pitchFamily="34" charset="0"/>
        <a:buChar char="•"/>
        <a:tabLst/>
        <a:defRPr sz="900" b="0" kern="1200">
          <a:solidFill>
            <a:srgbClr val="000000"/>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527" userDrawn="1">
          <p15:clr>
            <a:srgbClr val="F26B43"/>
          </p15:clr>
        </p15:guide>
        <p15:guide id="5" pos="5579" userDrawn="1">
          <p15:clr>
            <a:srgbClr val="F26B43"/>
          </p15:clr>
        </p15:guide>
        <p15:guide id="8" orient="horz" pos="187" userDrawn="1">
          <p15:clr>
            <a:srgbClr val="F26B43"/>
          </p15:clr>
        </p15:guide>
        <p15:guide id="9" orient="horz" pos="391" userDrawn="1">
          <p15:clr>
            <a:srgbClr val="F26B43"/>
          </p15:clr>
        </p15:guide>
        <p15:guide id="10" pos="187" userDrawn="1">
          <p15:clr>
            <a:srgbClr val="F26B43"/>
          </p15:clr>
        </p15:guide>
        <p15:guide id="11"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amaye.org/resources/toolkits/how-establish-funding-flow"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https://mamaye.org/resources/toolkits/how-establish-funding-flow"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amaye.org/resources/toolkits/how-engage-public-participatio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mamaye.org/resources/toolkits/how-analyse-budget-performanc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mamaye.org/sites/default/files/docs/Tool_mapthebudgetcycle.ppt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mamaye.org/sites/default/files/docs/8.%20Budget-Guid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6C71-6A3B-465E-B844-181F0B1C844B}"/>
              </a:ext>
            </a:extLst>
          </p:cNvPr>
          <p:cNvSpPr>
            <a:spLocks noGrp="1"/>
          </p:cNvSpPr>
          <p:nvPr>
            <p:ph type="ctrTitle"/>
          </p:nvPr>
        </p:nvSpPr>
        <p:spPr>
          <a:xfrm>
            <a:off x="287340" y="675883"/>
            <a:ext cx="8569325" cy="725033"/>
          </a:xfrm>
          <a:prstGeom prst="rect">
            <a:avLst/>
          </a:prstGeom>
        </p:spPr>
        <p:txBody>
          <a:bodyPr/>
          <a:lstStyle/>
          <a:p>
            <a:r>
              <a:rPr lang="en-GB"/>
              <a:t>Map the budget cycle</a:t>
            </a:r>
          </a:p>
        </p:txBody>
      </p:sp>
      <p:sp>
        <p:nvSpPr>
          <p:cNvPr id="3" name="Subtitle 2">
            <a:extLst>
              <a:ext uri="{FF2B5EF4-FFF2-40B4-BE49-F238E27FC236}">
                <a16:creationId xmlns:a16="http://schemas.microsoft.com/office/drawing/2014/main" id="{72380DB4-4FC0-4A71-B22C-1C86A236DB14}"/>
              </a:ext>
            </a:extLst>
          </p:cNvPr>
          <p:cNvSpPr>
            <a:spLocks noGrp="1"/>
          </p:cNvSpPr>
          <p:nvPr>
            <p:ph type="subTitle" idx="1"/>
          </p:nvPr>
        </p:nvSpPr>
        <p:spPr>
          <a:xfrm>
            <a:off x="287335" y="1550521"/>
            <a:ext cx="8569325" cy="346695"/>
          </a:xfrm>
        </p:spPr>
        <p:txBody>
          <a:bodyPr/>
          <a:lstStyle/>
          <a:p>
            <a:r>
              <a:rPr lang="en-GB"/>
              <a:t>Training Slides</a:t>
            </a:r>
          </a:p>
        </p:txBody>
      </p:sp>
    </p:spTree>
    <p:extLst>
      <p:ext uri="{BB962C8B-B14F-4D97-AF65-F5344CB8AC3E}">
        <p14:creationId xmlns:p14="http://schemas.microsoft.com/office/powerpoint/2010/main" val="366722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with low confidence">
            <a:extLst>
              <a:ext uri="{FF2B5EF4-FFF2-40B4-BE49-F238E27FC236}">
                <a16:creationId xmlns:a16="http://schemas.microsoft.com/office/drawing/2014/main" id="{EC4148DC-765E-AB44-B00D-03D2BE91C1DF}"/>
              </a:ext>
            </a:extLst>
          </p:cNvPr>
          <p:cNvPicPr>
            <a:picLocks noChangeAspect="1"/>
          </p:cNvPicPr>
          <p:nvPr/>
        </p:nvPicPr>
        <p:blipFill>
          <a:blip r:embed="rId2"/>
          <a:stretch>
            <a:fillRect/>
          </a:stretch>
        </p:blipFill>
        <p:spPr>
          <a:xfrm>
            <a:off x="5922429" y="3775058"/>
            <a:ext cx="4095546" cy="3823804"/>
          </a:xfrm>
          <a:prstGeom prst="rect">
            <a:avLst/>
          </a:prstGeom>
        </p:spPr>
      </p:pic>
      <p:sp>
        <p:nvSpPr>
          <p:cNvPr id="2" name="Title 1"/>
          <p:cNvSpPr>
            <a:spLocks noGrp="1"/>
          </p:cNvSpPr>
          <p:nvPr>
            <p:ph type="title"/>
          </p:nvPr>
        </p:nvSpPr>
        <p:spPr>
          <a:xfrm>
            <a:off x="298223" y="301265"/>
            <a:ext cx="8558439" cy="535348"/>
          </a:xfrm>
          <a:prstGeom prst="rect">
            <a:avLst/>
          </a:prstGeom>
        </p:spPr>
        <p:txBody>
          <a:bodyPr>
            <a:normAutofit/>
          </a:bodyPr>
          <a:lstStyle/>
          <a:p>
            <a:r>
              <a:rPr lang="en-US"/>
              <a:t>Policy and planning</a:t>
            </a:r>
          </a:p>
        </p:txBody>
      </p:sp>
      <p:sp>
        <p:nvSpPr>
          <p:cNvPr id="4" name="Arrow: Right 3">
            <a:extLst>
              <a:ext uri="{FF2B5EF4-FFF2-40B4-BE49-F238E27FC236}">
                <a16:creationId xmlns:a16="http://schemas.microsoft.com/office/drawing/2014/main" id="{3C1DEA7E-DF50-47CE-9AEE-18FD0023FA04}"/>
              </a:ext>
            </a:extLst>
          </p:cNvPr>
          <p:cNvSpPr/>
          <p:nvPr/>
        </p:nvSpPr>
        <p:spPr>
          <a:xfrm>
            <a:off x="0" y="2316173"/>
            <a:ext cx="9144000" cy="2221529"/>
          </a:xfrm>
          <a:prstGeom prst="rightArrow">
            <a:avLst/>
          </a:prstGeom>
          <a:solidFill>
            <a:srgbClr val="F4C15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4000">
              <a:latin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4D6A53F-DAA1-4C75-991A-7CE99A4057CB}"/>
              </a:ext>
            </a:extLst>
          </p:cNvPr>
          <p:cNvSpPr/>
          <p:nvPr/>
        </p:nvSpPr>
        <p:spPr>
          <a:xfrm>
            <a:off x="99964" y="1485818"/>
            <a:ext cx="2847952" cy="923330"/>
          </a:xfrm>
          <a:prstGeom prst="rect">
            <a:avLst/>
          </a:prstGeom>
        </p:spPr>
        <p:txBody>
          <a:bodyPr wrap="square">
            <a:spAutoFit/>
          </a:bodyPr>
          <a:lstStyle/>
          <a:p>
            <a:r>
              <a:rPr lang="en-US"/>
              <a:t>Strategic and/or development plans are prepared</a:t>
            </a:r>
          </a:p>
        </p:txBody>
      </p:sp>
      <p:sp>
        <p:nvSpPr>
          <p:cNvPr id="6" name="Rectangle 5">
            <a:extLst>
              <a:ext uri="{FF2B5EF4-FFF2-40B4-BE49-F238E27FC236}">
                <a16:creationId xmlns:a16="http://schemas.microsoft.com/office/drawing/2014/main" id="{643CEDD1-7188-4AEA-8D8B-F7DDC4DC1888}"/>
              </a:ext>
            </a:extLst>
          </p:cNvPr>
          <p:cNvSpPr/>
          <p:nvPr/>
        </p:nvSpPr>
        <p:spPr>
          <a:xfrm>
            <a:off x="1523940" y="4238133"/>
            <a:ext cx="2341621" cy="369332"/>
          </a:xfrm>
          <a:prstGeom prst="rect">
            <a:avLst/>
          </a:prstGeom>
        </p:spPr>
        <p:txBody>
          <a:bodyPr wrap="square">
            <a:spAutoFit/>
          </a:bodyPr>
          <a:lstStyle/>
          <a:p>
            <a:r>
              <a:rPr lang="en-US"/>
              <a:t>MTEF developed </a:t>
            </a:r>
          </a:p>
        </p:txBody>
      </p:sp>
      <p:sp>
        <p:nvSpPr>
          <p:cNvPr id="8" name="Rectangle 7">
            <a:extLst>
              <a:ext uri="{FF2B5EF4-FFF2-40B4-BE49-F238E27FC236}">
                <a16:creationId xmlns:a16="http://schemas.microsoft.com/office/drawing/2014/main" id="{D52C40E1-99AC-4F5D-952F-7561D236353A}"/>
              </a:ext>
            </a:extLst>
          </p:cNvPr>
          <p:cNvSpPr/>
          <p:nvPr/>
        </p:nvSpPr>
        <p:spPr>
          <a:xfrm>
            <a:off x="3253685" y="1472611"/>
            <a:ext cx="4333059" cy="1200329"/>
          </a:xfrm>
          <a:prstGeom prst="rect">
            <a:avLst/>
          </a:prstGeom>
        </p:spPr>
        <p:txBody>
          <a:bodyPr wrap="square">
            <a:spAutoFit/>
          </a:bodyPr>
          <a:lstStyle/>
          <a:p>
            <a:r>
              <a:rPr lang="en-US"/>
              <a:t>Annual workplans produced (identify who develops these in your region: for example, facility, district, region or country)</a:t>
            </a:r>
          </a:p>
        </p:txBody>
      </p:sp>
      <p:sp>
        <p:nvSpPr>
          <p:cNvPr id="9" name="Rectangle 8">
            <a:extLst>
              <a:ext uri="{FF2B5EF4-FFF2-40B4-BE49-F238E27FC236}">
                <a16:creationId xmlns:a16="http://schemas.microsoft.com/office/drawing/2014/main" id="{F92FDBA8-BFD9-44CD-B67C-B70A990F5207}"/>
              </a:ext>
            </a:extLst>
          </p:cNvPr>
          <p:cNvSpPr/>
          <p:nvPr/>
        </p:nvSpPr>
        <p:spPr>
          <a:xfrm>
            <a:off x="5389501" y="4176320"/>
            <a:ext cx="2341621" cy="646331"/>
          </a:xfrm>
          <a:prstGeom prst="rect">
            <a:avLst/>
          </a:prstGeom>
        </p:spPr>
        <p:txBody>
          <a:bodyPr wrap="square">
            <a:spAutoFit/>
          </a:bodyPr>
          <a:lstStyle/>
          <a:p>
            <a:r>
              <a:rPr lang="en-US"/>
              <a:t>Policies and plans validated</a:t>
            </a:r>
          </a:p>
        </p:txBody>
      </p:sp>
      <p:cxnSp>
        <p:nvCxnSpPr>
          <p:cNvPr id="10" name="Straight Connector 9">
            <a:extLst>
              <a:ext uri="{FF2B5EF4-FFF2-40B4-BE49-F238E27FC236}">
                <a16:creationId xmlns:a16="http://schemas.microsoft.com/office/drawing/2014/main" id="{F51C59EF-E684-4FE4-B96A-6809FADFBF35}"/>
              </a:ext>
            </a:extLst>
          </p:cNvPr>
          <p:cNvCxnSpPr>
            <a:stCxn id="5" idx="2"/>
          </p:cNvCxnSpPr>
          <p:nvPr/>
        </p:nvCxnSpPr>
        <p:spPr>
          <a:xfrm>
            <a:off x="1523940" y="2409148"/>
            <a:ext cx="0" cy="49782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D3C3ABEB-64C5-483E-AF5B-4B81798A7874}"/>
              </a:ext>
            </a:extLst>
          </p:cNvPr>
          <p:cNvCxnSpPr>
            <a:cxnSpLocks/>
            <a:endCxn id="6" idx="0"/>
          </p:cNvCxnSpPr>
          <p:nvPr/>
        </p:nvCxnSpPr>
        <p:spPr>
          <a:xfrm>
            <a:off x="2694751" y="3923727"/>
            <a:ext cx="0" cy="31440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BDFA077-D30C-41AD-8ACC-C7E04FE4049E}"/>
              </a:ext>
            </a:extLst>
          </p:cNvPr>
          <p:cNvCxnSpPr>
            <a:cxnSpLocks/>
            <a:stCxn id="8" idx="2"/>
          </p:cNvCxnSpPr>
          <p:nvPr/>
        </p:nvCxnSpPr>
        <p:spPr>
          <a:xfrm>
            <a:off x="5420215" y="2672940"/>
            <a:ext cx="0" cy="234033"/>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8362F69-439B-472A-A543-41A2D7EBDEB2}"/>
              </a:ext>
            </a:extLst>
          </p:cNvPr>
          <p:cNvCxnSpPr>
            <a:cxnSpLocks/>
            <a:endCxn id="9" idx="0"/>
          </p:cNvCxnSpPr>
          <p:nvPr/>
        </p:nvCxnSpPr>
        <p:spPr>
          <a:xfrm>
            <a:off x="6560312" y="3923727"/>
            <a:ext cx="0" cy="252593"/>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F8734389-7D4E-4845-AF1B-21B7DB0EF3A9}"/>
              </a:ext>
            </a:extLst>
          </p:cNvPr>
          <p:cNvSpPr/>
          <p:nvPr/>
        </p:nvSpPr>
        <p:spPr>
          <a:xfrm>
            <a:off x="7586744" y="5444358"/>
            <a:ext cx="766916" cy="77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85872479-37D7-4E6C-BA87-DF826C59E8AB}"/>
              </a:ext>
            </a:extLst>
          </p:cNvPr>
          <p:cNvSpPr/>
          <p:nvPr/>
        </p:nvSpPr>
        <p:spPr>
          <a:xfrm>
            <a:off x="3700302" y="5368057"/>
            <a:ext cx="2402866" cy="1397734"/>
          </a:xfrm>
          <a:prstGeom prst="wedgeRectCallout">
            <a:avLst>
              <a:gd name="adj1" fmla="val 34240"/>
              <a:gd name="adj2" fmla="val -9300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a:t>Policies and strategies can feel very long term. However, including your priority in these will give you more justification to then request they are included in annual plans and budgets in the future.</a:t>
            </a:r>
          </a:p>
        </p:txBody>
      </p:sp>
    </p:spTree>
    <p:extLst>
      <p:ext uri="{BB962C8B-B14F-4D97-AF65-F5344CB8AC3E}">
        <p14:creationId xmlns:p14="http://schemas.microsoft.com/office/powerpoint/2010/main" val="143903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23" y="293314"/>
            <a:ext cx="8558439" cy="547091"/>
          </a:xfrm>
          <a:prstGeom prst="rect">
            <a:avLst/>
          </a:prstGeom>
        </p:spPr>
        <p:txBody>
          <a:bodyPr/>
          <a:lstStyle/>
          <a:p>
            <a:r>
              <a:rPr lang="en-US"/>
              <a:t>Budget formulation and approval </a:t>
            </a:r>
          </a:p>
        </p:txBody>
      </p:sp>
      <p:sp>
        <p:nvSpPr>
          <p:cNvPr id="8" name="Arrow: Right 7">
            <a:extLst>
              <a:ext uri="{FF2B5EF4-FFF2-40B4-BE49-F238E27FC236}">
                <a16:creationId xmlns:a16="http://schemas.microsoft.com/office/drawing/2014/main" id="{C041B85A-802C-4285-B39D-5C344C126647}"/>
              </a:ext>
            </a:extLst>
          </p:cNvPr>
          <p:cNvSpPr/>
          <p:nvPr/>
        </p:nvSpPr>
        <p:spPr>
          <a:xfrm>
            <a:off x="0" y="2316173"/>
            <a:ext cx="9144000" cy="2221529"/>
          </a:xfrm>
          <a:prstGeom prst="rightArrow">
            <a:avLst/>
          </a:prstGeom>
          <a:solidFill>
            <a:srgbClr val="81C5B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400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E372E8C-0805-4D4E-9B7F-78E2726389B4}"/>
              </a:ext>
            </a:extLst>
          </p:cNvPr>
          <p:cNvSpPr/>
          <p:nvPr/>
        </p:nvSpPr>
        <p:spPr>
          <a:xfrm>
            <a:off x="99964" y="1485818"/>
            <a:ext cx="2847952" cy="1200329"/>
          </a:xfrm>
          <a:prstGeom prst="rect">
            <a:avLst/>
          </a:prstGeom>
        </p:spPr>
        <p:txBody>
          <a:bodyPr wrap="square">
            <a:spAutoFit/>
          </a:bodyPr>
          <a:lstStyle/>
          <a:p>
            <a:r>
              <a:rPr lang="en-US"/>
              <a:t>The country, region or sector looks at the income available for the year ahead</a:t>
            </a:r>
          </a:p>
        </p:txBody>
      </p:sp>
      <p:sp>
        <p:nvSpPr>
          <p:cNvPr id="10" name="Rectangle 9">
            <a:extLst>
              <a:ext uri="{FF2B5EF4-FFF2-40B4-BE49-F238E27FC236}">
                <a16:creationId xmlns:a16="http://schemas.microsoft.com/office/drawing/2014/main" id="{3D15E28C-3EEC-4900-A110-DDCF3BA0A5D8}"/>
              </a:ext>
            </a:extLst>
          </p:cNvPr>
          <p:cNvSpPr/>
          <p:nvPr/>
        </p:nvSpPr>
        <p:spPr>
          <a:xfrm>
            <a:off x="1523940" y="4238133"/>
            <a:ext cx="2341621" cy="1477328"/>
          </a:xfrm>
          <a:prstGeom prst="rect">
            <a:avLst/>
          </a:prstGeom>
        </p:spPr>
        <p:txBody>
          <a:bodyPr wrap="square">
            <a:spAutoFit/>
          </a:bodyPr>
          <a:lstStyle/>
          <a:p>
            <a:r>
              <a:rPr lang="en-US"/>
              <a:t>The country, region or sector looks at what the budget envelope is for the year ahead</a:t>
            </a:r>
          </a:p>
        </p:txBody>
      </p:sp>
      <p:sp>
        <p:nvSpPr>
          <p:cNvPr id="12" name="Rectangle 11">
            <a:extLst>
              <a:ext uri="{FF2B5EF4-FFF2-40B4-BE49-F238E27FC236}">
                <a16:creationId xmlns:a16="http://schemas.microsoft.com/office/drawing/2014/main" id="{76ECDFCD-A110-4DA8-917A-E0339E681442}"/>
              </a:ext>
            </a:extLst>
          </p:cNvPr>
          <p:cNvSpPr/>
          <p:nvPr/>
        </p:nvSpPr>
        <p:spPr>
          <a:xfrm>
            <a:off x="6713420" y="1664230"/>
            <a:ext cx="1733413" cy="646331"/>
          </a:xfrm>
          <a:prstGeom prst="rect">
            <a:avLst/>
          </a:prstGeom>
        </p:spPr>
        <p:txBody>
          <a:bodyPr wrap="square">
            <a:spAutoFit/>
          </a:bodyPr>
          <a:lstStyle/>
          <a:p>
            <a:r>
              <a:rPr lang="en-US"/>
              <a:t>Approval by the legislature</a:t>
            </a:r>
          </a:p>
        </p:txBody>
      </p:sp>
      <p:sp>
        <p:nvSpPr>
          <p:cNvPr id="13" name="Rectangle 12">
            <a:extLst>
              <a:ext uri="{FF2B5EF4-FFF2-40B4-BE49-F238E27FC236}">
                <a16:creationId xmlns:a16="http://schemas.microsoft.com/office/drawing/2014/main" id="{5F182186-70A1-419F-A581-7EC9907FB7F3}"/>
              </a:ext>
            </a:extLst>
          </p:cNvPr>
          <p:cNvSpPr/>
          <p:nvPr/>
        </p:nvSpPr>
        <p:spPr>
          <a:xfrm>
            <a:off x="3466830" y="1407266"/>
            <a:ext cx="2729256" cy="1200329"/>
          </a:xfrm>
          <a:prstGeom prst="rect">
            <a:avLst/>
          </a:prstGeom>
        </p:spPr>
        <p:txBody>
          <a:bodyPr wrap="square">
            <a:spAutoFit/>
          </a:bodyPr>
          <a:lstStyle/>
          <a:p>
            <a:r>
              <a:rPr lang="en-US"/>
              <a:t>The country, region or sector allocates funding to inputs, activities, programmes or outputs</a:t>
            </a:r>
          </a:p>
        </p:txBody>
      </p:sp>
      <p:sp>
        <p:nvSpPr>
          <p:cNvPr id="14" name="Rectangle 13">
            <a:extLst>
              <a:ext uri="{FF2B5EF4-FFF2-40B4-BE49-F238E27FC236}">
                <a16:creationId xmlns:a16="http://schemas.microsoft.com/office/drawing/2014/main" id="{FE46AD74-8F5A-490F-A494-DF2234CA19A0}"/>
              </a:ext>
            </a:extLst>
          </p:cNvPr>
          <p:cNvSpPr/>
          <p:nvPr/>
        </p:nvSpPr>
        <p:spPr>
          <a:xfrm>
            <a:off x="4929446" y="4176320"/>
            <a:ext cx="2341621" cy="646331"/>
          </a:xfrm>
          <a:prstGeom prst="rect">
            <a:avLst/>
          </a:prstGeom>
        </p:spPr>
        <p:txBody>
          <a:bodyPr wrap="square">
            <a:spAutoFit/>
          </a:bodyPr>
          <a:lstStyle/>
          <a:p>
            <a:r>
              <a:rPr lang="en-US"/>
              <a:t>Approval by the executive</a:t>
            </a:r>
          </a:p>
        </p:txBody>
      </p:sp>
      <p:cxnSp>
        <p:nvCxnSpPr>
          <p:cNvPr id="16" name="Straight Connector 15">
            <a:extLst>
              <a:ext uri="{FF2B5EF4-FFF2-40B4-BE49-F238E27FC236}">
                <a16:creationId xmlns:a16="http://schemas.microsoft.com/office/drawing/2014/main" id="{B934FA13-73B2-409D-9E6D-0F6FFB02ACB0}"/>
              </a:ext>
            </a:extLst>
          </p:cNvPr>
          <p:cNvCxnSpPr>
            <a:stCxn id="9" idx="2"/>
          </p:cNvCxnSpPr>
          <p:nvPr/>
        </p:nvCxnSpPr>
        <p:spPr>
          <a:xfrm>
            <a:off x="1523940" y="2686147"/>
            <a:ext cx="0" cy="22082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99772710-A565-401D-B252-972DBA9AF19E}"/>
              </a:ext>
            </a:extLst>
          </p:cNvPr>
          <p:cNvCxnSpPr>
            <a:cxnSpLocks/>
            <a:endCxn id="10" idx="0"/>
          </p:cNvCxnSpPr>
          <p:nvPr/>
        </p:nvCxnSpPr>
        <p:spPr>
          <a:xfrm>
            <a:off x="2694751" y="3923727"/>
            <a:ext cx="0" cy="31440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2219724F-2B57-4FD2-BDDD-D290F0713EFE}"/>
              </a:ext>
            </a:extLst>
          </p:cNvPr>
          <p:cNvCxnSpPr>
            <a:cxnSpLocks/>
            <a:stCxn id="13" idx="2"/>
          </p:cNvCxnSpPr>
          <p:nvPr/>
        </p:nvCxnSpPr>
        <p:spPr>
          <a:xfrm>
            <a:off x="4831458" y="2607595"/>
            <a:ext cx="0" cy="2587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241B5E6C-4B70-4C18-85B3-5130FF01982E}"/>
              </a:ext>
            </a:extLst>
          </p:cNvPr>
          <p:cNvCxnSpPr>
            <a:cxnSpLocks/>
            <a:endCxn id="14" idx="0"/>
          </p:cNvCxnSpPr>
          <p:nvPr/>
        </p:nvCxnSpPr>
        <p:spPr>
          <a:xfrm>
            <a:off x="6100257" y="3923727"/>
            <a:ext cx="0" cy="252593"/>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A52FACD-E801-4E2C-98CF-80FA3679DAEF}"/>
              </a:ext>
            </a:extLst>
          </p:cNvPr>
          <p:cNvCxnSpPr>
            <a:cxnSpLocks/>
            <a:stCxn id="12" idx="2"/>
          </p:cNvCxnSpPr>
          <p:nvPr/>
        </p:nvCxnSpPr>
        <p:spPr>
          <a:xfrm>
            <a:off x="7580127" y="2310561"/>
            <a:ext cx="0" cy="596412"/>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8" name="Picture 17" descr="A picture containing diagram&#10;&#10;Description automatically generated">
            <a:extLst>
              <a:ext uri="{FF2B5EF4-FFF2-40B4-BE49-F238E27FC236}">
                <a16:creationId xmlns:a16="http://schemas.microsoft.com/office/drawing/2014/main" id="{ADEF5B3C-C2F6-964D-B82C-58180543A3E0}"/>
              </a:ext>
            </a:extLst>
          </p:cNvPr>
          <p:cNvPicPr>
            <a:picLocks noChangeAspect="1"/>
          </p:cNvPicPr>
          <p:nvPr/>
        </p:nvPicPr>
        <p:blipFill rotWithShape="1">
          <a:blip r:embed="rId3"/>
          <a:srcRect b="56504"/>
          <a:stretch/>
        </p:blipFill>
        <p:spPr>
          <a:xfrm>
            <a:off x="4572000" y="4836830"/>
            <a:ext cx="5148663" cy="2090880"/>
          </a:xfrm>
          <a:prstGeom prst="rect">
            <a:avLst/>
          </a:prstGeom>
        </p:spPr>
      </p:pic>
    </p:spTree>
    <p:extLst>
      <p:ext uri="{BB962C8B-B14F-4D97-AF65-F5344CB8AC3E}">
        <p14:creationId xmlns:p14="http://schemas.microsoft.com/office/powerpoint/2010/main" val="347851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99E7B007-F217-C84D-9887-D00F3EEBFDC8}"/>
              </a:ext>
            </a:extLst>
          </p:cNvPr>
          <p:cNvPicPr>
            <a:picLocks noChangeAspect="1"/>
          </p:cNvPicPr>
          <p:nvPr/>
        </p:nvPicPr>
        <p:blipFill>
          <a:blip r:embed="rId2"/>
          <a:stretch>
            <a:fillRect/>
          </a:stretch>
        </p:blipFill>
        <p:spPr>
          <a:xfrm>
            <a:off x="6092862" y="4068876"/>
            <a:ext cx="3670154" cy="3426637"/>
          </a:xfrm>
          <a:prstGeom prst="rect">
            <a:avLst/>
          </a:prstGeom>
        </p:spPr>
      </p:pic>
      <p:sp>
        <p:nvSpPr>
          <p:cNvPr id="2" name="Title 1"/>
          <p:cNvSpPr>
            <a:spLocks noGrp="1"/>
          </p:cNvSpPr>
          <p:nvPr>
            <p:ph type="title"/>
          </p:nvPr>
        </p:nvSpPr>
        <p:spPr>
          <a:xfrm>
            <a:off x="298223" y="296863"/>
            <a:ext cx="8558439" cy="539750"/>
          </a:xfrm>
          <a:prstGeom prst="rect">
            <a:avLst/>
          </a:prstGeom>
        </p:spPr>
        <p:txBody>
          <a:bodyPr/>
          <a:lstStyle/>
          <a:p>
            <a:r>
              <a:rPr lang="en-US"/>
              <a:t>Budget execution </a:t>
            </a:r>
          </a:p>
        </p:txBody>
      </p:sp>
      <p:sp>
        <p:nvSpPr>
          <p:cNvPr id="4" name="Arrow: Right 3">
            <a:extLst>
              <a:ext uri="{FF2B5EF4-FFF2-40B4-BE49-F238E27FC236}">
                <a16:creationId xmlns:a16="http://schemas.microsoft.com/office/drawing/2014/main" id="{93DA7077-EC82-49FF-88A9-7E17A4D0DAD5}"/>
              </a:ext>
            </a:extLst>
          </p:cNvPr>
          <p:cNvSpPr/>
          <p:nvPr/>
        </p:nvSpPr>
        <p:spPr>
          <a:xfrm>
            <a:off x="0" y="2316173"/>
            <a:ext cx="9144000" cy="2221529"/>
          </a:xfrm>
          <a:prstGeom prst="rightArrow">
            <a:avLst/>
          </a:prstGeom>
          <a:solidFill>
            <a:srgbClr val="4C807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4000">
              <a:solidFill>
                <a:schemeClr val="bg1"/>
              </a:solidFill>
              <a:latin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00C5AD7-37B8-4838-B927-9F9185444DB5}"/>
              </a:ext>
            </a:extLst>
          </p:cNvPr>
          <p:cNvSpPr/>
          <p:nvPr/>
        </p:nvSpPr>
        <p:spPr>
          <a:xfrm>
            <a:off x="99964" y="1485818"/>
            <a:ext cx="2847952" cy="923330"/>
          </a:xfrm>
          <a:prstGeom prst="rect">
            <a:avLst/>
          </a:prstGeom>
        </p:spPr>
        <p:txBody>
          <a:bodyPr wrap="square">
            <a:spAutoFit/>
          </a:bodyPr>
          <a:lstStyle/>
          <a:p>
            <a:r>
              <a:rPr lang="en-US"/>
              <a:t>The approved funds are requested by spending departments </a:t>
            </a:r>
          </a:p>
        </p:txBody>
      </p:sp>
      <p:sp>
        <p:nvSpPr>
          <p:cNvPr id="6" name="Rectangle 5">
            <a:extLst>
              <a:ext uri="{FF2B5EF4-FFF2-40B4-BE49-F238E27FC236}">
                <a16:creationId xmlns:a16="http://schemas.microsoft.com/office/drawing/2014/main" id="{8960775B-4597-456F-BE1B-A12EAE056976}"/>
              </a:ext>
            </a:extLst>
          </p:cNvPr>
          <p:cNvSpPr/>
          <p:nvPr/>
        </p:nvSpPr>
        <p:spPr>
          <a:xfrm>
            <a:off x="4027817" y="4260061"/>
            <a:ext cx="2341621" cy="1200329"/>
          </a:xfrm>
          <a:prstGeom prst="rect">
            <a:avLst/>
          </a:prstGeom>
        </p:spPr>
        <p:txBody>
          <a:bodyPr wrap="square">
            <a:spAutoFit/>
          </a:bodyPr>
          <a:lstStyle/>
          <a:p>
            <a:r>
              <a:rPr lang="en-US"/>
              <a:t>Delivery of activities, programmes or outputs as per the budget and plan</a:t>
            </a:r>
          </a:p>
        </p:txBody>
      </p:sp>
      <p:sp>
        <p:nvSpPr>
          <p:cNvPr id="7" name="Rectangle 6">
            <a:extLst>
              <a:ext uri="{FF2B5EF4-FFF2-40B4-BE49-F238E27FC236}">
                <a16:creationId xmlns:a16="http://schemas.microsoft.com/office/drawing/2014/main" id="{1D8EB379-0636-46B5-88BA-0262BCB6C624}"/>
              </a:ext>
            </a:extLst>
          </p:cNvPr>
          <p:cNvSpPr/>
          <p:nvPr/>
        </p:nvSpPr>
        <p:spPr>
          <a:xfrm>
            <a:off x="3594880" y="1485818"/>
            <a:ext cx="4333059" cy="646331"/>
          </a:xfrm>
          <a:prstGeom prst="rect">
            <a:avLst/>
          </a:prstGeom>
        </p:spPr>
        <p:txBody>
          <a:bodyPr wrap="square">
            <a:spAutoFit/>
          </a:bodyPr>
          <a:lstStyle/>
          <a:p>
            <a:r>
              <a:rPr lang="en-US"/>
              <a:t>Departments/agencies produce in-year reports on spending of allocated funds</a:t>
            </a:r>
          </a:p>
        </p:txBody>
      </p:sp>
      <p:cxnSp>
        <p:nvCxnSpPr>
          <p:cNvPr id="9" name="Straight Connector 8">
            <a:extLst>
              <a:ext uri="{FF2B5EF4-FFF2-40B4-BE49-F238E27FC236}">
                <a16:creationId xmlns:a16="http://schemas.microsoft.com/office/drawing/2014/main" id="{5DDE16D7-35CD-4D3C-A3C3-5EA701ACD74C}"/>
              </a:ext>
            </a:extLst>
          </p:cNvPr>
          <p:cNvCxnSpPr>
            <a:cxnSpLocks/>
            <a:stCxn id="5" idx="2"/>
          </p:cNvCxnSpPr>
          <p:nvPr/>
        </p:nvCxnSpPr>
        <p:spPr>
          <a:xfrm>
            <a:off x="1523940" y="2409148"/>
            <a:ext cx="0" cy="49782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EE394DC-2E4B-4F98-BC51-9F632200AFA8}"/>
              </a:ext>
            </a:extLst>
          </p:cNvPr>
          <p:cNvCxnSpPr>
            <a:cxnSpLocks/>
          </p:cNvCxnSpPr>
          <p:nvPr/>
        </p:nvCxnSpPr>
        <p:spPr>
          <a:xfrm>
            <a:off x="4759629" y="3945655"/>
            <a:ext cx="0" cy="31440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DC8458F1-2C92-4C92-BA60-7101C2563863}"/>
              </a:ext>
            </a:extLst>
          </p:cNvPr>
          <p:cNvCxnSpPr>
            <a:cxnSpLocks/>
          </p:cNvCxnSpPr>
          <p:nvPr/>
        </p:nvCxnSpPr>
        <p:spPr>
          <a:xfrm>
            <a:off x="5761410" y="2118942"/>
            <a:ext cx="0" cy="788031"/>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7DE56CA3-C20F-4CCE-9703-E7E8B1AF6245}"/>
              </a:ext>
            </a:extLst>
          </p:cNvPr>
          <p:cNvSpPr/>
          <p:nvPr/>
        </p:nvSpPr>
        <p:spPr>
          <a:xfrm>
            <a:off x="7462744" y="5368057"/>
            <a:ext cx="766916" cy="77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8FEC912-40A3-4BE1-9ED3-8A492279EF4C}"/>
              </a:ext>
            </a:extLst>
          </p:cNvPr>
          <p:cNvSpPr/>
          <p:nvPr/>
        </p:nvSpPr>
        <p:spPr>
          <a:xfrm>
            <a:off x="7597937" y="5333989"/>
            <a:ext cx="766916" cy="77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B392462-7A0C-45F6-BD4E-028C96C8675E}"/>
              </a:ext>
            </a:extLst>
          </p:cNvPr>
          <p:cNvSpPr/>
          <p:nvPr/>
        </p:nvSpPr>
        <p:spPr>
          <a:xfrm>
            <a:off x="1063604" y="4260061"/>
            <a:ext cx="2531274" cy="923330"/>
          </a:xfrm>
          <a:prstGeom prst="rect">
            <a:avLst/>
          </a:prstGeom>
        </p:spPr>
        <p:txBody>
          <a:bodyPr wrap="square">
            <a:spAutoFit/>
          </a:bodyPr>
          <a:lstStyle/>
          <a:p>
            <a:r>
              <a:rPr lang="en-US"/>
              <a:t>The approved funds are released to spending departments</a:t>
            </a:r>
          </a:p>
        </p:txBody>
      </p:sp>
      <p:cxnSp>
        <p:nvCxnSpPr>
          <p:cNvPr id="15" name="Straight Connector 14">
            <a:extLst>
              <a:ext uri="{FF2B5EF4-FFF2-40B4-BE49-F238E27FC236}">
                <a16:creationId xmlns:a16="http://schemas.microsoft.com/office/drawing/2014/main" id="{3C3368DC-106F-4387-AB1F-3DE83F0E81B5}"/>
              </a:ext>
            </a:extLst>
          </p:cNvPr>
          <p:cNvCxnSpPr>
            <a:cxnSpLocks/>
          </p:cNvCxnSpPr>
          <p:nvPr/>
        </p:nvCxnSpPr>
        <p:spPr>
          <a:xfrm>
            <a:off x="2083256" y="3946048"/>
            <a:ext cx="0" cy="314406"/>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Speech Bubble: Rectangle 2">
            <a:hlinkClick r:id="rId3"/>
            <a:extLst>
              <a:ext uri="{FF2B5EF4-FFF2-40B4-BE49-F238E27FC236}">
                <a16:creationId xmlns:a16="http://schemas.microsoft.com/office/drawing/2014/main" id="{4B1E3FF1-ACD8-4B98-8282-9D2A258B418F}"/>
              </a:ext>
            </a:extLst>
          </p:cNvPr>
          <p:cNvSpPr/>
          <p:nvPr/>
        </p:nvSpPr>
        <p:spPr>
          <a:xfrm>
            <a:off x="3473042" y="5603846"/>
            <a:ext cx="2341621" cy="1013784"/>
          </a:xfrm>
          <a:prstGeom prst="wedgeRectCallout">
            <a:avLst>
              <a:gd name="adj1" fmla="val -101799"/>
              <a:gd name="adj2" fmla="val -96379"/>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If you think this might be an issue in your region, use the funding flow module to explore this further.</a:t>
            </a:r>
            <a:endParaRPr lang="en-GB" sz="1200" dirty="0">
              <a:cs typeface="Arial"/>
            </a:endParaRPr>
          </a:p>
        </p:txBody>
      </p:sp>
    </p:spTree>
    <p:extLst>
      <p:ext uri="{BB962C8B-B14F-4D97-AF65-F5344CB8AC3E}">
        <p14:creationId xmlns:p14="http://schemas.microsoft.com/office/powerpoint/2010/main" val="540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07796A74-46C4-A942-BC31-6AFFA9C8772E}"/>
              </a:ext>
            </a:extLst>
          </p:cNvPr>
          <p:cNvPicPr>
            <a:picLocks noChangeAspect="1"/>
          </p:cNvPicPr>
          <p:nvPr/>
        </p:nvPicPr>
        <p:blipFill>
          <a:blip r:embed="rId2"/>
          <a:stretch>
            <a:fillRect/>
          </a:stretch>
        </p:blipFill>
        <p:spPr>
          <a:xfrm>
            <a:off x="5899389" y="3698693"/>
            <a:ext cx="4095546" cy="3823804"/>
          </a:xfrm>
          <a:prstGeom prst="rect">
            <a:avLst/>
          </a:prstGeom>
        </p:spPr>
      </p:pic>
      <p:sp>
        <p:nvSpPr>
          <p:cNvPr id="2" name="Title 1">
            <a:extLst>
              <a:ext uri="{FF2B5EF4-FFF2-40B4-BE49-F238E27FC236}">
                <a16:creationId xmlns:a16="http://schemas.microsoft.com/office/drawing/2014/main" id="{EF6665F8-013C-449C-A6E1-803E7DE516A0}"/>
              </a:ext>
            </a:extLst>
          </p:cNvPr>
          <p:cNvSpPr>
            <a:spLocks noGrp="1"/>
          </p:cNvSpPr>
          <p:nvPr>
            <p:ph type="title"/>
          </p:nvPr>
        </p:nvSpPr>
        <p:spPr>
          <a:xfrm>
            <a:off x="298223" y="296863"/>
            <a:ext cx="8558439" cy="539750"/>
          </a:xfrm>
          <a:prstGeom prst="rect">
            <a:avLst/>
          </a:prstGeom>
        </p:spPr>
        <p:txBody>
          <a:bodyPr/>
          <a:lstStyle/>
          <a:p>
            <a:r>
              <a:rPr lang="en-GB"/>
              <a:t>Budget oversight and review</a:t>
            </a:r>
          </a:p>
        </p:txBody>
      </p:sp>
      <p:sp>
        <p:nvSpPr>
          <p:cNvPr id="5" name="Arrow: Right 4">
            <a:extLst>
              <a:ext uri="{FF2B5EF4-FFF2-40B4-BE49-F238E27FC236}">
                <a16:creationId xmlns:a16="http://schemas.microsoft.com/office/drawing/2014/main" id="{8227D0CF-4231-40D3-9C8A-37787A6B737C}"/>
              </a:ext>
            </a:extLst>
          </p:cNvPr>
          <p:cNvSpPr/>
          <p:nvPr/>
        </p:nvSpPr>
        <p:spPr>
          <a:xfrm>
            <a:off x="0" y="2316173"/>
            <a:ext cx="9144000" cy="2221529"/>
          </a:xfrm>
          <a:prstGeom prst="rightArrow">
            <a:avLst/>
          </a:prstGeom>
          <a:solidFill>
            <a:srgbClr val="DC5612"/>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4000">
              <a:solidFill>
                <a:schemeClr val="bg1"/>
              </a:solidFill>
              <a:latin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472650D-20CE-41E7-BE34-E35945768371}"/>
              </a:ext>
            </a:extLst>
          </p:cNvPr>
          <p:cNvSpPr/>
          <p:nvPr/>
        </p:nvSpPr>
        <p:spPr>
          <a:xfrm>
            <a:off x="7462744" y="5368057"/>
            <a:ext cx="766916" cy="77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8BE045-5EBC-48EA-84FD-CDD9EFCAFCC7}"/>
              </a:ext>
            </a:extLst>
          </p:cNvPr>
          <p:cNvSpPr/>
          <p:nvPr/>
        </p:nvSpPr>
        <p:spPr>
          <a:xfrm>
            <a:off x="24792" y="1270791"/>
            <a:ext cx="3330054" cy="1200329"/>
          </a:xfrm>
          <a:prstGeom prst="rect">
            <a:avLst/>
          </a:prstGeom>
        </p:spPr>
        <p:txBody>
          <a:bodyPr wrap="square">
            <a:spAutoFit/>
          </a:bodyPr>
          <a:lstStyle/>
          <a:p>
            <a:r>
              <a:rPr lang="en-US"/>
              <a:t>Departments/agencies produce year-end reports on spending of allocated funds against their plan</a:t>
            </a:r>
          </a:p>
        </p:txBody>
      </p:sp>
      <p:sp>
        <p:nvSpPr>
          <p:cNvPr id="9" name="Rectangle 8">
            <a:extLst>
              <a:ext uri="{FF2B5EF4-FFF2-40B4-BE49-F238E27FC236}">
                <a16:creationId xmlns:a16="http://schemas.microsoft.com/office/drawing/2014/main" id="{F7AE7C06-730A-4321-B3E2-00C013DB491A}"/>
              </a:ext>
            </a:extLst>
          </p:cNvPr>
          <p:cNvSpPr/>
          <p:nvPr/>
        </p:nvSpPr>
        <p:spPr>
          <a:xfrm>
            <a:off x="4941116" y="1425737"/>
            <a:ext cx="3460920" cy="1200329"/>
          </a:xfrm>
          <a:prstGeom prst="rect">
            <a:avLst/>
          </a:prstGeom>
        </p:spPr>
        <p:txBody>
          <a:bodyPr wrap="square">
            <a:spAutoFit/>
          </a:bodyPr>
          <a:lstStyle/>
          <a:p>
            <a:r>
              <a:rPr lang="en-US"/>
              <a:t>Departments/agencies convene stakeholders to feed the findings from the performance review into future plans</a:t>
            </a:r>
          </a:p>
        </p:txBody>
      </p:sp>
      <p:sp>
        <p:nvSpPr>
          <p:cNvPr id="10" name="Rectangle 9">
            <a:extLst>
              <a:ext uri="{FF2B5EF4-FFF2-40B4-BE49-F238E27FC236}">
                <a16:creationId xmlns:a16="http://schemas.microsoft.com/office/drawing/2014/main" id="{F7AE7C06-730A-4321-B3E2-00C013DB491A}"/>
              </a:ext>
            </a:extLst>
          </p:cNvPr>
          <p:cNvSpPr/>
          <p:nvPr/>
        </p:nvSpPr>
        <p:spPr>
          <a:xfrm>
            <a:off x="2563246" y="4231935"/>
            <a:ext cx="2986584" cy="1754326"/>
          </a:xfrm>
          <a:prstGeom prst="rect">
            <a:avLst/>
          </a:prstGeom>
        </p:spPr>
        <p:txBody>
          <a:bodyPr wrap="square">
            <a:spAutoFit/>
          </a:bodyPr>
          <a:lstStyle/>
          <a:p>
            <a:r>
              <a:rPr lang="en-US"/>
              <a:t>An annual performance review might be conducted, providing a detailed assessment of budget performance and health sector performance</a:t>
            </a:r>
          </a:p>
        </p:txBody>
      </p:sp>
      <p:cxnSp>
        <p:nvCxnSpPr>
          <p:cNvPr id="4" name="Straight Connector 3">
            <a:extLst>
              <a:ext uri="{FF2B5EF4-FFF2-40B4-BE49-F238E27FC236}">
                <a16:creationId xmlns:a16="http://schemas.microsoft.com/office/drawing/2014/main" id="{AEC65310-63A5-415E-B086-9D702452748B}"/>
              </a:ext>
            </a:extLst>
          </p:cNvPr>
          <p:cNvCxnSpPr>
            <a:stCxn id="8" idx="2"/>
          </p:cNvCxnSpPr>
          <p:nvPr/>
        </p:nvCxnSpPr>
        <p:spPr>
          <a:xfrm>
            <a:off x="1689819" y="2471120"/>
            <a:ext cx="0" cy="3895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F3A29D-0F87-431D-A6C6-2171FA923BDF}"/>
              </a:ext>
            </a:extLst>
          </p:cNvPr>
          <p:cNvCxnSpPr>
            <a:cxnSpLocks/>
            <a:stCxn id="9" idx="2"/>
          </p:cNvCxnSpPr>
          <p:nvPr/>
        </p:nvCxnSpPr>
        <p:spPr>
          <a:xfrm flipH="1">
            <a:off x="6661445" y="2626066"/>
            <a:ext cx="10131" cy="3012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86247C-F45C-4652-89C5-5481CD1A7E5C}"/>
              </a:ext>
            </a:extLst>
          </p:cNvPr>
          <p:cNvCxnSpPr>
            <a:cxnSpLocks/>
            <a:endCxn id="10" idx="0"/>
          </p:cNvCxnSpPr>
          <p:nvPr/>
        </p:nvCxnSpPr>
        <p:spPr>
          <a:xfrm>
            <a:off x="4056538" y="3972722"/>
            <a:ext cx="0" cy="25921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2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34F5-36F7-4E78-B0E9-2BD221A7A1B4}"/>
              </a:ext>
            </a:extLst>
          </p:cNvPr>
          <p:cNvSpPr>
            <a:spLocks noGrp="1"/>
          </p:cNvSpPr>
          <p:nvPr>
            <p:ph type="title"/>
          </p:nvPr>
        </p:nvSpPr>
        <p:spPr>
          <a:xfrm>
            <a:off x="298223" y="296863"/>
            <a:ext cx="8558439" cy="539750"/>
          </a:xfrm>
          <a:prstGeom prst="rect">
            <a:avLst/>
          </a:prstGeom>
        </p:spPr>
        <p:txBody>
          <a:bodyPr/>
          <a:lstStyle/>
          <a:p>
            <a:r>
              <a:rPr lang="en-GB"/>
              <a:t>How can you engage in the budget cycle?</a:t>
            </a:r>
          </a:p>
        </p:txBody>
      </p:sp>
      <p:pic>
        <p:nvPicPr>
          <p:cNvPr id="4" name="Picture 3">
            <a:extLst>
              <a:ext uri="{FF2B5EF4-FFF2-40B4-BE49-F238E27FC236}">
                <a16:creationId xmlns:a16="http://schemas.microsoft.com/office/drawing/2014/main" id="{34ED4852-7DE0-4838-8CCB-4D3CDD7D5FBB}"/>
              </a:ext>
            </a:extLst>
          </p:cNvPr>
          <p:cNvPicPr>
            <a:picLocks noChangeAspect="1"/>
          </p:cNvPicPr>
          <p:nvPr/>
        </p:nvPicPr>
        <p:blipFill rotWithShape="1">
          <a:blip r:embed="rId3"/>
          <a:srcRect l="5688" t="12895" r="68440" b="5882"/>
          <a:stretch/>
        </p:blipFill>
        <p:spPr>
          <a:xfrm>
            <a:off x="1733265" y="1531136"/>
            <a:ext cx="5677469" cy="4696229"/>
          </a:xfrm>
          <a:prstGeom prst="rect">
            <a:avLst/>
          </a:prstGeom>
        </p:spPr>
      </p:pic>
      <p:sp>
        <p:nvSpPr>
          <p:cNvPr id="3" name="Rectangle 2">
            <a:extLst>
              <a:ext uri="{FF2B5EF4-FFF2-40B4-BE49-F238E27FC236}">
                <a16:creationId xmlns:a16="http://schemas.microsoft.com/office/drawing/2014/main" id="{D13204FB-C06A-F54F-B5A3-4A3AE55FAB02}"/>
              </a:ext>
            </a:extLst>
          </p:cNvPr>
          <p:cNvSpPr/>
          <p:nvPr/>
        </p:nvSpPr>
        <p:spPr>
          <a:xfrm>
            <a:off x="4249783" y="3805646"/>
            <a:ext cx="940526" cy="39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EF278E-EEF7-6445-8EC4-379A05DA9E34}"/>
              </a:ext>
            </a:extLst>
          </p:cNvPr>
          <p:cNvPicPr>
            <a:picLocks noChangeAspect="1"/>
          </p:cNvPicPr>
          <p:nvPr/>
        </p:nvPicPr>
        <p:blipFill>
          <a:blip r:embed="rId4"/>
          <a:stretch>
            <a:fillRect/>
          </a:stretch>
        </p:blipFill>
        <p:spPr>
          <a:xfrm>
            <a:off x="4310743" y="3875313"/>
            <a:ext cx="644436" cy="322218"/>
          </a:xfrm>
          <a:prstGeom prst="rect">
            <a:avLst/>
          </a:prstGeom>
        </p:spPr>
      </p:pic>
    </p:spTree>
    <p:extLst>
      <p:ext uri="{BB962C8B-B14F-4D97-AF65-F5344CB8AC3E}">
        <p14:creationId xmlns:p14="http://schemas.microsoft.com/office/powerpoint/2010/main" val="429085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146E-4C6A-4393-914A-AEA3510DF6AE}"/>
              </a:ext>
            </a:extLst>
          </p:cNvPr>
          <p:cNvSpPr>
            <a:spLocks noGrp="1"/>
          </p:cNvSpPr>
          <p:nvPr>
            <p:ph type="title"/>
          </p:nvPr>
        </p:nvSpPr>
        <p:spPr>
          <a:xfrm>
            <a:off x="296863" y="301626"/>
            <a:ext cx="8559800" cy="534987"/>
          </a:xfrm>
          <a:prstGeom prst="rect">
            <a:avLst/>
          </a:prstGeom>
        </p:spPr>
        <p:txBody>
          <a:bodyPr>
            <a:normAutofit fontScale="90000"/>
          </a:bodyPr>
          <a:lstStyle/>
          <a:p>
            <a:r>
              <a:rPr lang="en-US"/>
              <a:t>Consider who the main decision-makers in the budget making process are</a:t>
            </a:r>
            <a:endParaRPr lang="en-KE"/>
          </a:p>
        </p:txBody>
      </p:sp>
      <p:sp>
        <p:nvSpPr>
          <p:cNvPr id="6" name="TextBox 5">
            <a:extLst>
              <a:ext uri="{FF2B5EF4-FFF2-40B4-BE49-F238E27FC236}">
                <a16:creationId xmlns:a16="http://schemas.microsoft.com/office/drawing/2014/main" id="{5806DD6A-ABE0-4C2C-84AB-571824CB5D61}"/>
              </a:ext>
            </a:extLst>
          </p:cNvPr>
          <p:cNvSpPr txBox="1"/>
          <p:nvPr/>
        </p:nvSpPr>
        <p:spPr>
          <a:xfrm>
            <a:off x="4478338" y="1266409"/>
            <a:ext cx="4595600" cy="369332"/>
          </a:xfrm>
          <a:prstGeom prst="rect">
            <a:avLst/>
          </a:prstGeom>
          <a:noFill/>
        </p:spPr>
        <p:txBody>
          <a:bodyPr wrap="square" rtlCol="0">
            <a:spAutoFit/>
          </a:bodyPr>
          <a:lstStyle/>
          <a:p>
            <a:pPr algn="ctr"/>
            <a:r>
              <a:rPr lang="en-GB" b="1"/>
              <a:t>Decision-makers at subnational levels</a:t>
            </a:r>
          </a:p>
        </p:txBody>
      </p:sp>
      <p:sp>
        <p:nvSpPr>
          <p:cNvPr id="7" name="Freeform 2">
            <a:extLst>
              <a:ext uri="{FF2B5EF4-FFF2-40B4-BE49-F238E27FC236}">
                <a16:creationId xmlns:a16="http://schemas.microsoft.com/office/drawing/2014/main" id="{892C2637-4F14-44F8-8181-AC62C5C9921C}"/>
              </a:ext>
            </a:extLst>
          </p:cNvPr>
          <p:cNvSpPr>
            <a:spLocks/>
          </p:cNvSpPr>
          <p:nvPr/>
        </p:nvSpPr>
        <p:spPr bwMode="blackWhite">
          <a:xfrm>
            <a:off x="820738" y="2381250"/>
            <a:ext cx="2914650" cy="368300"/>
          </a:xfrm>
          <a:custGeom>
            <a:avLst/>
            <a:gdLst>
              <a:gd name="T0" fmla="*/ 936 w 937"/>
              <a:gd name="T1" fmla="*/ 152 h 153"/>
              <a:gd name="T2" fmla="*/ 812 w 937"/>
              <a:gd name="T3" fmla="*/ 0 h 153"/>
              <a:gd name="T4" fmla="*/ 0 w 937"/>
              <a:gd name="T5" fmla="*/ 0 h 153"/>
            </a:gdLst>
            <a:ahLst/>
            <a:cxnLst>
              <a:cxn ang="0">
                <a:pos x="T0" y="T1"/>
              </a:cxn>
              <a:cxn ang="0">
                <a:pos x="T2" y="T3"/>
              </a:cxn>
              <a:cxn ang="0">
                <a:pos x="T4" y="T5"/>
              </a:cxn>
            </a:cxnLst>
            <a:rect l="0" t="0" r="r" b="b"/>
            <a:pathLst>
              <a:path w="937" h="153">
                <a:moveTo>
                  <a:pt x="936" y="152"/>
                </a:moveTo>
                <a:lnTo>
                  <a:pt x="812" y="0"/>
                </a:lnTo>
                <a:lnTo>
                  <a:pt x="0"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8" name="Freeform 3">
            <a:extLst>
              <a:ext uri="{FF2B5EF4-FFF2-40B4-BE49-F238E27FC236}">
                <a16:creationId xmlns:a16="http://schemas.microsoft.com/office/drawing/2014/main" id="{76BA2A77-AD63-4119-B30B-A6E56C77BA9A}"/>
              </a:ext>
            </a:extLst>
          </p:cNvPr>
          <p:cNvSpPr>
            <a:spLocks/>
          </p:cNvSpPr>
          <p:nvPr/>
        </p:nvSpPr>
        <p:spPr bwMode="blackWhite">
          <a:xfrm>
            <a:off x="820738" y="2871788"/>
            <a:ext cx="2628900" cy="439737"/>
          </a:xfrm>
          <a:custGeom>
            <a:avLst/>
            <a:gdLst>
              <a:gd name="T0" fmla="*/ 830 w 831"/>
              <a:gd name="T1" fmla="*/ 181 h 182"/>
              <a:gd name="T2" fmla="*/ 639 w 831"/>
              <a:gd name="T3" fmla="*/ 0 h 182"/>
              <a:gd name="T4" fmla="*/ 0 w 831"/>
              <a:gd name="T5" fmla="*/ 0 h 182"/>
            </a:gdLst>
            <a:ahLst/>
            <a:cxnLst>
              <a:cxn ang="0">
                <a:pos x="T0" y="T1"/>
              </a:cxn>
              <a:cxn ang="0">
                <a:pos x="T2" y="T3"/>
              </a:cxn>
              <a:cxn ang="0">
                <a:pos x="T4" y="T5"/>
              </a:cxn>
            </a:cxnLst>
            <a:rect l="0" t="0" r="r" b="b"/>
            <a:pathLst>
              <a:path w="831" h="182">
                <a:moveTo>
                  <a:pt x="830" y="181"/>
                </a:moveTo>
                <a:lnTo>
                  <a:pt x="639" y="0"/>
                </a:lnTo>
                <a:lnTo>
                  <a:pt x="0"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9" name="Freeform 4">
            <a:extLst>
              <a:ext uri="{FF2B5EF4-FFF2-40B4-BE49-F238E27FC236}">
                <a16:creationId xmlns:a16="http://schemas.microsoft.com/office/drawing/2014/main" id="{F89330DA-9BBA-43B5-85F3-131137E22534}"/>
              </a:ext>
            </a:extLst>
          </p:cNvPr>
          <p:cNvSpPr>
            <a:spLocks/>
          </p:cNvSpPr>
          <p:nvPr/>
        </p:nvSpPr>
        <p:spPr bwMode="blackWhite">
          <a:xfrm>
            <a:off x="820738" y="3322638"/>
            <a:ext cx="2627312" cy="317341"/>
          </a:xfrm>
          <a:custGeom>
            <a:avLst/>
            <a:gdLst>
              <a:gd name="T0" fmla="*/ 824 w 825"/>
              <a:gd name="T1" fmla="*/ 0 h 182"/>
              <a:gd name="T2" fmla="*/ 639 w 825"/>
              <a:gd name="T3" fmla="*/ 181 h 182"/>
              <a:gd name="T4" fmla="*/ 0 w 825"/>
              <a:gd name="T5" fmla="*/ 181 h 182"/>
            </a:gdLst>
            <a:ahLst/>
            <a:cxnLst>
              <a:cxn ang="0">
                <a:pos x="T0" y="T1"/>
              </a:cxn>
              <a:cxn ang="0">
                <a:pos x="T2" y="T3"/>
              </a:cxn>
              <a:cxn ang="0">
                <a:pos x="T4" y="T5"/>
              </a:cxn>
            </a:cxnLst>
            <a:rect l="0" t="0" r="r" b="b"/>
            <a:pathLst>
              <a:path w="825" h="182">
                <a:moveTo>
                  <a:pt x="824" y="0"/>
                </a:moveTo>
                <a:lnTo>
                  <a:pt x="639" y="181"/>
                </a:lnTo>
                <a:lnTo>
                  <a:pt x="0" y="181"/>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0" name="Oval 5">
            <a:extLst>
              <a:ext uri="{FF2B5EF4-FFF2-40B4-BE49-F238E27FC236}">
                <a16:creationId xmlns:a16="http://schemas.microsoft.com/office/drawing/2014/main" id="{AA066814-E183-49C0-A615-095C05DE4244}"/>
              </a:ext>
            </a:extLst>
          </p:cNvPr>
          <p:cNvSpPr>
            <a:spLocks noChangeArrowheads="1"/>
          </p:cNvSpPr>
          <p:nvPr/>
        </p:nvSpPr>
        <p:spPr bwMode="blackWhite">
          <a:xfrm>
            <a:off x="3467100" y="2351088"/>
            <a:ext cx="2012950" cy="195580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000000"/>
                </a:solidFill>
                <a:effectLst/>
                <a:uLnTx/>
                <a:uFillTx/>
              </a:rPr>
              <a:t>National budget</a:t>
            </a:r>
            <a:r>
              <a:rPr kumimoji="0" lang="en-US" altLang="en-US" sz="1600" b="0" i="0" u="none" strike="noStrike" kern="0" cap="none" spc="0" normalizeH="0" baseline="0" noProof="0">
                <a:ln>
                  <a:noFill/>
                </a:ln>
                <a:solidFill>
                  <a:srgbClr val="000000"/>
                </a:solidFill>
                <a:effectLst/>
                <a:uLnTx/>
                <a:uFillTx/>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err="1">
                <a:ln>
                  <a:noFill/>
                </a:ln>
                <a:solidFill>
                  <a:srgbClr val="000000"/>
                </a:solidFill>
                <a:effectLst/>
                <a:uLnTx/>
                <a:uFillTx/>
              </a:rPr>
              <a:t>Reviewe</a:t>
            </a:r>
            <a:r>
              <a:rPr lang="en-US" altLang="en-US" sz="1600" kern="0">
                <a:solidFill>
                  <a:srgbClr val="000000"/>
                </a:solidFill>
              </a:rPr>
              <a:t>d and </a:t>
            </a:r>
          </a:p>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1600" kern="0">
                <a:solidFill>
                  <a:srgbClr val="000000"/>
                </a:solidFill>
              </a:rPr>
              <a:t>a</a:t>
            </a:r>
            <a:r>
              <a:rPr kumimoji="0" lang="en-US" altLang="en-US" sz="1600" b="0" i="0" u="none" strike="noStrike" kern="0" cap="none" spc="0" normalizeH="0" baseline="0" noProof="0" err="1">
                <a:ln>
                  <a:noFill/>
                </a:ln>
                <a:solidFill>
                  <a:srgbClr val="000000"/>
                </a:solidFill>
                <a:effectLst/>
                <a:uLnTx/>
                <a:uFillTx/>
              </a:rPr>
              <a:t>pproved</a:t>
            </a:r>
            <a:r>
              <a:rPr kumimoji="0" lang="en-US" altLang="en-US" sz="1600" b="0" i="0" u="none" strike="noStrike" kern="0" cap="none" spc="0" normalizeH="0" noProof="0">
                <a:ln>
                  <a:noFill/>
                </a:ln>
                <a:solidFill>
                  <a:srgbClr val="000000"/>
                </a:solidFill>
                <a:effectLst/>
                <a:uLnTx/>
                <a:uFillTx/>
              </a:rPr>
              <a:t> </a:t>
            </a:r>
            <a:r>
              <a:rPr kumimoji="0" lang="en-US" altLang="en-US" sz="1600" b="0" i="0" u="none" strike="noStrike" kern="0" cap="none" spc="0" normalizeH="0" baseline="0" noProof="0">
                <a:ln>
                  <a:noFill/>
                </a:ln>
                <a:solidFill>
                  <a:srgbClr val="000000"/>
                </a:solidFill>
                <a:effectLst/>
                <a:uLnTx/>
                <a:uFillTx/>
              </a:rPr>
              <a:t>by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rPr>
              <a:t>the legislature</a:t>
            </a:r>
          </a:p>
        </p:txBody>
      </p:sp>
      <p:sp>
        <p:nvSpPr>
          <p:cNvPr id="11" name="Freeform 6">
            <a:extLst>
              <a:ext uri="{FF2B5EF4-FFF2-40B4-BE49-F238E27FC236}">
                <a16:creationId xmlns:a16="http://schemas.microsoft.com/office/drawing/2014/main" id="{98CAA34A-94A1-4E40-835A-CA15EB750BC5}"/>
              </a:ext>
            </a:extLst>
          </p:cNvPr>
          <p:cNvSpPr>
            <a:spLocks/>
          </p:cNvSpPr>
          <p:nvPr/>
        </p:nvSpPr>
        <p:spPr bwMode="blackWhite">
          <a:xfrm>
            <a:off x="820738" y="1858963"/>
            <a:ext cx="3649662" cy="473075"/>
          </a:xfrm>
          <a:custGeom>
            <a:avLst/>
            <a:gdLst>
              <a:gd name="T0" fmla="*/ 1238 w 1239"/>
              <a:gd name="T1" fmla="*/ 194 h 195"/>
              <a:gd name="T2" fmla="*/ 1047 w 1239"/>
              <a:gd name="T3" fmla="*/ 0 h 195"/>
              <a:gd name="T4" fmla="*/ 0 w 1239"/>
              <a:gd name="T5" fmla="*/ 0 h 195"/>
            </a:gdLst>
            <a:ahLst/>
            <a:cxnLst>
              <a:cxn ang="0">
                <a:pos x="T0" y="T1"/>
              </a:cxn>
              <a:cxn ang="0">
                <a:pos x="T2" y="T3"/>
              </a:cxn>
              <a:cxn ang="0">
                <a:pos x="T4" y="T5"/>
              </a:cxn>
            </a:cxnLst>
            <a:rect l="0" t="0" r="r" b="b"/>
            <a:pathLst>
              <a:path w="1239" h="195">
                <a:moveTo>
                  <a:pt x="1238" y="194"/>
                </a:moveTo>
                <a:lnTo>
                  <a:pt x="1047" y="0"/>
                </a:lnTo>
                <a:lnTo>
                  <a:pt x="0"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2" name="Freeform 7">
            <a:extLst>
              <a:ext uri="{FF2B5EF4-FFF2-40B4-BE49-F238E27FC236}">
                <a16:creationId xmlns:a16="http://schemas.microsoft.com/office/drawing/2014/main" id="{8606A0F5-7930-41FA-A309-326698BAEC4D}"/>
              </a:ext>
            </a:extLst>
          </p:cNvPr>
          <p:cNvSpPr>
            <a:spLocks/>
          </p:cNvSpPr>
          <p:nvPr/>
        </p:nvSpPr>
        <p:spPr bwMode="blackWhite">
          <a:xfrm>
            <a:off x="820738" y="4311650"/>
            <a:ext cx="3649662" cy="447675"/>
          </a:xfrm>
          <a:custGeom>
            <a:avLst/>
            <a:gdLst>
              <a:gd name="T0" fmla="*/ 1239 w 1240"/>
              <a:gd name="T1" fmla="*/ 0 h 185"/>
              <a:gd name="T2" fmla="*/ 1047 w 1240"/>
              <a:gd name="T3" fmla="*/ 184 h 185"/>
              <a:gd name="T4" fmla="*/ 0 w 1240"/>
              <a:gd name="T5" fmla="*/ 184 h 185"/>
            </a:gdLst>
            <a:ahLst/>
            <a:cxnLst>
              <a:cxn ang="0">
                <a:pos x="T0" y="T1"/>
              </a:cxn>
              <a:cxn ang="0">
                <a:pos x="T2" y="T3"/>
              </a:cxn>
              <a:cxn ang="0">
                <a:pos x="T4" y="T5"/>
              </a:cxn>
            </a:cxnLst>
            <a:rect l="0" t="0" r="r" b="b"/>
            <a:pathLst>
              <a:path w="1240" h="185">
                <a:moveTo>
                  <a:pt x="1239" y="0"/>
                </a:moveTo>
                <a:lnTo>
                  <a:pt x="1047" y="184"/>
                </a:lnTo>
                <a:lnTo>
                  <a:pt x="0" y="184"/>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3" name="Freeform 8">
            <a:extLst>
              <a:ext uri="{FF2B5EF4-FFF2-40B4-BE49-F238E27FC236}">
                <a16:creationId xmlns:a16="http://schemas.microsoft.com/office/drawing/2014/main" id="{EFD2EFFA-FEA7-4BB8-821E-150EDD270F19}"/>
              </a:ext>
            </a:extLst>
          </p:cNvPr>
          <p:cNvSpPr>
            <a:spLocks/>
          </p:cNvSpPr>
          <p:nvPr/>
        </p:nvSpPr>
        <p:spPr bwMode="blackWhite">
          <a:xfrm>
            <a:off x="820738" y="3944938"/>
            <a:ext cx="2851150" cy="292100"/>
          </a:xfrm>
          <a:custGeom>
            <a:avLst/>
            <a:gdLst>
              <a:gd name="T0" fmla="*/ 919 w 920"/>
              <a:gd name="T1" fmla="*/ 0 h 120"/>
              <a:gd name="T2" fmla="*/ 799 w 920"/>
              <a:gd name="T3" fmla="*/ 119 h 120"/>
              <a:gd name="T4" fmla="*/ 0 w 920"/>
              <a:gd name="T5" fmla="*/ 119 h 120"/>
            </a:gdLst>
            <a:ahLst/>
            <a:cxnLst>
              <a:cxn ang="0">
                <a:pos x="T0" y="T1"/>
              </a:cxn>
              <a:cxn ang="0">
                <a:pos x="T2" y="T3"/>
              </a:cxn>
              <a:cxn ang="0">
                <a:pos x="T4" y="T5"/>
              </a:cxn>
            </a:cxnLst>
            <a:rect l="0" t="0" r="r" b="b"/>
            <a:pathLst>
              <a:path w="920" h="120">
                <a:moveTo>
                  <a:pt x="919" y="0"/>
                </a:moveTo>
                <a:lnTo>
                  <a:pt x="799" y="119"/>
                </a:lnTo>
                <a:lnTo>
                  <a:pt x="0" y="119"/>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4" name="Freeform 9">
            <a:extLst>
              <a:ext uri="{FF2B5EF4-FFF2-40B4-BE49-F238E27FC236}">
                <a16:creationId xmlns:a16="http://schemas.microsoft.com/office/drawing/2014/main" id="{C668AD09-D94F-44BC-8F6E-8804BF33DA61}"/>
              </a:ext>
            </a:extLst>
          </p:cNvPr>
          <p:cNvSpPr>
            <a:spLocks/>
          </p:cNvSpPr>
          <p:nvPr/>
        </p:nvSpPr>
        <p:spPr bwMode="blackWhite">
          <a:xfrm>
            <a:off x="4478338" y="1858963"/>
            <a:ext cx="4016733" cy="477837"/>
          </a:xfrm>
          <a:custGeom>
            <a:avLst/>
            <a:gdLst>
              <a:gd name="T0" fmla="*/ 0 w 1233"/>
              <a:gd name="T1" fmla="*/ 197 h 198"/>
              <a:gd name="T2" fmla="*/ 185 w 1233"/>
              <a:gd name="T3" fmla="*/ 0 h 198"/>
              <a:gd name="T4" fmla="*/ 1232 w 1233"/>
              <a:gd name="T5" fmla="*/ 0 h 198"/>
            </a:gdLst>
            <a:ahLst/>
            <a:cxnLst>
              <a:cxn ang="0">
                <a:pos x="T0" y="T1"/>
              </a:cxn>
              <a:cxn ang="0">
                <a:pos x="T2" y="T3"/>
              </a:cxn>
              <a:cxn ang="0">
                <a:pos x="T4" y="T5"/>
              </a:cxn>
            </a:cxnLst>
            <a:rect l="0" t="0" r="r" b="b"/>
            <a:pathLst>
              <a:path w="1233" h="198">
                <a:moveTo>
                  <a:pt x="0" y="197"/>
                </a:moveTo>
                <a:lnTo>
                  <a:pt x="185" y="0"/>
                </a:lnTo>
                <a:lnTo>
                  <a:pt x="1232"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5" name="Freeform 10">
            <a:extLst>
              <a:ext uri="{FF2B5EF4-FFF2-40B4-BE49-F238E27FC236}">
                <a16:creationId xmlns:a16="http://schemas.microsoft.com/office/drawing/2014/main" id="{4E93B26F-FC4A-40DD-B261-2F2E343882AC}"/>
              </a:ext>
            </a:extLst>
          </p:cNvPr>
          <p:cNvSpPr>
            <a:spLocks/>
          </p:cNvSpPr>
          <p:nvPr/>
        </p:nvSpPr>
        <p:spPr bwMode="blackWhite">
          <a:xfrm>
            <a:off x="5213349" y="2381250"/>
            <a:ext cx="3281721" cy="214631"/>
          </a:xfrm>
          <a:custGeom>
            <a:avLst/>
            <a:gdLst>
              <a:gd name="T0" fmla="*/ 0 w 920"/>
              <a:gd name="T1" fmla="*/ 111 h 112"/>
              <a:gd name="T2" fmla="*/ 120 w 920"/>
              <a:gd name="T3" fmla="*/ 0 h 112"/>
              <a:gd name="T4" fmla="*/ 919 w 920"/>
              <a:gd name="T5" fmla="*/ 0 h 112"/>
            </a:gdLst>
            <a:ahLst/>
            <a:cxnLst>
              <a:cxn ang="0">
                <a:pos x="T0" y="T1"/>
              </a:cxn>
              <a:cxn ang="0">
                <a:pos x="T2" y="T3"/>
              </a:cxn>
              <a:cxn ang="0">
                <a:pos x="T4" y="T5"/>
              </a:cxn>
            </a:cxnLst>
            <a:rect l="0" t="0" r="r" b="b"/>
            <a:pathLst>
              <a:path w="920" h="112">
                <a:moveTo>
                  <a:pt x="0" y="111"/>
                </a:moveTo>
                <a:lnTo>
                  <a:pt x="120" y="0"/>
                </a:lnTo>
                <a:lnTo>
                  <a:pt x="919"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6" name="Freeform 11">
            <a:extLst>
              <a:ext uri="{FF2B5EF4-FFF2-40B4-BE49-F238E27FC236}">
                <a16:creationId xmlns:a16="http://schemas.microsoft.com/office/drawing/2014/main" id="{F7A731C9-B542-4D2E-A50F-151B72E27B03}"/>
              </a:ext>
            </a:extLst>
          </p:cNvPr>
          <p:cNvSpPr>
            <a:spLocks/>
          </p:cNvSpPr>
          <p:nvPr/>
        </p:nvSpPr>
        <p:spPr bwMode="blackWhite">
          <a:xfrm>
            <a:off x="4478338" y="4305300"/>
            <a:ext cx="4016733" cy="454025"/>
          </a:xfrm>
          <a:custGeom>
            <a:avLst/>
            <a:gdLst>
              <a:gd name="T0" fmla="*/ 0 w 1232"/>
              <a:gd name="T1" fmla="*/ 0 h 185"/>
              <a:gd name="T2" fmla="*/ 184 w 1232"/>
              <a:gd name="T3" fmla="*/ 184 h 185"/>
              <a:gd name="T4" fmla="*/ 1231 w 1232"/>
              <a:gd name="T5" fmla="*/ 184 h 185"/>
            </a:gdLst>
            <a:ahLst/>
            <a:cxnLst>
              <a:cxn ang="0">
                <a:pos x="T0" y="T1"/>
              </a:cxn>
              <a:cxn ang="0">
                <a:pos x="T2" y="T3"/>
              </a:cxn>
              <a:cxn ang="0">
                <a:pos x="T4" y="T5"/>
              </a:cxn>
            </a:cxnLst>
            <a:rect l="0" t="0" r="r" b="b"/>
            <a:pathLst>
              <a:path w="1232" h="185">
                <a:moveTo>
                  <a:pt x="0" y="0"/>
                </a:moveTo>
                <a:lnTo>
                  <a:pt x="184" y="184"/>
                </a:lnTo>
                <a:lnTo>
                  <a:pt x="1231" y="184"/>
                </a:lnTo>
              </a:path>
            </a:pathLst>
          </a:custGeom>
          <a:solidFill>
            <a:schemeClr val="bg1"/>
          </a:solidFill>
          <a:ln w="9525" cap="rnd" cmpd="sng">
            <a:solidFill>
              <a:srgbClr val="000000"/>
            </a:solidFill>
            <a:prstDash val="solid"/>
            <a:round/>
            <a:headEnd type="none" w="sm" len="sm"/>
            <a:tailEnd type="none" w="sm" len="sm"/>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7" name="Freeform 12">
            <a:extLst>
              <a:ext uri="{FF2B5EF4-FFF2-40B4-BE49-F238E27FC236}">
                <a16:creationId xmlns:a16="http://schemas.microsoft.com/office/drawing/2014/main" id="{CCB3AEE3-A945-4BE0-9648-C82ECB67E2F0}"/>
              </a:ext>
            </a:extLst>
          </p:cNvPr>
          <p:cNvSpPr>
            <a:spLocks/>
          </p:cNvSpPr>
          <p:nvPr/>
        </p:nvSpPr>
        <p:spPr bwMode="blackWhite">
          <a:xfrm>
            <a:off x="5249863" y="3968750"/>
            <a:ext cx="3245208" cy="322262"/>
          </a:xfrm>
          <a:custGeom>
            <a:avLst/>
            <a:gdLst>
              <a:gd name="T0" fmla="*/ 0 w 918"/>
              <a:gd name="T1" fmla="*/ 0 h 111"/>
              <a:gd name="T2" fmla="*/ 118 w 918"/>
              <a:gd name="T3" fmla="*/ 110 h 111"/>
              <a:gd name="T4" fmla="*/ 917 w 918"/>
              <a:gd name="T5" fmla="*/ 110 h 111"/>
            </a:gdLst>
            <a:ahLst/>
            <a:cxnLst>
              <a:cxn ang="0">
                <a:pos x="T0" y="T1"/>
              </a:cxn>
              <a:cxn ang="0">
                <a:pos x="T2" y="T3"/>
              </a:cxn>
              <a:cxn ang="0">
                <a:pos x="T4" y="T5"/>
              </a:cxn>
            </a:cxnLst>
            <a:rect l="0" t="0" r="r" b="b"/>
            <a:pathLst>
              <a:path w="918" h="111">
                <a:moveTo>
                  <a:pt x="0" y="0"/>
                </a:moveTo>
                <a:lnTo>
                  <a:pt x="118" y="110"/>
                </a:lnTo>
                <a:lnTo>
                  <a:pt x="917" y="11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8" name="Freeform 13">
            <a:extLst>
              <a:ext uri="{FF2B5EF4-FFF2-40B4-BE49-F238E27FC236}">
                <a16:creationId xmlns:a16="http://schemas.microsoft.com/office/drawing/2014/main" id="{4904035D-5144-4CC6-940C-C1FB21FFF262}"/>
              </a:ext>
            </a:extLst>
          </p:cNvPr>
          <p:cNvSpPr>
            <a:spLocks/>
          </p:cNvSpPr>
          <p:nvPr/>
        </p:nvSpPr>
        <p:spPr bwMode="blackWhite">
          <a:xfrm>
            <a:off x="5487988" y="2871788"/>
            <a:ext cx="3007082" cy="439737"/>
          </a:xfrm>
          <a:custGeom>
            <a:avLst/>
            <a:gdLst>
              <a:gd name="T0" fmla="*/ 0 w 831"/>
              <a:gd name="T1" fmla="*/ 181 h 182"/>
              <a:gd name="T2" fmla="*/ 191 w 831"/>
              <a:gd name="T3" fmla="*/ 0 h 182"/>
              <a:gd name="T4" fmla="*/ 830 w 831"/>
              <a:gd name="T5" fmla="*/ 0 h 182"/>
            </a:gdLst>
            <a:ahLst/>
            <a:cxnLst>
              <a:cxn ang="0">
                <a:pos x="T0" y="T1"/>
              </a:cxn>
              <a:cxn ang="0">
                <a:pos x="T2" y="T3"/>
              </a:cxn>
              <a:cxn ang="0">
                <a:pos x="T4" y="T5"/>
              </a:cxn>
            </a:cxnLst>
            <a:rect l="0" t="0" r="r" b="b"/>
            <a:pathLst>
              <a:path w="831" h="182">
                <a:moveTo>
                  <a:pt x="0" y="181"/>
                </a:moveTo>
                <a:lnTo>
                  <a:pt x="191" y="0"/>
                </a:lnTo>
                <a:lnTo>
                  <a:pt x="830" y="0"/>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19" name="Freeform 14">
            <a:extLst>
              <a:ext uri="{FF2B5EF4-FFF2-40B4-BE49-F238E27FC236}">
                <a16:creationId xmlns:a16="http://schemas.microsoft.com/office/drawing/2014/main" id="{F6596CB6-BD08-4533-A0A5-79245A14B80C}"/>
              </a:ext>
            </a:extLst>
          </p:cNvPr>
          <p:cNvSpPr>
            <a:spLocks/>
          </p:cNvSpPr>
          <p:nvPr/>
        </p:nvSpPr>
        <p:spPr bwMode="blackWhite">
          <a:xfrm>
            <a:off x="5487988" y="3321050"/>
            <a:ext cx="3007083" cy="318929"/>
          </a:xfrm>
          <a:custGeom>
            <a:avLst/>
            <a:gdLst>
              <a:gd name="T0" fmla="*/ 0 w 835"/>
              <a:gd name="T1" fmla="*/ 0 h 183"/>
              <a:gd name="T2" fmla="*/ 196 w 835"/>
              <a:gd name="T3" fmla="*/ 182 h 183"/>
              <a:gd name="T4" fmla="*/ 834 w 835"/>
              <a:gd name="T5" fmla="*/ 182 h 183"/>
            </a:gdLst>
            <a:ahLst/>
            <a:cxnLst>
              <a:cxn ang="0">
                <a:pos x="T0" y="T1"/>
              </a:cxn>
              <a:cxn ang="0">
                <a:pos x="T2" y="T3"/>
              </a:cxn>
              <a:cxn ang="0">
                <a:pos x="T4" y="T5"/>
              </a:cxn>
            </a:cxnLst>
            <a:rect l="0" t="0" r="r" b="b"/>
            <a:pathLst>
              <a:path w="835" h="183">
                <a:moveTo>
                  <a:pt x="0" y="0"/>
                </a:moveTo>
                <a:lnTo>
                  <a:pt x="196" y="182"/>
                </a:lnTo>
                <a:lnTo>
                  <a:pt x="834" y="182"/>
                </a:lnTo>
              </a:path>
            </a:pathLst>
          </a:custGeom>
          <a:noFill/>
          <a:ln w="9525"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20" name="Rectangle 17">
            <a:extLst>
              <a:ext uri="{FF2B5EF4-FFF2-40B4-BE49-F238E27FC236}">
                <a16:creationId xmlns:a16="http://schemas.microsoft.com/office/drawing/2014/main" id="{ABD70BF1-C951-4465-A14C-DE833A94B10E}"/>
              </a:ext>
            </a:extLst>
          </p:cNvPr>
          <p:cNvSpPr>
            <a:spLocks noChangeArrowheads="1"/>
          </p:cNvSpPr>
          <p:nvPr>
            <p:custDataLst>
              <p:tags r:id="rId1"/>
            </p:custDataLst>
          </p:nvPr>
        </p:nvSpPr>
        <p:spPr bwMode="auto">
          <a:xfrm>
            <a:off x="820738" y="2513676"/>
            <a:ext cx="1947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Ministry of Health</a:t>
            </a:r>
          </a:p>
        </p:txBody>
      </p:sp>
      <p:sp>
        <p:nvSpPr>
          <p:cNvPr id="21" name="Rectangle 20">
            <a:extLst>
              <a:ext uri="{FF2B5EF4-FFF2-40B4-BE49-F238E27FC236}">
                <a16:creationId xmlns:a16="http://schemas.microsoft.com/office/drawing/2014/main" id="{0A570B10-6881-47AA-A9D9-F4B15ABB7C58}"/>
              </a:ext>
            </a:extLst>
          </p:cNvPr>
          <p:cNvSpPr>
            <a:spLocks noChangeArrowheads="1"/>
          </p:cNvSpPr>
          <p:nvPr>
            <p:custDataLst>
              <p:tags r:id="rId2"/>
            </p:custDataLst>
          </p:nvPr>
        </p:nvSpPr>
        <p:spPr bwMode="auto">
          <a:xfrm>
            <a:off x="5734049" y="3139757"/>
            <a:ext cx="2761020" cy="246221"/>
          </a:xfrm>
          <a:prstGeom prst="rect">
            <a:avLst/>
          </a:prstGeom>
          <a:solidFill>
            <a:schemeClr val="bg1"/>
          </a:solidFill>
          <a:ln>
            <a:noFill/>
          </a:ln>
          <a:effectLst/>
        </p:spPr>
        <p:txBody>
          <a:bodyPr wrap="square" lIns="0" tIns="0" rIns="0" bIns="0" anchor="ctr">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lvl="0" algn="r" fontAlgn="base">
              <a:spcBef>
                <a:spcPct val="0"/>
              </a:spcBef>
              <a:spcAft>
                <a:spcPct val="0"/>
              </a:spcAft>
              <a:defRPr/>
            </a:pPr>
            <a:r>
              <a:rPr lang="en-US" altLang="en-US" kern="0">
                <a:solidFill>
                  <a:srgbClr val="000000"/>
                </a:solidFill>
              </a:rPr>
              <a:t>State/regional government</a:t>
            </a:r>
          </a:p>
        </p:txBody>
      </p:sp>
      <p:sp>
        <p:nvSpPr>
          <p:cNvPr id="22" name="Rectangle 21">
            <a:extLst>
              <a:ext uri="{FF2B5EF4-FFF2-40B4-BE49-F238E27FC236}">
                <a16:creationId xmlns:a16="http://schemas.microsoft.com/office/drawing/2014/main" id="{E96AAA23-CEDA-4804-8FE8-248BFB462486}"/>
              </a:ext>
            </a:extLst>
          </p:cNvPr>
          <p:cNvSpPr>
            <a:spLocks noChangeArrowheads="1"/>
          </p:cNvSpPr>
          <p:nvPr>
            <p:custDataLst>
              <p:tags r:id="rId3"/>
            </p:custDataLst>
          </p:nvPr>
        </p:nvSpPr>
        <p:spPr bwMode="auto">
          <a:xfrm>
            <a:off x="820738" y="3698716"/>
            <a:ext cx="264636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Ministries</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(local </a:t>
            </a:r>
            <a:r>
              <a:rPr lang="en-US" altLang="en-US" kern="0">
                <a:solidFill>
                  <a:srgbClr val="000000"/>
                </a:solidFill>
              </a:rPr>
              <a:t>g</a:t>
            </a:r>
            <a:r>
              <a:rPr kumimoji="0" lang="en-US" altLang="en-US" sz="1600" b="0" i="0" u="none" strike="noStrike" kern="0" cap="none" spc="0" normalizeH="0" noProof="0" err="1">
                <a:ln>
                  <a:noFill/>
                </a:ln>
                <a:solidFill>
                  <a:srgbClr val="000000"/>
                </a:solidFill>
                <a:effectLst/>
                <a:uLnTx/>
                <a:uFillTx/>
                <a:latin typeface="Arial" panose="020B0604020202020204" pitchFamily="34" charset="0"/>
              </a:rPr>
              <a:t>overnment</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a:t>
            </a:r>
            <a:r>
              <a:rPr lang="en-US" altLang="en-US" kern="0">
                <a:solidFill>
                  <a:srgbClr val="000000"/>
                </a:solidFill>
              </a:rPr>
              <a:t>l</a:t>
            </a:r>
            <a:r>
              <a:rPr kumimoji="0" lang="en-US" altLang="en-US" sz="1600" b="0" i="0" u="none" strike="noStrike" kern="0" cap="none" spc="0" normalizeH="0" noProof="0" err="1">
                <a:ln>
                  <a:noFill/>
                </a:ln>
                <a:solidFill>
                  <a:srgbClr val="000000"/>
                </a:solidFill>
                <a:effectLst/>
                <a:uLnTx/>
                <a:uFillTx/>
                <a:latin typeface="Arial" panose="020B0604020202020204" pitchFamily="34" charset="0"/>
              </a:rPr>
              <a:t>abour</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social </a:t>
            </a:r>
            <a:r>
              <a:rPr lang="en-US" altLang="en-US" kern="0">
                <a:solidFill>
                  <a:srgbClr val="000000"/>
                </a:solidFill>
              </a:rPr>
              <a:t>s</a:t>
            </a:r>
            <a:r>
              <a:rPr kumimoji="0" lang="en-US" altLang="en-US" sz="1600" b="0" i="0" u="none" strike="noStrike" kern="0" cap="none" spc="0" normalizeH="0" noProof="0" err="1">
                <a:ln>
                  <a:noFill/>
                </a:ln>
                <a:solidFill>
                  <a:srgbClr val="000000"/>
                </a:solidFill>
                <a:effectLst/>
                <a:uLnTx/>
                <a:uFillTx/>
                <a:latin typeface="Arial" panose="020B0604020202020204" pitchFamily="34" charset="0"/>
              </a:rPr>
              <a:t>ecurity</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Rectangle 22">
            <a:extLst>
              <a:ext uri="{FF2B5EF4-FFF2-40B4-BE49-F238E27FC236}">
                <a16:creationId xmlns:a16="http://schemas.microsoft.com/office/drawing/2014/main" id="{E2CA61FE-7FCE-495D-9445-E7E45031E3E5}"/>
              </a:ext>
            </a:extLst>
          </p:cNvPr>
          <p:cNvSpPr>
            <a:spLocks noChangeArrowheads="1"/>
          </p:cNvSpPr>
          <p:nvPr>
            <p:custDataLst>
              <p:tags r:id="rId4"/>
            </p:custDataLst>
          </p:nvPr>
        </p:nvSpPr>
        <p:spPr bwMode="auto">
          <a:xfrm>
            <a:off x="5861740" y="3904155"/>
            <a:ext cx="2633329" cy="246221"/>
          </a:xfrm>
          <a:prstGeom prst="rect">
            <a:avLst/>
          </a:prstGeom>
          <a:solidFill>
            <a:schemeClr val="bg1"/>
          </a:solidFill>
          <a:ln>
            <a:noFill/>
          </a:ln>
          <a:effec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algn="r"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Facilities/health workers</a:t>
            </a:r>
          </a:p>
        </p:txBody>
      </p:sp>
      <p:sp>
        <p:nvSpPr>
          <p:cNvPr id="24" name="Rectangle 23">
            <a:extLst>
              <a:ext uri="{FF2B5EF4-FFF2-40B4-BE49-F238E27FC236}">
                <a16:creationId xmlns:a16="http://schemas.microsoft.com/office/drawing/2014/main" id="{DA31BA97-3CE2-406C-BC3B-842ABEAED926}"/>
              </a:ext>
            </a:extLst>
          </p:cNvPr>
          <p:cNvSpPr>
            <a:spLocks noChangeArrowheads="1"/>
          </p:cNvSpPr>
          <p:nvPr>
            <p:custDataLst>
              <p:tags r:id="rId5"/>
            </p:custDataLst>
          </p:nvPr>
        </p:nvSpPr>
        <p:spPr bwMode="auto">
          <a:xfrm>
            <a:off x="820738" y="4381341"/>
            <a:ext cx="236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lvl="0" fontAlgn="base">
              <a:spcBef>
                <a:spcPct val="0"/>
              </a:spcBef>
              <a:spcAft>
                <a:spcPct val="0"/>
              </a:spcAft>
              <a:defRPr/>
            </a:pPr>
            <a:r>
              <a:rPr lang="en-US" altLang="en-US" kern="0">
                <a:solidFill>
                  <a:srgbClr val="000000"/>
                </a:solidFill>
              </a:rPr>
              <a:t>Development partners</a:t>
            </a:r>
          </a:p>
        </p:txBody>
      </p:sp>
      <p:sp>
        <p:nvSpPr>
          <p:cNvPr id="25" name="Rectangle 17">
            <a:extLst>
              <a:ext uri="{FF2B5EF4-FFF2-40B4-BE49-F238E27FC236}">
                <a16:creationId xmlns:a16="http://schemas.microsoft.com/office/drawing/2014/main" id="{742D266A-EA8B-4900-B92E-6AB5B751E0D5}"/>
              </a:ext>
            </a:extLst>
          </p:cNvPr>
          <p:cNvSpPr>
            <a:spLocks noChangeArrowheads="1"/>
          </p:cNvSpPr>
          <p:nvPr>
            <p:custDataLst>
              <p:tags r:id="rId6"/>
            </p:custDataLst>
          </p:nvPr>
        </p:nvSpPr>
        <p:spPr bwMode="auto">
          <a:xfrm>
            <a:off x="820738" y="3136741"/>
            <a:ext cx="1947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Ministry</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of Finance</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Rectangle 16">
            <a:extLst>
              <a:ext uri="{FF2B5EF4-FFF2-40B4-BE49-F238E27FC236}">
                <a16:creationId xmlns:a16="http://schemas.microsoft.com/office/drawing/2014/main" id="{1DF915BE-FBB2-4AD6-852E-54DFE2587C68}"/>
              </a:ext>
            </a:extLst>
          </p:cNvPr>
          <p:cNvSpPr>
            <a:spLocks noChangeArrowheads="1"/>
          </p:cNvSpPr>
          <p:nvPr>
            <p:custDataLst>
              <p:tags r:id="rId7"/>
            </p:custDataLst>
          </p:nvPr>
        </p:nvSpPr>
        <p:spPr bwMode="auto">
          <a:xfrm>
            <a:off x="5497512" y="2509165"/>
            <a:ext cx="2997559" cy="248986"/>
          </a:xfrm>
          <a:prstGeom prst="rect">
            <a:avLst/>
          </a:prstGeom>
          <a:solidFill>
            <a:schemeClr val="bg1"/>
          </a:solidFill>
          <a:ln>
            <a:noFill/>
          </a:ln>
          <a:effec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algn="r" defTabSz="787400" eaLnBrk="1" fontAlgn="base" latinLnBrk="0" hangingPunct="1">
              <a:lnSpc>
                <a:spcPct val="100000"/>
              </a:lnSpc>
              <a:spcBef>
                <a:spcPct val="0"/>
              </a:spcBef>
              <a:spcAft>
                <a:spcPct val="0"/>
              </a:spcAft>
              <a:buClrTx/>
              <a:buSzPct val="120000"/>
              <a:buFontTx/>
              <a:buNone/>
              <a:tabLst/>
              <a:defRPr/>
            </a:pPr>
            <a:r>
              <a:rPr lang="en-US" altLang="en-US" kern="0">
                <a:solidFill>
                  <a:srgbClr val="000000"/>
                </a:solidFill>
              </a:rPr>
              <a:t>District g</a:t>
            </a:r>
            <a:r>
              <a:rPr kumimoji="0" lang="en-US" altLang="en-US" sz="1600" b="0" i="0" u="none" strike="noStrike" kern="0" cap="none" spc="0" normalizeH="0" baseline="0" noProof="0" err="1">
                <a:ln>
                  <a:noFill/>
                </a:ln>
                <a:solidFill>
                  <a:srgbClr val="000000"/>
                </a:solidFill>
                <a:effectLst/>
                <a:uLnTx/>
                <a:uFillTx/>
                <a:latin typeface="Arial" panose="020B0604020202020204" pitchFamily="34" charset="0"/>
              </a:rPr>
              <a:t>overnment</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Rectangle 16">
            <a:extLst>
              <a:ext uri="{FF2B5EF4-FFF2-40B4-BE49-F238E27FC236}">
                <a16:creationId xmlns:a16="http://schemas.microsoft.com/office/drawing/2014/main" id="{80130FB0-C1D8-4E2B-A0D8-9B482CDA46B7}"/>
              </a:ext>
            </a:extLst>
          </p:cNvPr>
          <p:cNvSpPr>
            <a:spLocks noChangeArrowheads="1"/>
          </p:cNvSpPr>
          <p:nvPr>
            <p:custDataLst>
              <p:tags r:id="rId8"/>
            </p:custDataLst>
          </p:nvPr>
        </p:nvSpPr>
        <p:spPr bwMode="auto">
          <a:xfrm>
            <a:off x="5461995" y="1967751"/>
            <a:ext cx="3033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algn="r" defTabSz="787400" eaLnBrk="1" fontAlgn="base" latinLnBrk="0" hangingPunct="1">
              <a:lnSpc>
                <a:spcPct val="100000"/>
              </a:lnSpc>
              <a:spcBef>
                <a:spcPct val="0"/>
              </a:spcBef>
              <a:spcAft>
                <a:spcPct val="0"/>
              </a:spcAft>
              <a:buClrTx/>
              <a:buSzPct val="120000"/>
              <a:buFontTx/>
              <a:buNone/>
              <a:tabLst/>
              <a:defRPr/>
            </a:pPr>
            <a:r>
              <a:rPr lang="en-US" altLang="en-US" kern="0">
                <a:solidFill>
                  <a:srgbClr val="000000"/>
                </a:solidFill>
              </a:rPr>
              <a:t>Provincial department of health</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 name="Rectangle 22">
            <a:extLst>
              <a:ext uri="{FF2B5EF4-FFF2-40B4-BE49-F238E27FC236}">
                <a16:creationId xmlns:a16="http://schemas.microsoft.com/office/drawing/2014/main" id="{6F73F5C8-D4F2-4D66-B3E7-51E36177190E}"/>
              </a:ext>
            </a:extLst>
          </p:cNvPr>
          <p:cNvSpPr>
            <a:spLocks noChangeArrowheads="1"/>
          </p:cNvSpPr>
          <p:nvPr>
            <p:custDataLst>
              <p:tags r:id="rId9"/>
            </p:custDataLst>
          </p:nvPr>
        </p:nvSpPr>
        <p:spPr bwMode="auto">
          <a:xfrm>
            <a:off x="5380097" y="4410628"/>
            <a:ext cx="3114972" cy="246221"/>
          </a:xfrm>
          <a:prstGeom prst="rect">
            <a:avLst/>
          </a:prstGeom>
          <a:solidFill>
            <a:schemeClr val="bg1"/>
          </a:solidFill>
          <a:ln>
            <a:noFill/>
          </a:ln>
          <a:effec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algn="r"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CSOs and implementing</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a:t>
            </a:r>
            <a:r>
              <a:rPr lang="en-US" altLang="en-US" kern="0">
                <a:solidFill>
                  <a:srgbClr val="000000"/>
                </a:solidFill>
              </a:rPr>
              <a:t>p</a:t>
            </a:r>
            <a:r>
              <a:rPr kumimoji="0" lang="en-US" altLang="en-US" sz="1600" b="0" i="0" u="none" strike="noStrike" kern="0" cap="none" spc="0" normalizeH="0" noProof="0" err="1">
                <a:ln>
                  <a:noFill/>
                </a:ln>
                <a:solidFill>
                  <a:srgbClr val="000000"/>
                </a:solidFill>
                <a:effectLst/>
                <a:uLnTx/>
                <a:uFillTx/>
                <a:latin typeface="Arial" panose="020B0604020202020204" pitchFamily="34" charset="0"/>
              </a:rPr>
              <a:t>artners</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TextBox 28">
            <a:extLst>
              <a:ext uri="{FF2B5EF4-FFF2-40B4-BE49-F238E27FC236}">
                <a16:creationId xmlns:a16="http://schemas.microsoft.com/office/drawing/2014/main" id="{953CE7F4-0FD2-4319-874E-0F6E88EA4E33}"/>
              </a:ext>
            </a:extLst>
          </p:cNvPr>
          <p:cNvSpPr txBox="1"/>
          <p:nvPr/>
        </p:nvSpPr>
        <p:spPr>
          <a:xfrm>
            <a:off x="365760" y="1257213"/>
            <a:ext cx="4104640" cy="369332"/>
          </a:xfrm>
          <a:prstGeom prst="rect">
            <a:avLst/>
          </a:prstGeom>
          <a:noFill/>
        </p:spPr>
        <p:txBody>
          <a:bodyPr wrap="square" rtlCol="0">
            <a:spAutoFit/>
          </a:bodyPr>
          <a:lstStyle/>
          <a:p>
            <a:pPr algn="ctr"/>
            <a:r>
              <a:rPr lang="en-GB" b="1"/>
              <a:t>Decision-makers at national level</a:t>
            </a:r>
          </a:p>
        </p:txBody>
      </p:sp>
      <p:sp>
        <p:nvSpPr>
          <p:cNvPr id="30" name="Rectangle 17">
            <a:extLst>
              <a:ext uri="{FF2B5EF4-FFF2-40B4-BE49-F238E27FC236}">
                <a16:creationId xmlns:a16="http://schemas.microsoft.com/office/drawing/2014/main" id="{7B7CDB30-3D2C-44CB-96C0-668943EA6C5C}"/>
              </a:ext>
            </a:extLst>
          </p:cNvPr>
          <p:cNvSpPr>
            <a:spLocks noChangeArrowheads="1"/>
          </p:cNvSpPr>
          <p:nvPr>
            <p:custDataLst>
              <p:tags r:id="rId10"/>
            </p:custDataLst>
          </p:nvPr>
        </p:nvSpPr>
        <p:spPr bwMode="auto">
          <a:xfrm>
            <a:off x="820738" y="2004216"/>
            <a:ext cx="2368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87400">
              <a:buSzPct val="120000"/>
              <a:defRPr sz="1600">
                <a:solidFill>
                  <a:schemeClr val="tx1"/>
                </a:solidFill>
                <a:latin typeface="Arial" panose="020B0604020202020204" pitchFamily="34" charset="0"/>
              </a:defRPr>
            </a:lvl1pPr>
            <a:lvl2pPr marL="133350" indent="-131763" defTabSz="787400">
              <a:buSzPct val="120000"/>
              <a:buChar char="•"/>
              <a:defRPr sz="1600">
                <a:solidFill>
                  <a:schemeClr val="tx1"/>
                </a:solidFill>
                <a:latin typeface="Arial" panose="020B0604020202020204" pitchFamily="34" charset="0"/>
              </a:defRPr>
            </a:lvl2pPr>
            <a:lvl3pPr marL="301625" indent="-150813" defTabSz="787400">
              <a:buChar char="–"/>
              <a:defRPr sz="1600">
                <a:solidFill>
                  <a:schemeClr val="tx1"/>
                </a:solidFill>
                <a:latin typeface="Arial" panose="020B0604020202020204" pitchFamily="34" charset="0"/>
              </a:defRPr>
            </a:lvl3pPr>
            <a:lvl4pPr marL="439738" indent="-136525" defTabSz="787400">
              <a:buSzPct val="89000"/>
              <a:buChar char="•"/>
              <a:defRPr sz="1600">
                <a:solidFill>
                  <a:schemeClr val="tx1"/>
                </a:solidFill>
                <a:latin typeface="Arial" panose="020B0604020202020204" pitchFamily="34" charset="0"/>
              </a:defRPr>
            </a:lvl4pPr>
            <a:lvl5pPr marL="603250" indent="-142875" defTabSz="787400">
              <a:buSzPct val="75000"/>
              <a:buChar char="–"/>
              <a:defRPr sz="1600">
                <a:solidFill>
                  <a:schemeClr val="tx1"/>
                </a:solidFill>
                <a:latin typeface="Arial" panose="020B0604020202020204" pitchFamily="34" charset="0"/>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defRPr>
            </a:lvl9pPr>
          </a:lstStyle>
          <a:p>
            <a:pPr marL="0" marR="0" lvl="0" indent="0" defTabSz="787400" eaLnBrk="1" fontAlgn="base" latinLnBrk="0" hangingPunct="1">
              <a:lnSpc>
                <a:spcPct val="100000"/>
              </a:lnSpc>
              <a:spcBef>
                <a:spcPct val="0"/>
              </a:spcBef>
              <a:spcAft>
                <a:spcPct val="0"/>
              </a:spcAft>
              <a:buClrTx/>
              <a:buSzPct val="120000"/>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rPr>
              <a:t>Central</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 medical </a:t>
            </a:r>
            <a:r>
              <a:rPr lang="en-US" altLang="en-US" kern="0">
                <a:solidFill>
                  <a:srgbClr val="000000"/>
                </a:solidFill>
              </a:rPr>
              <a:t>s</a:t>
            </a:r>
            <a:r>
              <a:rPr kumimoji="0" lang="en-US" altLang="en-US" sz="1600" b="0" i="0" u="none" strike="noStrike" kern="0" cap="none" spc="0" normalizeH="0" noProof="0">
                <a:ln>
                  <a:noFill/>
                </a:ln>
                <a:solidFill>
                  <a:srgbClr val="000000"/>
                </a:solidFill>
                <a:effectLst/>
                <a:uLnTx/>
                <a:uFillTx/>
                <a:latin typeface="Arial" panose="020B0604020202020204" pitchFamily="34" charset="0"/>
              </a:rPr>
              <a:t>tore</a:t>
            </a:r>
            <a:endParaRPr kumimoji="0" lang="en-US" altLang="en-US" sz="16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TextBox 30">
            <a:extLst>
              <a:ext uri="{FF2B5EF4-FFF2-40B4-BE49-F238E27FC236}">
                <a16:creationId xmlns:a16="http://schemas.microsoft.com/office/drawing/2014/main" id="{29227D6A-EB2C-4607-9DF2-E92FF53977B5}"/>
              </a:ext>
            </a:extLst>
          </p:cNvPr>
          <p:cNvSpPr txBox="1"/>
          <p:nvPr/>
        </p:nvSpPr>
        <p:spPr>
          <a:xfrm>
            <a:off x="365760" y="5082172"/>
            <a:ext cx="7628948" cy="646331"/>
          </a:xfrm>
          <a:prstGeom prst="rect">
            <a:avLst/>
          </a:prstGeom>
          <a:noFill/>
        </p:spPr>
        <p:txBody>
          <a:bodyPr wrap="square" rtlCol="0">
            <a:spAutoFit/>
          </a:bodyPr>
          <a:lstStyle/>
          <a:p>
            <a:r>
              <a:rPr lang="en-GB">
                <a:solidFill>
                  <a:schemeClr val="tx1">
                    <a:lumMod val="75000"/>
                  </a:schemeClr>
                </a:solidFill>
              </a:rPr>
              <a:t>Who the decision-makers are and how much influence they have will depend on your country and its structure. </a:t>
            </a:r>
          </a:p>
        </p:txBody>
      </p:sp>
      <p:sp>
        <p:nvSpPr>
          <p:cNvPr id="32" name="Speech Bubble: Rectangle 31">
            <a:hlinkClick r:id="rId12"/>
            <a:extLst>
              <a:ext uri="{FF2B5EF4-FFF2-40B4-BE49-F238E27FC236}">
                <a16:creationId xmlns:a16="http://schemas.microsoft.com/office/drawing/2014/main" id="{2D0DF9FD-2EA5-48D2-96F6-1BC6577750FF}"/>
              </a:ext>
            </a:extLst>
          </p:cNvPr>
          <p:cNvSpPr/>
          <p:nvPr/>
        </p:nvSpPr>
        <p:spPr>
          <a:xfrm>
            <a:off x="5315894" y="5792427"/>
            <a:ext cx="1856694" cy="690571"/>
          </a:xfrm>
          <a:prstGeom prst="wedgeRectCallout">
            <a:avLst>
              <a:gd name="adj1" fmla="val -89977"/>
              <a:gd name="adj2" fmla="val -59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For more information on how to map the structure, click here.</a:t>
            </a:r>
          </a:p>
        </p:txBody>
      </p:sp>
    </p:spTree>
    <p:extLst>
      <p:ext uri="{BB962C8B-B14F-4D97-AF65-F5344CB8AC3E}">
        <p14:creationId xmlns:p14="http://schemas.microsoft.com/office/powerpoint/2010/main" val="295800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75C44E-2937-4B6A-BE5C-81B2DEA08256}"/>
              </a:ext>
            </a:extLst>
          </p:cNvPr>
          <p:cNvSpPr>
            <a:spLocks noGrp="1"/>
          </p:cNvSpPr>
          <p:nvPr>
            <p:ph type="title"/>
          </p:nvPr>
        </p:nvSpPr>
        <p:spPr>
          <a:xfrm>
            <a:off x="276836" y="296863"/>
            <a:ext cx="8579827" cy="539750"/>
          </a:xfrm>
          <a:prstGeom prst="rect">
            <a:avLst/>
          </a:prstGeom>
        </p:spPr>
        <p:txBody>
          <a:bodyPr anchor="ctr">
            <a:normAutofit/>
          </a:bodyPr>
          <a:lstStyle/>
          <a:p>
            <a:r>
              <a:rPr lang="en-KE" b="1"/>
              <a:t>Important </a:t>
            </a:r>
            <a:r>
              <a:rPr lang="en-GB" b="1"/>
              <a:t>d</a:t>
            </a:r>
            <a:r>
              <a:rPr lang="en-KE" b="1"/>
              <a:t>ates</a:t>
            </a:r>
            <a:r>
              <a:rPr lang="en-GB" b="1"/>
              <a:t> and engagement</a:t>
            </a:r>
            <a:r>
              <a:rPr lang="en-KE" b="1"/>
              <a:t> </a:t>
            </a:r>
            <a:r>
              <a:rPr lang="en-GB"/>
              <a:t>o</a:t>
            </a:r>
            <a:r>
              <a:rPr lang="en-KE" b="1"/>
              <a:t>pportunities</a:t>
            </a:r>
          </a:p>
        </p:txBody>
      </p:sp>
      <p:graphicFrame>
        <p:nvGraphicFramePr>
          <p:cNvPr id="2" name="Table 1">
            <a:extLst>
              <a:ext uri="{FF2B5EF4-FFF2-40B4-BE49-F238E27FC236}">
                <a16:creationId xmlns:a16="http://schemas.microsoft.com/office/drawing/2014/main" id="{6B086BBD-D4AF-40CC-AEA7-BCA416DD616C}"/>
              </a:ext>
            </a:extLst>
          </p:cNvPr>
          <p:cNvGraphicFramePr>
            <a:graphicFrameLocks noGrp="1"/>
          </p:cNvGraphicFramePr>
          <p:nvPr>
            <p:extLst>
              <p:ext uri="{D42A27DB-BD31-4B8C-83A1-F6EECF244321}">
                <p14:modId xmlns:p14="http://schemas.microsoft.com/office/powerpoint/2010/main" val="1167931071"/>
              </p:ext>
            </p:extLst>
          </p:nvPr>
        </p:nvGraphicFramePr>
        <p:xfrm>
          <a:off x="276836" y="1336815"/>
          <a:ext cx="8623883" cy="3898279"/>
        </p:xfrm>
        <a:graphic>
          <a:graphicData uri="http://schemas.openxmlformats.org/drawingml/2006/table">
            <a:tbl>
              <a:tblPr firstRow="1" bandRow="1"/>
              <a:tblGrid>
                <a:gridCol w="3097956">
                  <a:extLst>
                    <a:ext uri="{9D8B030D-6E8A-4147-A177-3AD203B41FA5}">
                      <a16:colId xmlns:a16="http://schemas.microsoft.com/office/drawing/2014/main" val="1429079941"/>
                    </a:ext>
                  </a:extLst>
                </a:gridCol>
                <a:gridCol w="5525927">
                  <a:extLst>
                    <a:ext uri="{9D8B030D-6E8A-4147-A177-3AD203B41FA5}">
                      <a16:colId xmlns:a16="http://schemas.microsoft.com/office/drawing/2014/main" val="3543157330"/>
                    </a:ext>
                  </a:extLst>
                </a:gridCol>
              </a:tblGrid>
              <a:tr h="479722">
                <a:tc gridSpan="2">
                  <a:txBody>
                    <a:bodyPr/>
                    <a:lstStyle/>
                    <a:p>
                      <a:pPr algn="l" fontAlgn="t">
                        <a:lnSpc>
                          <a:spcPct val="107000"/>
                        </a:lnSpc>
                        <a:spcBef>
                          <a:spcPts val="0"/>
                        </a:spcBef>
                        <a:spcAft>
                          <a:spcPts val="800"/>
                        </a:spcAft>
                      </a:pPr>
                      <a:r>
                        <a:rPr lang="en-GB" sz="1800" b="1" i="0" u="none" strike="noStrike">
                          <a:solidFill>
                            <a:schemeClr val="bg1"/>
                          </a:solidFill>
                          <a:effectLst/>
                          <a:latin typeface="+mj-lt"/>
                          <a:ea typeface="Calibri" panose="020F0502020204030204" pitchFamily="34" charset="0"/>
                          <a:cs typeface="Arial" panose="020B0604020202020204" pitchFamily="34" charset="0"/>
                        </a:rPr>
                        <a:t>1. Policy and planning</a:t>
                      </a:r>
                      <a:endParaRPr lang="en-GB" sz="3000" b="0" i="0" u="none" strike="noStrike">
                        <a:solidFill>
                          <a:schemeClr val="bg1"/>
                        </a:solidFill>
                        <a:effectLst/>
                        <a:latin typeface="+mj-lt"/>
                      </a:endParaRPr>
                    </a:p>
                  </a:txBody>
                  <a:tcPr marL="105461" marR="105461" marT="52730" marB="527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D5412"/>
                    </a:solidFill>
                  </a:tcPr>
                </a:tc>
                <a:tc hMerge="1">
                  <a:txBody>
                    <a:bodyPr/>
                    <a:lstStyle/>
                    <a:p>
                      <a:endParaRPr lang="en-KE"/>
                    </a:p>
                  </a:txBody>
                  <a:tcPr/>
                </a:tc>
                <a:extLst>
                  <a:ext uri="{0D108BD9-81ED-4DB2-BD59-A6C34878D82A}">
                    <a16:rowId xmlns:a16="http://schemas.microsoft.com/office/drawing/2014/main" val="1377357588"/>
                  </a:ext>
                </a:extLst>
              </a:tr>
              <a:tr h="346934">
                <a:tc>
                  <a:txBody>
                    <a:bodyPr/>
                    <a:lstStyle/>
                    <a:p>
                      <a:pPr algn="ctr" fontAlgn="t">
                        <a:lnSpc>
                          <a:spcPct val="107000"/>
                        </a:lnSpc>
                        <a:spcBef>
                          <a:spcPts val="0"/>
                        </a:spcBef>
                        <a:spcAft>
                          <a:spcPts val="800"/>
                        </a:spcAft>
                      </a:pPr>
                      <a:r>
                        <a:rPr lang="en-GB" sz="1700" b="1" i="0" u="none" strike="noStrike">
                          <a:solidFill>
                            <a:srgbClr val="000000"/>
                          </a:solidFill>
                          <a:effectLst/>
                          <a:latin typeface="+mj-lt"/>
                          <a:ea typeface="Calibri" panose="020F0502020204030204" pitchFamily="34" charset="0"/>
                          <a:cs typeface="Arial" panose="020B0604020202020204" pitchFamily="34" charset="0"/>
                        </a:rPr>
                        <a:t>ACTIVITY</a:t>
                      </a:r>
                      <a:endParaRPr lang="en-GB" sz="1700" b="1"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tc>
                  <a:txBody>
                    <a:bodyPr/>
                    <a:lstStyle/>
                    <a:p>
                      <a:pPr algn="ctr" fontAlgn="t">
                        <a:lnSpc>
                          <a:spcPct val="107000"/>
                        </a:lnSpc>
                        <a:spcBef>
                          <a:spcPts val="0"/>
                        </a:spcBef>
                        <a:spcAft>
                          <a:spcPts val="800"/>
                        </a:spcAft>
                      </a:pPr>
                      <a:r>
                        <a:rPr lang="en-GB" sz="1700" b="1" i="0" u="none" strike="noStrike">
                          <a:solidFill>
                            <a:srgbClr val="000000"/>
                          </a:solidFill>
                          <a:effectLst/>
                          <a:latin typeface="+mj-lt"/>
                          <a:ea typeface="Calibri" panose="020F0502020204030204" pitchFamily="34" charset="0"/>
                          <a:cs typeface="Arial" panose="020B0604020202020204" pitchFamily="34" charset="0"/>
                        </a:rPr>
                        <a:t>ENGAGEMENT</a:t>
                      </a:r>
                      <a:endParaRPr lang="en-GB" sz="1700" b="1"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extLst>
                  <a:ext uri="{0D108BD9-81ED-4DB2-BD59-A6C34878D82A}">
                    <a16:rowId xmlns:a16="http://schemas.microsoft.com/office/drawing/2014/main" val="4072604176"/>
                  </a:ext>
                </a:extLst>
              </a:tr>
              <a:tr h="626878">
                <a:tc>
                  <a:txBody>
                    <a:bodyPr/>
                    <a:lstStyle/>
                    <a:p>
                      <a:pPr algn="l" fontAlgn="t">
                        <a:lnSpc>
                          <a:spcPct val="107000"/>
                        </a:lnSpc>
                        <a:spcBef>
                          <a:spcPts val="0"/>
                        </a:spcBef>
                        <a:spcAft>
                          <a:spcPts val="800"/>
                        </a:spcAft>
                      </a:pPr>
                      <a:r>
                        <a:rPr lang="en-GB" sz="1700" b="0" i="0" u="none" strike="noStrike">
                          <a:solidFill>
                            <a:srgbClr val="000000"/>
                          </a:solidFill>
                          <a:effectLst/>
                          <a:latin typeface="+mj-lt"/>
                          <a:ea typeface="Calibri" panose="020F0502020204030204" pitchFamily="34" charset="0"/>
                          <a:cs typeface="Arial" panose="020B0604020202020204" pitchFamily="34" charset="0"/>
                        </a:rPr>
                        <a:t>Strategic planning</a:t>
                      </a:r>
                      <a:endParaRPr lang="en-GB" sz="17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tc>
                  <a:txBody>
                    <a:bodyPr/>
                    <a:lstStyle/>
                    <a:p>
                      <a:pPr algn="l" fontAlgn="t">
                        <a:lnSpc>
                          <a:spcPct val="107000"/>
                        </a:lnSpc>
                        <a:spcBef>
                          <a:spcPts val="0"/>
                        </a:spcBef>
                        <a:spcAft>
                          <a:spcPts val="800"/>
                        </a:spcAft>
                      </a:pPr>
                      <a:r>
                        <a:rPr lang="en-GB" sz="1700" b="0" i="0" u="none" strike="noStrike">
                          <a:solidFill>
                            <a:srgbClr val="000000"/>
                          </a:solidFill>
                          <a:effectLst/>
                          <a:latin typeface="+mj-lt"/>
                          <a:ea typeface="Calibri" panose="020F0502020204030204" pitchFamily="34" charset="0"/>
                          <a:cs typeface="Arial" panose="020B0604020202020204" pitchFamily="34" charset="0"/>
                        </a:rPr>
                        <a:t>Engage in ensuring that priorities are included in policies and strategies. These will form the basis of future annual workplans and budgets.</a:t>
                      </a:r>
                      <a:endParaRPr lang="en-GB" sz="17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extLst>
                  <a:ext uri="{0D108BD9-81ED-4DB2-BD59-A6C34878D82A}">
                    <a16:rowId xmlns:a16="http://schemas.microsoft.com/office/drawing/2014/main" val="3702642787"/>
                  </a:ext>
                </a:extLst>
              </a:tr>
              <a:tr h="626878">
                <a:tc>
                  <a:txBody>
                    <a:bodyPr/>
                    <a:lstStyle/>
                    <a:p>
                      <a:pPr algn="l" fontAlgn="t">
                        <a:lnSpc>
                          <a:spcPct val="107000"/>
                        </a:lnSpc>
                        <a:spcBef>
                          <a:spcPts val="0"/>
                        </a:spcBef>
                        <a:spcAft>
                          <a:spcPts val="800"/>
                        </a:spcAft>
                      </a:pPr>
                      <a:r>
                        <a:rPr lang="en-GB" sz="1700" b="0" i="0" u="none" strike="noStrike" kern="1200">
                          <a:solidFill>
                            <a:srgbClr val="000000"/>
                          </a:solidFill>
                          <a:effectLst/>
                          <a:latin typeface="+mj-lt"/>
                          <a:cs typeface="Arial" panose="020B0604020202020204" pitchFamily="34" charset="0"/>
                        </a:rPr>
                        <a:t>Annual workplans</a:t>
                      </a: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tc>
                  <a:txBody>
                    <a:bodyPr/>
                    <a:lstStyle/>
                    <a:p>
                      <a:pPr algn="l" fontAlgn="t">
                        <a:lnSpc>
                          <a:spcPct val="107000"/>
                        </a:lnSpc>
                        <a:spcBef>
                          <a:spcPts val="0"/>
                        </a:spcBef>
                        <a:spcAft>
                          <a:spcPts val="800"/>
                        </a:spcAft>
                      </a:pPr>
                      <a:r>
                        <a:rPr lang="en-GB" sz="1700" b="0" i="0" u="none" strike="noStrike" kern="1200">
                          <a:solidFill>
                            <a:srgbClr val="000000"/>
                          </a:solidFill>
                          <a:effectLst/>
                          <a:latin typeface="+mj-lt"/>
                          <a:cs typeface="Arial" panose="020B0604020202020204" pitchFamily="34" charset="0"/>
                        </a:rPr>
                        <a:t>Engage in ensuring that priority activities are included in annual workplans. This will form the basis of the budget and determine which indicators will be tracked over the coming year. </a:t>
                      </a: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extLst>
                  <a:ext uri="{0D108BD9-81ED-4DB2-BD59-A6C34878D82A}">
                    <a16:rowId xmlns:a16="http://schemas.microsoft.com/office/drawing/2014/main" val="3806246421"/>
                  </a:ext>
                </a:extLst>
              </a:tr>
              <a:tr h="626878">
                <a:tc>
                  <a:txBody>
                    <a:bodyPr/>
                    <a:lstStyle/>
                    <a:p>
                      <a:pPr algn="l" fontAlgn="t">
                        <a:lnSpc>
                          <a:spcPct val="107000"/>
                        </a:lnSpc>
                        <a:spcBef>
                          <a:spcPts val="0"/>
                        </a:spcBef>
                        <a:spcAft>
                          <a:spcPts val="800"/>
                        </a:spcAft>
                      </a:pPr>
                      <a:r>
                        <a:rPr lang="en-GB" sz="1700" b="0" i="0" u="none" strike="noStrike">
                          <a:solidFill>
                            <a:srgbClr val="000000"/>
                          </a:solidFill>
                          <a:effectLst/>
                          <a:latin typeface="+mj-lt"/>
                          <a:ea typeface="Calibri" panose="020F0502020204030204" pitchFamily="34" charset="0"/>
                          <a:cs typeface="Arial" panose="020B0604020202020204" pitchFamily="34" charset="0"/>
                        </a:rPr>
                        <a:t>Performance review of last year’s budget implementation to inform strategic planning for the coming year</a:t>
                      </a:r>
                      <a:endParaRPr lang="en-GB" sz="17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tc>
                  <a:txBody>
                    <a:bodyPr/>
                    <a:lstStyle/>
                    <a:p>
                      <a:pPr algn="l" fontAlgn="t">
                        <a:lnSpc>
                          <a:spcPct val="107000"/>
                        </a:lnSpc>
                        <a:spcBef>
                          <a:spcPts val="0"/>
                        </a:spcBef>
                        <a:spcAft>
                          <a:spcPts val="800"/>
                        </a:spcAft>
                      </a:pPr>
                      <a:r>
                        <a:rPr lang="en-GB" sz="1700" b="0" i="0" u="none" strike="noStrike">
                          <a:solidFill>
                            <a:srgbClr val="000000"/>
                          </a:solidFill>
                          <a:effectLst/>
                          <a:latin typeface="+mj-lt"/>
                          <a:ea typeface="Calibri" panose="020F0502020204030204" pitchFamily="34" charset="0"/>
                          <a:cs typeface="Arial" panose="020B0604020202020204" pitchFamily="34" charset="0"/>
                        </a:rPr>
                        <a:t>Obtain the performance review report and note areas of improvement to inform future planning and implementation.</a:t>
                      </a:r>
                      <a:endParaRPr lang="en-GB" sz="17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1CC"/>
                    </a:solidFill>
                  </a:tcPr>
                </a:tc>
                <a:extLst>
                  <a:ext uri="{0D108BD9-81ED-4DB2-BD59-A6C34878D82A}">
                    <a16:rowId xmlns:a16="http://schemas.microsoft.com/office/drawing/2014/main" val="4241541617"/>
                  </a:ext>
                </a:extLst>
              </a:tr>
            </a:tbl>
          </a:graphicData>
        </a:graphic>
      </p:graphicFrame>
    </p:spTree>
    <p:extLst>
      <p:ext uri="{BB962C8B-B14F-4D97-AF65-F5344CB8AC3E}">
        <p14:creationId xmlns:p14="http://schemas.microsoft.com/office/powerpoint/2010/main" val="379236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75C44E-2937-4B6A-BE5C-81B2DEA08256}"/>
              </a:ext>
            </a:extLst>
          </p:cNvPr>
          <p:cNvSpPr>
            <a:spLocks noGrp="1"/>
          </p:cNvSpPr>
          <p:nvPr>
            <p:ph type="title"/>
          </p:nvPr>
        </p:nvSpPr>
        <p:spPr>
          <a:xfrm>
            <a:off x="296863" y="296863"/>
            <a:ext cx="8559800" cy="539750"/>
          </a:xfrm>
          <a:prstGeom prst="rect">
            <a:avLst/>
          </a:prstGeom>
        </p:spPr>
        <p:txBody>
          <a:bodyPr anchor="ctr">
            <a:normAutofit fontScale="90000"/>
          </a:bodyPr>
          <a:lstStyle/>
          <a:p>
            <a:r>
              <a:rPr lang="en-KE" b="1"/>
              <a:t>Important </a:t>
            </a:r>
            <a:r>
              <a:rPr lang="en-GB" b="1"/>
              <a:t>d</a:t>
            </a:r>
            <a:r>
              <a:rPr lang="en-KE" b="1"/>
              <a:t>ates</a:t>
            </a:r>
            <a:r>
              <a:rPr lang="en-GB" b="1"/>
              <a:t> and engagement</a:t>
            </a:r>
            <a:r>
              <a:rPr lang="en-KE" b="1"/>
              <a:t> </a:t>
            </a:r>
            <a:r>
              <a:rPr lang="en-GB"/>
              <a:t>o</a:t>
            </a:r>
            <a:r>
              <a:rPr lang="en-KE" b="1"/>
              <a:t>pportunities </a:t>
            </a:r>
            <a:r>
              <a:rPr lang="en-GB"/>
              <a:t>(continued)</a:t>
            </a:r>
            <a:endParaRPr lang="en-KE" b="1"/>
          </a:p>
        </p:txBody>
      </p:sp>
      <p:graphicFrame>
        <p:nvGraphicFramePr>
          <p:cNvPr id="2" name="Table 1">
            <a:extLst>
              <a:ext uri="{FF2B5EF4-FFF2-40B4-BE49-F238E27FC236}">
                <a16:creationId xmlns:a16="http://schemas.microsoft.com/office/drawing/2014/main" id="{6B086BBD-D4AF-40CC-AEA7-BCA416DD616C}"/>
              </a:ext>
            </a:extLst>
          </p:cNvPr>
          <p:cNvGraphicFramePr>
            <a:graphicFrameLocks noGrp="1"/>
          </p:cNvGraphicFramePr>
          <p:nvPr>
            <p:extLst>
              <p:ext uri="{D42A27DB-BD31-4B8C-83A1-F6EECF244321}">
                <p14:modId xmlns:p14="http://schemas.microsoft.com/office/powerpoint/2010/main" val="3726395686"/>
              </p:ext>
            </p:extLst>
          </p:nvPr>
        </p:nvGraphicFramePr>
        <p:xfrm>
          <a:off x="296863" y="1203224"/>
          <a:ext cx="8559800" cy="5483119"/>
        </p:xfrm>
        <a:graphic>
          <a:graphicData uri="http://schemas.openxmlformats.org/drawingml/2006/table">
            <a:tbl>
              <a:tblPr firstRow="1" bandRow="1"/>
              <a:tblGrid>
                <a:gridCol w="3074936">
                  <a:extLst>
                    <a:ext uri="{9D8B030D-6E8A-4147-A177-3AD203B41FA5}">
                      <a16:colId xmlns:a16="http://schemas.microsoft.com/office/drawing/2014/main" val="1429079941"/>
                    </a:ext>
                  </a:extLst>
                </a:gridCol>
                <a:gridCol w="5484864">
                  <a:extLst>
                    <a:ext uri="{9D8B030D-6E8A-4147-A177-3AD203B41FA5}">
                      <a16:colId xmlns:a16="http://schemas.microsoft.com/office/drawing/2014/main" val="3543157330"/>
                    </a:ext>
                  </a:extLst>
                </a:gridCol>
              </a:tblGrid>
              <a:tr h="397800">
                <a:tc gridSpan="2">
                  <a:txBody>
                    <a:bodyPr/>
                    <a:lstStyle/>
                    <a:p>
                      <a:pPr algn="l" fontAlgn="t">
                        <a:lnSpc>
                          <a:spcPct val="107000"/>
                        </a:lnSpc>
                        <a:spcBef>
                          <a:spcPts val="0"/>
                        </a:spcBef>
                        <a:spcAft>
                          <a:spcPts val="800"/>
                        </a:spcAft>
                      </a:pPr>
                      <a:r>
                        <a:rPr lang="en-GB" sz="1800" b="1" i="0" u="none" strike="noStrike">
                          <a:solidFill>
                            <a:schemeClr val="bg1"/>
                          </a:solidFill>
                          <a:effectLst/>
                          <a:latin typeface="+mj-lt"/>
                          <a:cs typeface="Arial" panose="020B0604020202020204" pitchFamily="34" charset="0"/>
                        </a:rPr>
                        <a:t>2. Budget formulation and approval</a:t>
                      </a:r>
                      <a:endParaRPr lang="en-GB" sz="3000" b="0" i="0" u="none" strike="noStrike">
                        <a:solidFill>
                          <a:schemeClr val="bg1"/>
                        </a:solidFill>
                        <a:effectLst/>
                        <a:latin typeface="+mj-lt"/>
                      </a:endParaRPr>
                    </a:p>
                  </a:txBody>
                  <a:tcPr marL="105461" marR="105461" marT="52730" marB="527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D5412"/>
                    </a:solidFill>
                  </a:tcPr>
                </a:tc>
                <a:tc hMerge="1">
                  <a:txBody>
                    <a:bodyPr/>
                    <a:lstStyle/>
                    <a:p>
                      <a:endParaRPr lang="en-KE"/>
                    </a:p>
                  </a:txBody>
                  <a:tcPr/>
                </a:tc>
                <a:extLst>
                  <a:ext uri="{0D108BD9-81ED-4DB2-BD59-A6C34878D82A}">
                    <a16:rowId xmlns:a16="http://schemas.microsoft.com/office/drawing/2014/main" val="1377357588"/>
                  </a:ext>
                </a:extLst>
              </a:tr>
              <a:tr h="287687">
                <a:tc>
                  <a:txBody>
                    <a:bodyPr/>
                    <a:lstStyle/>
                    <a:p>
                      <a:pPr algn="ctr" fontAlgn="t">
                        <a:lnSpc>
                          <a:spcPct val="107000"/>
                        </a:lnSpc>
                        <a:spcBef>
                          <a:spcPts val="0"/>
                        </a:spcBef>
                        <a:spcAft>
                          <a:spcPts val="800"/>
                        </a:spcAft>
                      </a:pPr>
                      <a:r>
                        <a:rPr lang="en-GB" sz="1700" b="1" i="0" u="none" strike="noStrike">
                          <a:solidFill>
                            <a:srgbClr val="000000"/>
                          </a:solidFill>
                          <a:effectLst/>
                          <a:latin typeface="+mj-lt"/>
                          <a:ea typeface="Calibri" panose="020F0502020204030204" pitchFamily="34" charset="0"/>
                          <a:cs typeface="Arial" panose="020B0604020202020204" pitchFamily="34" charset="0"/>
                        </a:rPr>
                        <a:t>ACTIVITY</a:t>
                      </a:r>
                      <a:endParaRPr lang="en-GB" sz="1700" b="1"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fontAlgn="t">
                        <a:lnSpc>
                          <a:spcPct val="107000"/>
                        </a:lnSpc>
                        <a:spcBef>
                          <a:spcPts val="0"/>
                        </a:spcBef>
                        <a:spcAft>
                          <a:spcPts val="800"/>
                        </a:spcAft>
                      </a:pPr>
                      <a:r>
                        <a:rPr lang="en-GB" sz="1700" b="1" i="0" u="none" strike="noStrike">
                          <a:solidFill>
                            <a:srgbClr val="000000"/>
                          </a:solidFill>
                          <a:effectLst/>
                          <a:latin typeface="+mj-lt"/>
                          <a:ea typeface="Calibri" panose="020F0502020204030204" pitchFamily="34" charset="0"/>
                          <a:cs typeface="Arial" panose="020B0604020202020204" pitchFamily="34" charset="0"/>
                        </a:rPr>
                        <a:t>ENGAGEMENT</a:t>
                      </a:r>
                      <a:endParaRPr lang="en-GB" sz="1700" b="1"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2604176"/>
                  </a:ext>
                </a:extLst>
              </a:tr>
              <a:tr h="1243059">
                <a:tc>
                  <a:txBody>
                    <a:bodyPr/>
                    <a:lstStyle/>
                    <a:p>
                      <a:pPr marL="0" algn="l" defTabSz="514350" rtl="0" eaLnBrk="1" fontAlgn="t" latinLnBrk="0" hangingPunct="1">
                        <a:lnSpc>
                          <a:spcPct val="107000"/>
                        </a:lnSpc>
                        <a:spcBef>
                          <a:spcPts val="0"/>
                        </a:spcBef>
                        <a:spcAft>
                          <a:spcPts val="800"/>
                        </a:spcAft>
                      </a:pPr>
                      <a:r>
                        <a:rPr lang="en-GB" sz="1600" b="0" i="0" u="none" strike="noStrike" kern="1200">
                          <a:solidFill>
                            <a:srgbClr val="000000"/>
                          </a:solidFill>
                          <a:effectLst/>
                          <a:latin typeface="+mj-lt"/>
                          <a:ea typeface="Calibri" panose="020F0502020204030204" pitchFamily="34" charset="0"/>
                          <a:cs typeface="Arial" panose="020B0604020202020204" pitchFamily="34" charset="0"/>
                        </a:rPr>
                        <a:t>Release of the budget-making process calendar of events (which stipulates what will be done and when)</a:t>
                      </a:r>
                      <a:endParaRPr lang="en-GB" sz="1600" b="0" i="0" u="none" strike="noStrike" kern="1200">
                        <a:solidFill>
                          <a:srgbClr val="000000"/>
                        </a:solidFill>
                        <a:effectLst/>
                        <a:latin typeface="+mj-lt"/>
                        <a:cs typeface="Arial" panose="020B0604020202020204" pitchFamily="34" charset="0"/>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algn="l" defTabSz="514350" rtl="0" eaLnBrk="1" fontAlgn="t" latinLnBrk="0" hangingPunct="1">
                        <a:lnSpc>
                          <a:spcPct val="107000"/>
                        </a:lnSpc>
                        <a:spcBef>
                          <a:spcPts val="0"/>
                        </a:spcBef>
                        <a:spcAft>
                          <a:spcPts val="800"/>
                        </a:spcAft>
                      </a:pPr>
                      <a:r>
                        <a:rPr lang="en-GB" sz="1600" b="0" i="0" u="none" strike="noStrike" kern="1200">
                          <a:solidFill>
                            <a:srgbClr val="000000"/>
                          </a:solidFill>
                          <a:effectLst/>
                          <a:latin typeface="+mj-lt"/>
                          <a:ea typeface="Calibri" panose="020F0502020204030204" pitchFamily="34" charset="0"/>
                          <a:cs typeface="Arial" panose="020B0604020202020204" pitchFamily="34" charset="0"/>
                        </a:rPr>
                        <a:t>Obtain the calendar, take note of important dates and milestones for preparation of engagement. If this is not released, try to access any public financial management documents as these may set out general dates for the budget cycle.</a:t>
                      </a:r>
                      <a:endParaRPr lang="en-GB" sz="1600" b="0" i="0" u="none" strike="noStrike" kern="1200">
                        <a:solidFill>
                          <a:srgbClr val="000000"/>
                        </a:solidFill>
                        <a:effectLst/>
                        <a:latin typeface="+mj-lt"/>
                        <a:cs typeface="Arial" panose="020B0604020202020204" pitchFamily="34" charset="0"/>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61090138"/>
                  </a:ext>
                </a:extLst>
              </a:tr>
              <a:tr h="995834">
                <a:tc>
                  <a:txBody>
                    <a:bodyPr/>
                    <a:lstStyle/>
                    <a:p>
                      <a:pPr algn="l" fontAlgn="t">
                        <a:lnSpc>
                          <a:spcPct val="107000"/>
                        </a:lnSpc>
                        <a:spcBef>
                          <a:spcPts val="0"/>
                        </a:spcBef>
                        <a:spcAft>
                          <a:spcPts val="800"/>
                        </a:spcAft>
                      </a:pPr>
                      <a:r>
                        <a:rPr lang="en-GB" sz="1600" b="0" i="0" u="none" strike="noStrike">
                          <a:solidFill>
                            <a:srgbClr val="000000"/>
                          </a:solidFill>
                          <a:effectLst/>
                          <a:latin typeface="+mj-lt"/>
                          <a:ea typeface="Calibri" panose="020F0502020204030204" pitchFamily="34" charset="0"/>
                          <a:cs typeface="Arial" panose="020B0604020202020204" pitchFamily="34" charset="0"/>
                        </a:rPr>
                        <a:t>Development of the budget proposal</a:t>
                      </a:r>
                      <a:endParaRPr lang="en-GB" sz="16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t">
                        <a:lnSpc>
                          <a:spcPct val="107000"/>
                        </a:lnSpc>
                        <a:spcBef>
                          <a:spcPts val="0"/>
                        </a:spcBef>
                        <a:spcAft>
                          <a:spcPts val="800"/>
                        </a:spcAft>
                      </a:pPr>
                      <a:r>
                        <a:rPr lang="en-GB" sz="1600" b="0" i="0" u="none" strike="noStrike">
                          <a:solidFill>
                            <a:srgbClr val="000000"/>
                          </a:solidFill>
                          <a:effectLst/>
                          <a:latin typeface="+mj-lt"/>
                          <a:ea typeface="Calibri" panose="020F0502020204030204" pitchFamily="34" charset="0"/>
                          <a:cs typeface="Arial" panose="020B0604020202020204" pitchFamily="34" charset="0"/>
                        </a:rPr>
                        <a:t>Engage the Department of health and the stakeholders responsible for economic planning to discuss gaps that they have identified and to lobby for increased allocation to priority areas.</a:t>
                      </a:r>
                      <a:endParaRPr lang="en-GB" sz="1600" b="0" i="0" u="none" strike="noStrike">
                        <a:effectLst/>
                        <a:latin typeface="+mj-lt"/>
                      </a:endParaRPr>
                    </a:p>
                  </a:txBody>
                  <a:tcPr marL="7324" marR="7324" marT="73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96214307"/>
                  </a:ext>
                </a:extLst>
              </a:tr>
              <a:tr h="1661971">
                <a:tc>
                  <a:txBody>
                    <a:bodyPr/>
                    <a:lstStyle/>
                    <a:p>
                      <a:pPr>
                        <a:lnSpc>
                          <a:spcPct val="107000"/>
                        </a:lnSpc>
                        <a:spcAft>
                          <a:spcPts val="800"/>
                        </a:spcAft>
                      </a:pPr>
                      <a:r>
                        <a:rPr lang="en-GB" sz="1600" b="0" i="0" u="none" strike="noStrike" kern="1200">
                          <a:solidFill>
                            <a:srgbClr val="000000"/>
                          </a:solidFill>
                          <a:effectLst/>
                          <a:latin typeface="+mj-lt"/>
                          <a:ea typeface="+mn-ea"/>
                          <a:cs typeface="Arial" panose="020B0604020202020204" pitchFamily="34" charset="0"/>
                        </a:rPr>
                        <a:t>Discussion and amendment of the proposed budget by the assemblies/parliaments</a:t>
                      </a:r>
                      <a:endParaRPr lang="en-KE" sz="1600" b="0" i="0" u="none" strike="noStrike" kern="1200">
                        <a:solidFill>
                          <a:srgbClr val="000000"/>
                        </a:solidFill>
                        <a:effectLst/>
                        <a:latin typeface="+mj-lt"/>
                        <a:ea typeface="+mn-ea"/>
                        <a:cs typeface="Arial" panose="020B0604020202020204" pitchFamily="34" charset="0"/>
                      </a:endParaRPr>
                    </a:p>
                  </a:txBody>
                  <a:tcPr marL="7452" marR="7452" marT="74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342900" indent="-342900">
                        <a:lnSpc>
                          <a:spcPct val="107000"/>
                        </a:lnSpc>
                        <a:spcAft>
                          <a:spcPts val="800"/>
                        </a:spcAft>
                        <a:buFont typeface="Arial" panose="020B0604020202020204" pitchFamily="34" charset="0"/>
                        <a:buChar char="•"/>
                      </a:pPr>
                      <a:r>
                        <a:rPr lang="en-GB" sz="1600" b="0" i="0" u="none" strike="noStrike" kern="1200">
                          <a:solidFill>
                            <a:srgbClr val="000000"/>
                          </a:solidFill>
                          <a:effectLst/>
                          <a:latin typeface="+mj-lt"/>
                          <a:ea typeface="+mn-ea"/>
                          <a:cs typeface="Arial" panose="020B0604020202020204" pitchFamily="34" charset="0"/>
                        </a:rPr>
                        <a:t>Seek audience with the legislature and use evidence to justify and advocate for increased allocation.</a:t>
                      </a:r>
                    </a:p>
                    <a:p>
                      <a:pPr marL="342900" indent="-342900">
                        <a:lnSpc>
                          <a:spcPct val="107000"/>
                        </a:lnSpc>
                        <a:spcAft>
                          <a:spcPts val="800"/>
                        </a:spcAft>
                        <a:buFont typeface="Arial" panose="020B0604020202020204" pitchFamily="34" charset="0"/>
                        <a:buChar char="•"/>
                      </a:pPr>
                      <a:r>
                        <a:rPr lang="en-GB" sz="1600" b="0" i="0" u="none" strike="noStrike" kern="1200">
                          <a:solidFill>
                            <a:srgbClr val="000000"/>
                          </a:solidFill>
                          <a:effectLst/>
                          <a:latin typeface="+mj-lt"/>
                          <a:ea typeface="+mn-ea"/>
                          <a:cs typeface="Arial" panose="020B0604020202020204" pitchFamily="34" charset="0"/>
                        </a:rPr>
                        <a:t>Break down the need by the different constituencies represented in an assembly/parliament to make a direct case to each constituency’s representative</a:t>
                      </a:r>
                      <a:endParaRPr lang="en-KE" sz="1600" b="0" i="0" u="none" strike="noStrike" kern="1200">
                        <a:solidFill>
                          <a:srgbClr val="000000"/>
                        </a:solidFill>
                        <a:effectLst/>
                        <a:latin typeface="+mj-lt"/>
                        <a:ea typeface="+mn-ea"/>
                        <a:cs typeface="Arial" panose="020B0604020202020204" pitchFamily="34" charset="0"/>
                      </a:endParaRPr>
                    </a:p>
                  </a:txBody>
                  <a:tcPr marL="7452" marR="7452" marT="74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41866040"/>
                  </a:ext>
                </a:extLst>
              </a:tr>
              <a:tr h="771562">
                <a:tc>
                  <a:txBody>
                    <a:bodyPr/>
                    <a:lstStyle/>
                    <a:p>
                      <a:pPr>
                        <a:lnSpc>
                          <a:spcPct val="107000"/>
                        </a:lnSpc>
                        <a:spcAft>
                          <a:spcPts val="800"/>
                        </a:spcAft>
                      </a:pPr>
                      <a:r>
                        <a:rPr lang="en-GB" sz="1600" b="0" i="0" u="none" strike="noStrike" kern="1200">
                          <a:solidFill>
                            <a:srgbClr val="000000"/>
                          </a:solidFill>
                          <a:effectLst/>
                          <a:latin typeface="+mj-lt"/>
                          <a:cs typeface="Arial" panose="020B0604020202020204" pitchFamily="34" charset="0"/>
                        </a:rPr>
                        <a:t>Approval of the budget</a:t>
                      </a:r>
                      <a:endParaRPr lang="en-KE" sz="1600" b="0" i="0" u="none" strike="noStrike" kern="1200">
                        <a:solidFill>
                          <a:srgbClr val="000000"/>
                        </a:solidFill>
                        <a:effectLst/>
                        <a:latin typeface="+mj-lt"/>
                        <a:ea typeface="Calibri" panose="020F0502020204030204" pitchFamily="34" charset="0"/>
                        <a:cs typeface="Arial" panose="020B0604020202020204" pitchFamily="34" charset="0"/>
                      </a:endParaRPr>
                    </a:p>
                  </a:txBody>
                  <a:tcPr marL="7452" marR="7452" marT="74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600" b="0" i="0" u="none" strike="noStrike" kern="1200">
                          <a:solidFill>
                            <a:srgbClr val="000000"/>
                          </a:solidFill>
                          <a:effectLst/>
                          <a:latin typeface="+mj-lt"/>
                          <a:cs typeface="Arial" panose="020B0604020202020204" pitchFamily="34" charset="0"/>
                        </a:rPr>
                        <a:t>Obtain the approved budget to advise monitoring and oversight of execution.</a:t>
                      </a:r>
                      <a:endParaRPr lang="en-KE" sz="1600" b="0" i="0" u="none" strike="noStrike" kern="1200">
                        <a:solidFill>
                          <a:srgbClr val="000000"/>
                        </a:solidFill>
                        <a:effectLst/>
                        <a:latin typeface="+mj-lt"/>
                        <a:ea typeface="Calibri" panose="020F0502020204030204" pitchFamily="34" charset="0"/>
                        <a:cs typeface="Arial" panose="020B0604020202020204" pitchFamily="34" charset="0"/>
                      </a:endParaRPr>
                    </a:p>
                  </a:txBody>
                  <a:tcPr marL="7452" marR="7452" marT="745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9118261"/>
                  </a:ext>
                </a:extLst>
              </a:tr>
            </a:tbl>
          </a:graphicData>
        </a:graphic>
      </p:graphicFrame>
      <p:sp>
        <p:nvSpPr>
          <p:cNvPr id="6" name="Speech Bubble: Rectangle 5">
            <a:hlinkClick r:id="rId2"/>
            <a:extLst>
              <a:ext uri="{FF2B5EF4-FFF2-40B4-BE49-F238E27FC236}">
                <a16:creationId xmlns:a16="http://schemas.microsoft.com/office/drawing/2014/main" id="{9AE68338-190B-4726-B78A-5C9AD29A21D8}"/>
              </a:ext>
            </a:extLst>
          </p:cNvPr>
          <p:cNvSpPr/>
          <p:nvPr/>
        </p:nvSpPr>
        <p:spPr>
          <a:xfrm>
            <a:off x="719847" y="5131647"/>
            <a:ext cx="2164056" cy="690571"/>
          </a:xfrm>
          <a:prstGeom prst="wedgeRectCallout">
            <a:avLst>
              <a:gd name="adj1" fmla="val 87550"/>
              <a:gd name="adj2" fmla="val -3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For more information on how to do this through public participation, click here.</a:t>
            </a:r>
          </a:p>
        </p:txBody>
      </p:sp>
    </p:spTree>
    <p:extLst>
      <p:ext uri="{BB962C8B-B14F-4D97-AF65-F5344CB8AC3E}">
        <p14:creationId xmlns:p14="http://schemas.microsoft.com/office/powerpoint/2010/main" val="58475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98E329-F317-4430-A090-E3A3774D5EA8}"/>
              </a:ext>
            </a:extLst>
          </p:cNvPr>
          <p:cNvGraphicFramePr>
            <a:graphicFrameLocks noGrp="1"/>
          </p:cNvGraphicFramePr>
          <p:nvPr>
            <p:extLst>
              <p:ext uri="{D42A27DB-BD31-4B8C-83A1-F6EECF244321}">
                <p14:modId xmlns:p14="http://schemas.microsoft.com/office/powerpoint/2010/main" val="4021312425"/>
              </p:ext>
            </p:extLst>
          </p:nvPr>
        </p:nvGraphicFramePr>
        <p:xfrm>
          <a:off x="291109" y="1369075"/>
          <a:ext cx="8561784" cy="4014597"/>
        </p:xfrm>
        <a:graphic>
          <a:graphicData uri="http://schemas.openxmlformats.org/drawingml/2006/table">
            <a:tbl>
              <a:tblPr firstRow="1" bandRow="1">
                <a:tableStyleId>{5C22544A-7EE6-4342-B048-85BDC9FD1C3A}</a:tableStyleId>
              </a:tblPr>
              <a:tblGrid>
                <a:gridCol w="1855192">
                  <a:extLst>
                    <a:ext uri="{9D8B030D-6E8A-4147-A177-3AD203B41FA5}">
                      <a16:colId xmlns:a16="http://schemas.microsoft.com/office/drawing/2014/main" val="2921323998"/>
                    </a:ext>
                  </a:extLst>
                </a:gridCol>
                <a:gridCol w="6706592">
                  <a:extLst>
                    <a:ext uri="{9D8B030D-6E8A-4147-A177-3AD203B41FA5}">
                      <a16:colId xmlns:a16="http://schemas.microsoft.com/office/drawing/2014/main" val="3962844981"/>
                    </a:ext>
                  </a:extLst>
                </a:gridCol>
              </a:tblGrid>
              <a:tr h="404042">
                <a:tc gridSpan="2">
                  <a:txBody>
                    <a:bodyPr/>
                    <a:lstStyle/>
                    <a:p>
                      <a:pPr marL="0" algn="l" defTabSz="514350" rtl="0" eaLnBrk="1" fontAlgn="t" latinLnBrk="0" hangingPunct="1">
                        <a:lnSpc>
                          <a:spcPct val="107000"/>
                        </a:lnSpc>
                        <a:spcBef>
                          <a:spcPts val="0"/>
                        </a:spcBef>
                        <a:spcAft>
                          <a:spcPts val="800"/>
                        </a:spcAft>
                      </a:pPr>
                      <a:r>
                        <a:rPr lang="en-GB" sz="1800" b="1" i="0" u="none" strike="noStrike" kern="1200">
                          <a:solidFill>
                            <a:schemeClr val="bg1"/>
                          </a:solidFill>
                          <a:effectLst/>
                          <a:latin typeface="Calibri" panose="020F0502020204030204" pitchFamily="34" charset="0"/>
                          <a:ea typeface="+mn-ea"/>
                          <a:cs typeface="Arial" panose="020B0604020202020204" pitchFamily="34" charset="0"/>
                        </a:rPr>
                        <a:t> 3. Budget execution</a:t>
                      </a:r>
                      <a:endParaRPr lang="en-KE" sz="1800" b="1" i="0" u="none" strike="noStrike" kern="1200">
                        <a:solidFill>
                          <a:schemeClr val="bg1"/>
                        </a:solidFill>
                        <a:effectLst/>
                        <a:latin typeface="Calibri" panose="020F0502020204030204" pitchFamily="34" charset="0"/>
                        <a:ea typeface="+mn-ea"/>
                        <a:cs typeface="Arial" panose="020B0604020202020204" pitchFamily="34" charset="0"/>
                      </a:endParaRPr>
                    </a:p>
                  </a:txBody>
                  <a:tcPr marL="4623" marR="4623" marT="4623" marB="0"/>
                </a:tc>
                <a:tc hMerge="1">
                  <a:txBody>
                    <a:bodyPr/>
                    <a:lstStyle/>
                    <a:p>
                      <a:endParaRPr lang="en-KE"/>
                    </a:p>
                  </a:txBody>
                  <a:tcPr/>
                </a:tc>
                <a:extLst>
                  <a:ext uri="{0D108BD9-81ED-4DB2-BD59-A6C34878D82A}">
                    <a16:rowId xmlns:a16="http://schemas.microsoft.com/office/drawing/2014/main" val="969797246"/>
                  </a:ext>
                </a:extLst>
              </a:tr>
              <a:tr h="353144">
                <a:tc>
                  <a:txBody>
                    <a:bodyPr/>
                    <a:lstStyle/>
                    <a:p>
                      <a:pPr marL="0" algn="ctr" defTabSz="685800" rtl="0" eaLnBrk="1" latinLnBrk="0" hangingPunct="1">
                        <a:lnSpc>
                          <a:spcPct val="107000"/>
                        </a:lnSpc>
                        <a:spcAft>
                          <a:spcPts val="800"/>
                        </a:spcAft>
                      </a:pPr>
                      <a:r>
                        <a:rPr lang="en-GB" sz="1700" b="1" i="0" u="none" strike="noStrike" kern="1200">
                          <a:solidFill>
                            <a:srgbClr val="000000"/>
                          </a:solidFill>
                          <a:effectLst/>
                          <a:latin typeface="Calibri" panose="020F0502020204030204" pitchFamily="34" charset="0"/>
                          <a:ea typeface="+mn-ea"/>
                          <a:cs typeface="Arial" panose="020B0604020202020204" pitchFamily="34" charset="0"/>
                        </a:rPr>
                        <a:t>ACTIVITY</a:t>
                      </a:r>
                      <a:endParaRPr lang="en-KE" sz="1700" b="1" i="0" u="none" strike="noStrike" kern="1200">
                        <a:solidFill>
                          <a:srgbClr val="000000"/>
                        </a:solidFill>
                        <a:effectLst/>
                        <a:latin typeface="Calibri" panose="020F0502020204030204" pitchFamily="34" charset="0"/>
                        <a:ea typeface="+mn-ea"/>
                        <a:cs typeface="Arial" panose="020B0604020202020204" pitchFamily="34" charset="0"/>
                      </a:endParaRPr>
                    </a:p>
                  </a:txBody>
                  <a:tcPr marL="4623" marR="4623" marT="4623" marB="0">
                    <a:solidFill>
                      <a:schemeClr val="accent4">
                        <a:lumMod val="20000"/>
                        <a:lumOff val="80000"/>
                      </a:schemeClr>
                    </a:solidFill>
                  </a:tcPr>
                </a:tc>
                <a:tc>
                  <a:txBody>
                    <a:bodyPr/>
                    <a:lstStyle/>
                    <a:p>
                      <a:pPr marL="0" algn="ctr" defTabSz="685800" rtl="0" eaLnBrk="1" latinLnBrk="0" hangingPunct="1">
                        <a:lnSpc>
                          <a:spcPct val="107000"/>
                        </a:lnSpc>
                        <a:spcAft>
                          <a:spcPts val="800"/>
                        </a:spcAft>
                      </a:pPr>
                      <a:r>
                        <a:rPr lang="en-GB" sz="1700" b="1" i="0" u="none" strike="noStrike" kern="1200">
                          <a:solidFill>
                            <a:srgbClr val="000000"/>
                          </a:solidFill>
                          <a:effectLst/>
                          <a:latin typeface="Calibri" panose="020F0502020204030204" pitchFamily="34" charset="0"/>
                          <a:ea typeface="+mn-ea"/>
                          <a:cs typeface="Arial" panose="020B0604020202020204" pitchFamily="34" charset="0"/>
                        </a:rPr>
                        <a:t>ENGAGEMENT</a:t>
                      </a:r>
                      <a:endParaRPr lang="en-KE" sz="1700" b="1" i="0" u="none" strike="noStrike" kern="1200">
                        <a:solidFill>
                          <a:srgbClr val="000000"/>
                        </a:solidFill>
                        <a:effectLst/>
                        <a:latin typeface="Calibri" panose="020F0502020204030204" pitchFamily="34" charset="0"/>
                        <a:ea typeface="+mn-ea"/>
                        <a:cs typeface="Arial" panose="020B0604020202020204" pitchFamily="34" charset="0"/>
                      </a:endParaRPr>
                    </a:p>
                  </a:txBody>
                  <a:tcPr marL="4623" marR="4623" marT="4623" marB="0">
                    <a:solidFill>
                      <a:schemeClr val="accent4">
                        <a:lumMod val="20000"/>
                        <a:lumOff val="80000"/>
                      </a:schemeClr>
                    </a:solidFill>
                  </a:tcPr>
                </a:tc>
                <a:extLst>
                  <a:ext uri="{0D108BD9-81ED-4DB2-BD59-A6C34878D82A}">
                    <a16:rowId xmlns:a16="http://schemas.microsoft.com/office/drawing/2014/main" val="405182540"/>
                  </a:ext>
                </a:extLst>
              </a:tr>
              <a:tr h="3257411">
                <a:tc>
                  <a:txBody>
                    <a:bodyPr/>
                    <a:lstStyle/>
                    <a:p>
                      <a:pPr marL="0" algn="l" defTabSz="685800" rtl="0" eaLnBrk="1" latinLnBrk="0" hangingPunct="1">
                        <a:lnSpc>
                          <a:spcPct val="107000"/>
                        </a:lnSpc>
                        <a:spcAft>
                          <a:spcPts val="800"/>
                        </a:spcAft>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Periodic budget implementation review  within a financial year (e.g. quarterly)</a:t>
                      </a: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4623" marR="4623" marT="4623" marB="0">
                    <a:solidFill>
                      <a:schemeClr val="accent4">
                        <a:lumMod val="20000"/>
                        <a:lumOff val="80000"/>
                      </a:schemeClr>
                    </a:solidFill>
                  </a:tcPr>
                </a:tc>
                <a:tc>
                  <a:txBody>
                    <a:bodyPr/>
                    <a:lstStyle/>
                    <a:p>
                      <a:pPr marL="342900" indent="-342900" algn="l" defTabSz="685800" rtl="0" eaLnBrk="1" latinLnBrk="0" hangingPunct="1">
                        <a:lnSpc>
                          <a:spcPct val="107000"/>
                        </a:lnSpc>
                        <a:spcAft>
                          <a:spcPts val="800"/>
                        </a:spcAft>
                        <a:buFont typeface="Arial" panose="020B0604020202020204" pitchFamily="34" charset="0"/>
                        <a:buChar char="•"/>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Offer the departments of health and finance support in tracking the proportions of the budget released and spent against the budget targets. </a:t>
                      </a:r>
                    </a:p>
                    <a:p>
                      <a:pPr marL="342900" indent="-342900" algn="l" defTabSz="685800" rtl="0" eaLnBrk="1" latinLnBrk="0" hangingPunct="1">
                        <a:lnSpc>
                          <a:spcPct val="107000"/>
                        </a:lnSpc>
                        <a:spcAft>
                          <a:spcPts val="800"/>
                        </a:spcAft>
                        <a:buFont typeface="Arial" panose="020B0604020202020204" pitchFamily="34" charset="0"/>
                        <a:buChar char="•"/>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Obtain the quarterly budget implementation report to advocate for improved release, expenditure and timely implementation of activities against the annual plan. If this information does not exist, advocate for this information to be shared with civil society.</a:t>
                      </a:r>
                    </a:p>
                    <a:p>
                      <a:pPr marL="342900" indent="-342900" algn="l" defTabSz="685800" rtl="0" eaLnBrk="1" latinLnBrk="0" hangingPunct="1">
                        <a:lnSpc>
                          <a:spcPct val="107000"/>
                        </a:lnSpc>
                        <a:spcAft>
                          <a:spcPts val="800"/>
                        </a:spcAft>
                        <a:buFont typeface="Arial" panose="020B0604020202020204" pitchFamily="34" charset="0"/>
                        <a:buChar char="•"/>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Identify bottlenecks in release and expenditure within the year and engage the players involved to remove them.</a:t>
                      </a:r>
                    </a:p>
                    <a:p>
                      <a:pPr marL="342900" indent="-342900" algn="l" defTabSz="685800" rtl="0" eaLnBrk="1" latinLnBrk="0" hangingPunct="1">
                        <a:lnSpc>
                          <a:spcPct val="107000"/>
                        </a:lnSpc>
                        <a:spcAft>
                          <a:spcPts val="800"/>
                        </a:spcAft>
                        <a:buFont typeface="Arial" panose="020B0604020202020204" pitchFamily="34" charset="0"/>
                        <a:buChar char="•"/>
                      </a:pP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4623" marR="4623" marT="4623" marB="0">
                    <a:solidFill>
                      <a:schemeClr val="accent4">
                        <a:lumMod val="20000"/>
                        <a:lumOff val="80000"/>
                      </a:schemeClr>
                    </a:solidFill>
                  </a:tcPr>
                </a:tc>
                <a:extLst>
                  <a:ext uri="{0D108BD9-81ED-4DB2-BD59-A6C34878D82A}">
                    <a16:rowId xmlns:a16="http://schemas.microsoft.com/office/drawing/2014/main" val="1603025106"/>
                  </a:ext>
                </a:extLst>
              </a:tr>
            </a:tbl>
          </a:graphicData>
        </a:graphic>
      </p:graphicFrame>
      <p:sp>
        <p:nvSpPr>
          <p:cNvPr id="6" name="Title 1">
            <a:extLst>
              <a:ext uri="{FF2B5EF4-FFF2-40B4-BE49-F238E27FC236}">
                <a16:creationId xmlns:a16="http://schemas.microsoft.com/office/drawing/2014/main" id="{E7DD43BA-4BE2-45E5-BB71-1054C5C867F5}"/>
              </a:ext>
            </a:extLst>
          </p:cNvPr>
          <p:cNvSpPr>
            <a:spLocks noGrp="1"/>
          </p:cNvSpPr>
          <p:nvPr>
            <p:ph type="title"/>
          </p:nvPr>
        </p:nvSpPr>
        <p:spPr>
          <a:xfrm>
            <a:off x="296863" y="296863"/>
            <a:ext cx="8556030" cy="539750"/>
          </a:xfrm>
          <a:prstGeom prst="rect">
            <a:avLst/>
          </a:prstGeom>
        </p:spPr>
        <p:txBody>
          <a:bodyPr anchor="ctr">
            <a:normAutofit fontScale="90000"/>
          </a:bodyPr>
          <a:lstStyle/>
          <a:p>
            <a:r>
              <a:rPr lang="en-KE" b="1"/>
              <a:t>Important </a:t>
            </a:r>
            <a:r>
              <a:rPr lang="en-GB" b="1"/>
              <a:t>d</a:t>
            </a:r>
            <a:r>
              <a:rPr lang="en-KE" b="1"/>
              <a:t>ates</a:t>
            </a:r>
            <a:r>
              <a:rPr lang="en-GB" b="1"/>
              <a:t> and engagement</a:t>
            </a:r>
            <a:r>
              <a:rPr lang="en-KE" b="1"/>
              <a:t> </a:t>
            </a:r>
            <a:r>
              <a:rPr lang="en-GB"/>
              <a:t>o</a:t>
            </a:r>
            <a:r>
              <a:rPr lang="en-KE" b="1"/>
              <a:t>pportunities </a:t>
            </a:r>
            <a:r>
              <a:rPr lang="en-GB"/>
              <a:t>(continued)</a:t>
            </a:r>
            <a:endParaRPr lang="en-KE" b="1"/>
          </a:p>
        </p:txBody>
      </p:sp>
      <p:sp>
        <p:nvSpPr>
          <p:cNvPr id="7" name="Speech Bubble: Rectangle 6">
            <a:hlinkClick r:id="rId2"/>
            <a:extLst>
              <a:ext uri="{FF2B5EF4-FFF2-40B4-BE49-F238E27FC236}">
                <a16:creationId xmlns:a16="http://schemas.microsoft.com/office/drawing/2014/main" id="{9E10871C-D21A-4531-9C05-478C39294DCA}"/>
              </a:ext>
            </a:extLst>
          </p:cNvPr>
          <p:cNvSpPr/>
          <p:nvPr/>
        </p:nvSpPr>
        <p:spPr>
          <a:xfrm>
            <a:off x="291107" y="3798204"/>
            <a:ext cx="1627464" cy="974566"/>
          </a:xfrm>
          <a:prstGeom prst="wedgeRectCallout">
            <a:avLst>
              <a:gd name="adj1" fmla="val 83568"/>
              <a:gd name="adj2" fmla="val -159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For more information on how to present information on expenditure, click here.</a:t>
            </a:r>
          </a:p>
        </p:txBody>
      </p:sp>
    </p:spTree>
    <p:extLst>
      <p:ext uri="{BB962C8B-B14F-4D97-AF65-F5344CB8AC3E}">
        <p14:creationId xmlns:p14="http://schemas.microsoft.com/office/powerpoint/2010/main" val="9895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B42DB5-13AB-4E7B-A45E-B3B665E1606A}"/>
              </a:ext>
            </a:extLst>
          </p:cNvPr>
          <p:cNvGraphicFramePr>
            <a:graphicFrameLocks noGrp="1"/>
          </p:cNvGraphicFramePr>
          <p:nvPr>
            <p:extLst>
              <p:ext uri="{D42A27DB-BD31-4B8C-83A1-F6EECF244321}">
                <p14:modId xmlns:p14="http://schemas.microsoft.com/office/powerpoint/2010/main" val="3551777437"/>
              </p:ext>
            </p:extLst>
          </p:nvPr>
        </p:nvGraphicFramePr>
        <p:xfrm>
          <a:off x="296863" y="1424305"/>
          <a:ext cx="8559460" cy="2862491"/>
        </p:xfrm>
        <a:graphic>
          <a:graphicData uri="http://schemas.openxmlformats.org/drawingml/2006/table">
            <a:tbl>
              <a:tblPr firstRow="1" bandRow="1">
                <a:tableStyleId>{5C22544A-7EE6-4342-B048-85BDC9FD1C3A}</a:tableStyleId>
              </a:tblPr>
              <a:tblGrid>
                <a:gridCol w="3076618">
                  <a:extLst>
                    <a:ext uri="{9D8B030D-6E8A-4147-A177-3AD203B41FA5}">
                      <a16:colId xmlns:a16="http://schemas.microsoft.com/office/drawing/2014/main" val="536384421"/>
                    </a:ext>
                  </a:extLst>
                </a:gridCol>
                <a:gridCol w="5482842">
                  <a:extLst>
                    <a:ext uri="{9D8B030D-6E8A-4147-A177-3AD203B41FA5}">
                      <a16:colId xmlns:a16="http://schemas.microsoft.com/office/drawing/2014/main" val="4276548154"/>
                    </a:ext>
                  </a:extLst>
                </a:gridCol>
              </a:tblGrid>
              <a:tr h="380318">
                <a:tc gridSpan="2">
                  <a:txBody>
                    <a:bodyPr/>
                    <a:lstStyle/>
                    <a:p>
                      <a:pPr>
                        <a:lnSpc>
                          <a:spcPct val="107000"/>
                        </a:lnSpc>
                        <a:spcAft>
                          <a:spcPts val="800"/>
                        </a:spcAft>
                      </a:pPr>
                      <a:r>
                        <a:rPr lang="en-GB" sz="1700">
                          <a:effectLst/>
                        </a:rPr>
                        <a:t> 4. </a:t>
                      </a:r>
                      <a:r>
                        <a:rPr lang="en-GB" sz="1800" b="1" i="0" u="none" strike="noStrike" kern="1200">
                          <a:solidFill>
                            <a:schemeClr val="bg1"/>
                          </a:solidFill>
                          <a:effectLst/>
                          <a:latin typeface="Calibri" panose="020F0502020204030204" pitchFamily="34" charset="0"/>
                          <a:ea typeface="+mn-ea"/>
                          <a:cs typeface="Arial" panose="020B0604020202020204" pitchFamily="34" charset="0"/>
                        </a:rPr>
                        <a:t>Budget</a:t>
                      </a:r>
                      <a:r>
                        <a:rPr lang="en-GB" sz="1700">
                          <a:effectLst/>
                        </a:rPr>
                        <a:t> oversight and review</a:t>
                      </a:r>
                      <a:endParaRPr lang="en-KE" sz="1700">
                        <a:effectLst/>
                        <a:latin typeface="Calibri" panose="020F0502020204030204" pitchFamily="34" charset="0"/>
                        <a:ea typeface="Calibri" panose="020F0502020204030204" pitchFamily="34" charset="0"/>
                        <a:cs typeface="Arial" panose="020B0604020202020204" pitchFamily="34" charset="0"/>
                      </a:endParaRPr>
                    </a:p>
                  </a:txBody>
                  <a:tcPr marL="9070" marR="9070" marT="9070" marB="0"/>
                </a:tc>
                <a:tc hMerge="1">
                  <a:txBody>
                    <a:bodyPr/>
                    <a:lstStyle/>
                    <a:p>
                      <a:endParaRPr lang="en-KE"/>
                    </a:p>
                  </a:txBody>
                  <a:tcPr/>
                </a:tc>
                <a:extLst>
                  <a:ext uri="{0D108BD9-81ED-4DB2-BD59-A6C34878D82A}">
                    <a16:rowId xmlns:a16="http://schemas.microsoft.com/office/drawing/2014/main" val="2820784734"/>
                  </a:ext>
                </a:extLst>
              </a:tr>
              <a:tr h="280689">
                <a:tc>
                  <a:txBody>
                    <a:bodyPr/>
                    <a:lstStyle/>
                    <a:p>
                      <a:pPr algn="ctr">
                        <a:lnSpc>
                          <a:spcPct val="107000"/>
                        </a:lnSpc>
                        <a:spcAft>
                          <a:spcPts val="800"/>
                        </a:spcAft>
                      </a:pPr>
                      <a:r>
                        <a:rPr lang="en-GB" sz="1700" b="1" i="0" u="none" strike="noStrike" kern="1200">
                          <a:solidFill>
                            <a:srgbClr val="000000"/>
                          </a:solidFill>
                          <a:effectLst/>
                          <a:latin typeface="Calibri" panose="020F0502020204030204" pitchFamily="34" charset="0"/>
                          <a:ea typeface="+mn-ea"/>
                          <a:cs typeface="Arial" panose="020B0604020202020204" pitchFamily="34" charset="0"/>
                        </a:rPr>
                        <a:t>ACTIVITY</a:t>
                      </a:r>
                      <a:endParaRPr lang="en-KE" sz="1700" b="1"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tc>
                  <a:txBody>
                    <a:bodyPr/>
                    <a:lstStyle/>
                    <a:p>
                      <a:pPr algn="ctr">
                        <a:lnSpc>
                          <a:spcPct val="107000"/>
                        </a:lnSpc>
                        <a:spcAft>
                          <a:spcPts val="800"/>
                        </a:spcAft>
                      </a:pPr>
                      <a:r>
                        <a:rPr lang="en-GB" sz="1700" b="1" i="0" u="none" strike="noStrike" kern="1200">
                          <a:solidFill>
                            <a:srgbClr val="000000"/>
                          </a:solidFill>
                          <a:effectLst/>
                          <a:latin typeface="Calibri" panose="020F0502020204030204" pitchFamily="34" charset="0"/>
                          <a:ea typeface="+mn-ea"/>
                          <a:cs typeface="Arial" panose="020B0604020202020204" pitchFamily="34" charset="0"/>
                        </a:rPr>
                        <a:t>ENGAGEMENT</a:t>
                      </a:r>
                      <a:endParaRPr lang="en-KE" sz="1700" b="1"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extLst>
                  <a:ext uri="{0D108BD9-81ED-4DB2-BD59-A6C34878D82A}">
                    <a16:rowId xmlns:a16="http://schemas.microsoft.com/office/drawing/2014/main" val="2850768475"/>
                  </a:ext>
                </a:extLst>
              </a:tr>
              <a:tr h="945564">
                <a:tc>
                  <a:txBody>
                    <a:bodyPr/>
                    <a:lstStyle/>
                    <a:p>
                      <a:r>
                        <a:rPr lang="en-US" sz="1700" b="0" i="0" u="none" strike="noStrike" kern="1200">
                          <a:solidFill>
                            <a:srgbClr val="000000"/>
                          </a:solidFill>
                          <a:effectLst/>
                          <a:latin typeface="Calibri" panose="020F0502020204030204" pitchFamily="34" charset="0"/>
                          <a:ea typeface="+mn-ea"/>
                          <a:cs typeface="Arial" panose="020B0604020202020204" pitchFamily="34" charset="0"/>
                        </a:rPr>
                        <a:t>Departmental review of the budget performance in the past year</a:t>
                      </a: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tc>
                  <a:txBody>
                    <a:bodyPr/>
                    <a:lstStyle/>
                    <a:p>
                      <a:r>
                        <a:rPr lang="en-US" sz="1700" b="0" i="0" u="none" strike="noStrike" kern="1200">
                          <a:solidFill>
                            <a:srgbClr val="000000"/>
                          </a:solidFill>
                          <a:effectLst/>
                          <a:latin typeface="Calibri" panose="020F0502020204030204" pitchFamily="34" charset="0"/>
                          <a:ea typeface="+mn-ea"/>
                          <a:cs typeface="Arial" panose="020B0604020202020204" pitchFamily="34" charset="0"/>
                        </a:rPr>
                        <a:t>Participate in the review process and engage with stakeholders on the report. Encourage policymakers to review both budget and health service delivery indicators, linking the two.</a:t>
                      </a: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extLst>
                  <a:ext uri="{0D108BD9-81ED-4DB2-BD59-A6C34878D82A}">
                    <a16:rowId xmlns:a16="http://schemas.microsoft.com/office/drawing/2014/main" val="2077592942"/>
                  </a:ext>
                </a:extLst>
              </a:tr>
              <a:tr h="1156094">
                <a:tc>
                  <a:txBody>
                    <a:bodyPr/>
                    <a:lstStyle/>
                    <a:p>
                      <a:pPr>
                        <a:lnSpc>
                          <a:spcPct val="107000"/>
                        </a:lnSpc>
                        <a:spcAft>
                          <a:spcPts val="800"/>
                        </a:spcAft>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Annual budget audit carried out by independent bodies</a:t>
                      </a: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tc>
                  <a:txBody>
                    <a:bodyPr/>
                    <a:lstStyle/>
                    <a:p>
                      <a:pPr>
                        <a:lnSpc>
                          <a:spcPct val="107000"/>
                        </a:lnSpc>
                        <a:spcAft>
                          <a:spcPts val="800"/>
                        </a:spcAft>
                      </a:pPr>
                      <a:r>
                        <a:rPr lang="en-GB" sz="1700" b="0" i="0" u="none" strike="noStrike" kern="1200">
                          <a:solidFill>
                            <a:srgbClr val="000000"/>
                          </a:solidFill>
                          <a:effectLst/>
                          <a:latin typeface="Calibri" panose="020F0502020204030204" pitchFamily="34" charset="0"/>
                          <a:ea typeface="+mn-ea"/>
                          <a:cs typeface="Arial" panose="020B0604020202020204" pitchFamily="34" charset="0"/>
                        </a:rPr>
                        <a:t>Obtain the audit report and engage stakeholders on areas of improvement. This information can be used to advise planning and execution of budgets and to promote accountability for resources by public officials.</a:t>
                      </a:r>
                      <a:endParaRPr lang="en-KE" sz="1700" b="0" i="0" u="none" strike="noStrike" kern="1200">
                        <a:solidFill>
                          <a:srgbClr val="000000"/>
                        </a:solidFill>
                        <a:effectLst/>
                        <a:latin typeface="Calibri" panose="020F0502020204030204" pitchFamily="34" charset="0"/>
                        <a:ea typeface="+mn-ea"/>
                        <a:cs typeface="Arial" panose="020B0604020202020204" pitchFamily="34" charset="0"/>
                      </a:endParaRPr>
                    </a:p>
                  </a:txBody>
                  <a:tcPr marL="9070" marR="9070" marT="9070" marB="0">
                    <a:solidFill>
                      <a:schemeClr val="accent4">
                        <a:lumMod val="20000"/>
                        <a:lumOff val="80000"/>
                      </a:schemeClr>
                    </a:solidFill>
                  </a:tcPr>
                </a:tc>
                <a:extLst>
                  <a:ext uri="{0D108BD9-81ED-4DB2-BD59-A6C34878D82A}">
                    <a16:rowId xmlns:a16="http://schemas.microsoft.com/office/drawing/2014/main" val="706354541"/>
                  </a:ext>
                </a:extLst>
              </a:tr>
            </a:tbl>
          </a:graphicData>
        </a:graphic>
      </p:graphicFrame>
      <p:sp>
        <p:nvSpPr>
          <p:cNvPr id="4" name="Title 1">
            <a:extLst>
              <a:ext uri="{FF2B5EF4-FFF2-40B4-BE49-F238E27FC236}">
                <a16:creationId xmlns:a16="http://schemas.microsoft.com/office/drawing/2014/main" id="{7CEEC05F-BD4A-5847-A2C2-91A70890EA7D}"/>
              </a:ext>
            </a:extLst>
          </p:cNvPr>
          <p:cNvSpPr>
            <a:spLocks noGrp="1"/>
          </p:cNvSpPr>
          <p:nvPr>
            <p:ph type="title"/>
          </p:nvPr>
        </p:nvSpPr>
        <p:spPr>
          <a:xfrm>
            <a:off x="296863" y="296863"/>
            <a:ext cx="8556030" cy="539750"/>
          </a:xfrm>
          <a:prstGeom prst="rect">
            <a:avLst/>
          </a:prstGeom>
        </p:spPr>
        <p:txBody>
          <a:bodyPr anchor="ctr">
            <a:normAutofit fontScale="90000"/>
          </a:bodyPr>
          <a:lstStyle/>
          <a:p>
            <a:r>
              <a:rPr lang="en-KE" b="1"/>
              <a:t>Important </a:t>
            </a:r>
            <a:r>
              <a:rPr lang="en-GB" b="1"/>
              <a:t>d</a:t>
            </a:r>
            <a:r>
              <a:rPr lang="en-KE" b="1"/>
              <a:t>ates</a:t>
            </a:r>
            <a:r>
              <a:rPr lang="en-GB" b="1"/>
              <a:t> and engagement</a:t>
            </a:r>
            <a:r>
              <a:rPr lang="en-KE" b="1"/>
              <a:t> </a:t>
            </a:r>
            <a:r>
              <a:rPr lang="en-GB"/>
              <a:t>o</a:t>
            </a:r>
            <a:r>
              <a:rPr lang="en-KE" b="1"/>
              <a:t>pportunities </a:t>
            </a:r>
            <a:r>
              <a:rPr lang="en-GB"/>
              <a:t>(continued)</a:t>
            </a:r>
            <a:endParaRPr lang="en-KE" b="1"/>
          </a:p>
        </p:txBody>
      </p:sp>
    </p:spTree>
    <p:extLst>
      <p:ext uri="{BB962C8B-B14F-4D97-AF65-F5344CB8AC3E}">
        <p14:creationId xmlns:p14="http://schemas.microsoft.com/office/powerpoint/2010/main" val="97347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4208F34-7EEE-7148-8DB4-D6B0ED4EF75D}"/>
              </a:ext>
            </a:extLst>
          </p:cNvPr>
          <p:cNvSpPr>
            <a:spLocks noGrp="1"/>
          </p:cNvSpPr>
          <p:nvPr>
            <p:ph type="subTitle" idx="1"/>
          </p:nvPr>
        </p:nvSpPr>
        <p:spPr>
          <a:xfrm>
            <a:off x="287338" y="3429000"/>
            <a:ext cx="5237162" cy="2288894"/>
          </a:xfrm>
        </p:spPr>
        <p:txBody>
          <a:bodyPr vert="horz" lIns="91440" tIns="45720" rIns="91440" bIns="45720" rtlCol="0" anchor="t">
            <a:noAutofit/>
          </a:bodyPr>
          <a:lstStyle/>
          <a:p>
            <a:r>
              <a:rPr lang="en-GB" sz="1600" dirty="0"/>
              <a:t>These slides will help you to:</a:t>
            </a:r>
          </a:p>
          <a:p>
            <a:pPr marL="285750" indent="-285750">
              <a:buFont typeface="Arial" panose="020B0604020202020204" pitchFamily="34" charset="0"/>
              <a:buChar char="•"/>
            </a:pPr>
            <a:r>
              <a:rPr lang="en-GB" sz="1600" b="0" dirty="0"/>
              <a:t>learn what the budget cycle is and why it matters</a:t>
            </a:r>
            <a:endParaRPr lang="en-GB" sz="1600" b="0" dirty="0">
              <a:cs typeface="Arial"/>
            </a:endParaRPr>
          </a:p>
          <a:p>
            <a:pPr marL="285750" indent="-285750">
              <a:buFont typeface="Arial" panose="020B0604020202020204" pitchFamily="34" charset="0"/>
              <a:buChar char="•"/>
            </a:pPr>
            <a:r>
              <a:rPr lang="en-GB" sz="1600" b="0" dirty="0"/>
              <a:t>explore the four stages in the budget cycle </a:t>
            </a:r>
            <a:endParaRPr lang="en-GB" sz="1600" b="0" dirty="0">
              <a:cs typeface="Arial"/>
            </a:endParaRPr>
          </a:p>
          <a:p>
            <a:pPr marL="285750" indent="-285750">
              <a:buFont typeface="Arial" panose="020B0604020202020204" pitchFamily="34" charset="0"/>
              <a:buChar char="•"/>
            </a:pPr>
            <a:r>
              <a:rPr lang="en-GB" sz="1600" b="0" dirty="0"/>
              <a:t>identify how you can engage in the budget cycle.</a:t>
            </a:r>
            <a:endParaRPr lang="en-KE" sz="1600" b="0" dirty="0"/>
          </a:p>
          <a:p>
            <a:endParaRPr lang="en-US" sz="1600"/>
          </a:p>
        </p:txBody>
      </p:sp>
      <p:sp>
        <p:nvSpPr>
          <p:cNvPr id="3" name="Title 2">
            <a:extLst>
              <a:ext uri="{FF2B5EF4-FFF2-40B4-BE49-F238E27FC236}">
                <a16:creationId xmlns:a16="http://schemas.microsoft.com/office/drawing/2014/main" id="{CE64656F-6C1D-AE40-B954-0832A0310F95}"/>
              </a:ext>
            </a:extLst>
          </p:cNvPr>
          <p:cNvSpPr>
            <a:spLocks noGrp="1"/>
          </p:cNvSpPr>
          <p:nvPr>
            <p:ph type="ctrTitle"/>
          </p:nvPr>
        </p:nvSpPr>
        <p:spPr/>
        <p:txBody>
          <a:bodyPr/>
          <a:lstStyle/>
          <a:p>
            <a:r>
              <a:rPr lang="en-US"/>
              <a:t>OBJECTIVES</a:t>
            </a:r>
          </a:p>
        </p:txBody>
      </p:sp>
    </p:spTree>
    <p:extLst>
      <p:ext uri="{BB962C8B-B14F-4D97-AF65-F5344CB8AC3E}">
        <p14:creationId xmlns:p14="http://schemas.microsoft.com/office/powerpoint/2010/main" val="206236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1B1F-EFCF-4819-BC81-8817A9981C45}"/>
              </a:ext>
            </a:extLst>
          </p:cNvPr>
          <p:cNvSpPr>
            <a:spLocks noGrp="1"/>
          </p:cNvSpPr>
          <p:nvPr>
            <p:ph type="title"/>
          </p:nvPr>
        </p:nvSpPr>
        <p:spPr>
          <a:xfrm>
            <a:off x="298223" y="296863"/>
            <a:ext cx="8558439" cy="539750"/>
          </a:xfrm>
          <a:prstGeom prst="rect">
            <a:avLst/>
          </a:prstGeom>
        </p:spPr>
        <p:txBody>
          <a:bodyPr/>
          <a:lstStyle/>
          <a:p>
            <a:r>
              <a:rPr lang="en-GB" dirty="0"/>
              <a:t>Next steps</a:t>
            </a:r>
          </a:p>
        </p:txBody>
      </p:sp>
      <p:sp>
        <p:nvSpPr>
          <p:cNvPr id="3" name="Content Placeholder 2">
            <a:extLst>
              <a:ext uri="{FF2B5EF4-FFF2-40B4-BE49-F238E27FC236}">
                <a16:creationId xmlns:a16="http://schemas.microsoft.com/office/drawing/2014/main" id="{0C1CEFC2-251F-40D7-B915-D86906E3A2E9}"/>
              </a:ext>
            </a:extLst>
          </p:cNvPr>
          <p:cNvSpPr>
            <a:spLocks noGrp="1"/>
          </p:cNvSpPr>
          <p:nvPr>
            <p:ph idx="4294967295"/>
          </p:nvPr>
        </p:nvSpPr>
        <p:spPr>
          <a:xfrm>
            <a:off x="287339" y="1268413"/>
            <a:ext cx="8558439" cy="4706360"/>
          </a:xfrm>
          <a:prstGeom prst="rect">
            <a:avLst/>
          </a:prstGeom>
        </p:spPr>
        <p:txBody>
          <a:bodyPr>
            <a:normAutofit/>
          </a:bodyPr>
          <a:lstStyle/>
          <a:p>
            <a:r>
              <a:rPr lang="en-GB" sz="1600" dirty="0">
                <a:solidFill>
                  <a:schemeClr val="tx2"/>
                </a:solidFill>
              </a:rPr>
              <a:t>These slides are designed to give you an introduction to the budget cycle. </a:t>
            </a:r>
          </a:p>
          <a:p>
            <a:endParaRPr lang="en-GB" sz="1600" dirty="0">
              <a:solidFill>
                <a:schemeClr val="tx2"/>
              </a:solidFill>
            </a:endParaRPr>
          </a:p>
          <a:p>
            <a:r>
              <a:rPr lang="en-GB" sz="1600" dirty="0">
                <a:solidFill>
                  <a:schemeClr val="tx2"/>
                </a:solidFill>
              </a:rPr>
              <a:t>Now that you know the stages of the budget cycle, we recommend you use the </a:t>
            </a:r>
            <a:r>
              <a:rPr lang="en-GB" sz="1600" dirty="0">
                <a:solidFill>
                  <a:schemeClr val="tx2"/>
                </a:solidFill>
                <a:hlinkClick r:id="rId2"/>
              </a:rPr>
              <a:t>Budget Cycle Mapping tool</a:t>
            </a:r>
            <a:r>
              <a:rPr lang="en-GB" sz="1600" dirty="0">
                <a:solidFill>
                  <a:schemeClr val="tx2"/>
                </a:solidFill>
              </a:rPr>
              <a:t> to map how you can engage in the budget cycle in your context. </a:t>
            </a:r>
          </a:p>
          <a:p>
            <a:endParaRPr lang="en-GB" sz="1600" dirty="0">
              <a:solidFill>
                <a:schemeClr val="tx2"/>
              </a:solidFill>
            </a:endParaRPr>
          </a:p>
          <a:p>
            <a:r>
              <a:rPr lang="en-GB" sz="1600" dirty="0">
                <a:solidFill>
                  <a:schemeClr val="tx2"/>
                </a:solidFill>
              </a:rPr>
              <a:t>This will help to inform the timing of your budget advocacy efforts.</a:t>
            </a:r>
          </a:p>
        </p:txBody>
      </p:sp>
    </p:spTree>
    <p:extLst>
      <p:ext uri="{BB962C8B-B14F-4D97-AF65-F5344CB8AC3E}">
        <p14:creationId xmlns:p14="http://schemas.microsoft.com/office/powerpoint/2010/main" val="358600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B088-F73B-EE45-BEDC-7386E66C7F83}"/>
              </a:ext>
            </a:extLst>
          </p:cNvPr>
          <p:cNvSpPr>
            <a:spLocks noGrp="1"/>
          </p:cNvSpPr>
          <p:nvPr>
            <p:ph type="title"/>
          </p:nvPr>
        </p:nvSpPr>
        <p:spPr>
          <a:xfrm>
            <a:off x="296863" y="300256"/>
            <a:ext cx="8559800" cy="525897"/>
          </a:xfrm>
          <a:prstGeom prst="rect">
            <a:avLst/>
          </a:prstGeom>
        </p:spPr>
        <p:txBody>
          <a:bodyPr>
            <a:normAutofit/>
          </a:bodyPr>
          <a:lstStyle/>
          <a:p>
            <a:r>
              <a:rPr lang="en-GB" sz="2400" b="1"/>
              <a:t>Key terms</a:t>
            </a:r>
            <a:endParaRPr lang="en-KE" sz="2400" b="1"/>
          </a:p>
        </p:txBody>
      </p:sp>
      <p:graphicFrame>
        <p:nvGraphicFramePr>
          <p:cNvPr id="7" name="Diagram 6">
            <a:extLst>
              <a:ext uri="{FF2B5EF4-FFF2-40B4-BE49-F238E27FC236}">
                <a16:creationId xmlns:a16="http://schemas.microsoft.com/office/drawing/2014/main" id="{916D771B-3B8B-4B94-8607-43803ADD7486}"/>
              </a:ext>
            </a:extLst>
          </p:cNvPr>
          <p:cNvGraphicFramePr/>
          <p:nvPr>
            <p:extLst>
              <p:ext uri="{D42A27DB-BD31-4B8C-83A1-F6EECF244321}">
                <p14:modId xmlns:p14="http://schemas.microsoft.com/office/powerpoint/2010/main" val="3725387966"/>
              </p:ext>
            </p:extLst>
          </p:nvPr>
        </p:nvGraphicFramePr>
        <p:xfrm>
          <a:off x="1303330" y="1433104"/>
          <a:ext cx="6336484" cy="4257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54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0555B052-6445-BB49-9951-D79F61953592}"/>
              </a:ext>
            </a:extLst>
          </p:cNvPr>
          <p:cNvPicPr>
            <a:picLocks noChangeAspect="1"/>
          </p:cNvPicPr>
          <p:nvPr/>
        </p:nvPicPr>
        <p:blipFill>
          <a:blip r:embed="rId3"/>
          <a:stretch>
            <a:fillRect/>
          </a:stretch>
        </p:blipFill>
        <p:spPr>
          <a:xfrm>
            <a:off x="457200" y="1530404"/>
            <a:ext cx="8738922" cy="4032196"/>
          </a:xfrm>
          <a:prstGeom prst="rect">
            <a:avLst/>
          </a:prstGeom>
        </p:spPr>
      </p:pic>
      <p:sp>
        <p:nvSpPr>
          <p:cNvPr id="2" name="Title 1">
            <a:extLst>
              <a:ext uri="{FF2B5EF4-FFF2-40B4-BE49-F238E27FC236}">
                <a16:creationId xmlns:a16="http://schemas.microsoft.com/office/drawing/2014/main" id="{B4365066-20B3-F041-A328-1303B25B0F5B}"/>
              </a:ext>
            </a:extLst>
          </p:cNvPr>
          <p:cNvSpPr>
            <a:spLocks noGrp="1"/>
          </p:cNvSpPr>
          <p:nvPr>
            <p:ph type="title"/>
          </p:nvPr>
        </p:nvSpPr>
        <p:spPr>
          <a:xfrm>
            <a:off x="296863" y="297404"/>
            <a:ext cx="8559799" cy="539209"/>
          </a:xfrm>
          <a:prstGeom prst="rect">
            <a:avLst/>
          </a:prstGeom>
        </p:spPr>
        <p:txBody>
          <a:bodyPr>
            <a:normAutofit/>
          </a:bodyPr>
          <a:lstStyle/>
          <a:p>
            <a:r>
              <a:rPr lang="en-GB" b="1"/>
              <a:t>P</a:t>
            </a:r>
            <a:r>
              <a:rPr lang="en-KE" b="1"/>
              <a:t>rinciples</a:t>
            </a:r>
            <a:r>
              <a:rPr lang="en-GB" b="1"/>
              <a:t>: </a:t>
            </a:r>
            <a:r>
              <a:rPr lang="en-KE" b="1"/>
              <a:t>What is a </a:t>
            </a:r>
            <a:r>
              <a:rPr lang="en-GB" i="1"/>
              <a:t>g</a:t>
            </a:r>
            <a:r>
              <a:rPr lang="en-KE" b="1" i="1"/>
              <a:t>ood </a:t>
            </a:r>
            <a:r>
              <a:rPr lang="en-GB" i="1"/>
              <a:t>b</a:t>
            </a:r>
            <a:r>
              <a:rPr lang="en-KE" b="1" i="1"/>
              <a:t>udget</a:t>
            </a:r>
            <a:r>
              <a:rPr lang="en-GB" b="1" i="1"/>
              <a:t> </a:t>
            </a:r>
            <a:r>
              <a:rPr lang="en-GB" b="1"/>
              <a:t>for the health sector</a:t>
            </a:r>
            <a:r>
              <a:rPr lang="en-KE" b="1"/>
              <a:t>? </a:t>
            </a:r>
          </a:p>
        </p:txBody>
      </p:sp>
      <p:sp>
        <p:nvSpPr>
          <p:cNvPr id="7" name="Speech Bubble: Rectangle 6">
            <a:hlinkClick r:id="rId4"/>
            <a:extLst>
              <a:ext uri="{FF2B5EF4-FFF2-40B4-BE49-F238E27FC236}">
                <a16:creationId xmlns:a16="http://schemas.microsoft.com/office/drawing/2014/main" id="{D68346FB-5037-4D4F-B9E6-346070CF752C}"/>
              </a:ext>
            </a:extLst>
          </p:cNvPr>
          <p:cNvSpPr/>
          <p:nvPr/>
        </p:nvSpPr>
        <p:spPr>
          <a:xfrm>
            <a:off x="6493079" y="4664279"/>
            <a:ext cx="1778466" cy="1233182"/>
          </a:xfrm>
          <a:prstGeom prst="wedgeRectCallout">
            <a:avLst>
              <a:gd name="adj1" fmla="val -114229"/>
              <a:gd name="adj2" fmla="val -87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For more information on how to identify these principles in your budget, click here.</a:t>
            </a:r>
          </a:p>
        </p:txBody>
      </p:sp>
    </p:spTree>
    <p:extLst>
      <p:ext uri="{BB962C8B-B14F-4D97-AF65-F5344CB8AC3E}">
        <p14:creationId xmlns:p14="http://schemas.microsoft.com/office/powerpoint/2010/main" val="65399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DC9D-479E-6149-8894-E54921AADAA8}"/>
              </a:ext>
            </a:extLst>
          </p:cNvPr>
          <p:cNvSpPr>
            <a:spLocks noGrp="1"/>
          </p:cNvSpPr>
          <p:nvPr>
            <p:ph type="title"/>
          </p:nvPr>
        </p:nvSpPr>
        <p:spPr>
          <a:xfrm>
            <a:off x="322460" y="296863"/>
            <a:ext cx="8534204" cy="553630"/>
          </a:xfrm>
          <a:prstGeom prst="rect">
            <a:avLst/>
          </a:prstGeom>
        </p:spPr>
        <p:txBody>
          <a:bodyPr/>
          <a:lstStyle/>
          <a:p>
            <a:r>
              <a:rPr lang="en-KE" b="1"/>
              <a:t>The </a:t>
            </a:r>
            <a:r>
              <a:rPr lang="en-GB" b="1"/>
              <a:t>b</a:t>
            </a:r>
            <a:r>
              <a:rPr lang="en-KE" b="1"/>
              <a:t>udget </a:t>
            </a:r>
            <a:r>
              <a:rPr lang="en-GB"/>
              <a:t>p</a:t>
            </a:r>
            <a:r>
              <a:rPr lang="en-KE" b="1"/>
              <a:t>rocess</a:t>
            </a:r>
          </a:p>
        </p:txBody>
      </p:sp>
      <p:sp>
        <p:nvSpPr>
          <p:cNvPr id="3" name="Content Placeholder 2">
            <a:extLst>
              <a:ext uri="{FF2B5EF4-FFF2-40B4-BE49-F238E27FC236}">
                <a16:creationId xmlns:a16="http://schemas.microsoft.com/office/drawing/2014/main" id="{B36EF75A-BF96-8A47-B0BA-C263B5C697FD}"/>
              </a:ext>
            </a:extLst>
          </p:cNvPr>
          <p:cNvSpPr>
            <a:spLocks noGrp="1"/>
          </p:cNvSpPr>
          <p:nvPr>
            <p:ph idx="4294967295"/>
          </p:nvPr>
        </p:nvSpPr>
        <p:spPr>
          <a:xfrm>
            <a:off x="296863" y="1268413"/>
            <a:ext cx="7998998" cy="4032052"/>
          </a:xfrm>
          <a:prstGeom prst="rect">
            <a:avLst/>
          </a:prstGeom>
        </p:spPr>
        <p:txBody>
          <a:bodyPr vert="horz" lIns="68580" tIns="34290" rIns="68580" bIns="34290" rtlCol="0" anchor="t">
            <a:normAutofit/>
          </a:bodyPr>
          <a:lstStyle/>
          <a:p>
            <a:pPr marL="109220" indent="-97155"/>
            <a:r>
              <a:rPr lang="en-KE" sz="1600">
                <a:solidFill>
                  <a:schemeClr val="tx2"/>
                </a:solidFill>
              </a:rPr>
              <a:t>Budget</a:t>
            </a:r>
            <a:r>
              <a:rPr lang="en-GB" sz="1600">
                <a:solidFill>
                  <a:schemeClr val="tx2"/>
                </a:solidFill>
              </a:rPr>
              <a:t>s</a:t>
            </a:r>
            <a:r>
              <a:rPr lang="en-KE" sz="1600">
                <a:solidFill>
                  <a:schemeClr val="tx2"/>
                </a:solidFill>
              </a:rPr>
              <a:t> align</a:t>
            </a:r>
            <a:r>
              <a:rPr lang="en-GB" sz="1600">
                <a:solidFill>
                  <a:schemeClr val="tx2"/>
                </a:solidFill>
              </a:rPr>
              <a:t> </a:t>
            </a:r>
            <a:r>
              <a:rPr lang="en-KE" sz="1600">
                <a:solidFill>
                  <a:schemeClr val="tx2"/>
                </a:solidFill>
              </a:rPr>
              <a:t>to the aspirations of the nation (</a:t>
            </a:r>
            <a:r>
              <a:rPr lang="en-GB" sz="1600">
                <a:solidFill>
                  <a:schemeClr val="tx2"/>
                </a:solidFill>
              </a:rPr>
              <a:t>such as long and medium-term planning goals and aspirations such as the economic development goals at the national level, or the sustainable development goals at the global level</a:t>
            </a:r>
            <a:r>
              <a:rPr lang="en-KE" sz="1600">
                <a:solidFill>
                  <a:schemeClr val="tx2"/>
                </a:solidFill>
              </a:rPr>
              <a:t>)</a:t>
            </a:r>
            <a:r>
              <a:rPr lang="en-GB" sz="1600">
                <a:solidFill>
                  <a:schemeClr val="tx2"/>
                </a:solidFill>
              </a:rPr>
              <a:t>.</a:t>
            </a:r>
            <a:r>
              <a:rPr lang="en-KE" sz="1600">
                <a:solidFill>
                  <a:schemeClr val="tx2"/>
                </a:solidFill>
              </a:rPr>
              <a:t> </a:t>
            </a:r>
            <a:endParaRPr lang="en-US" sz="1600">
              <a:solidFill>
                <a:schemeClr val="tx2"/>
              </a:solidFill>
            </a:endParaRPr>
          </a:p>
          <a:p>
            <a:pPr marL="109220" indent="-97155"/>
            <a:endParaRPr lang="en-KE" sz="1600">
              <a:solidFill>
                <a:schemeClr val="tx2"/>
              </a:solidFill>
              <a:cs typeface="Arial" panose="020B0604020202020204"/>
            </a:endParaRPr>
          </a:p>
          <a:p>
            <a:pPr marL="109220" indent="-97155"/>
            <a:r>
              <a:rPr lang="en-GB" sz="1600">
                <a:solidFill>
                  <a:schemeClr val="tx2"/>
                </a:solidFill>
              </a:rPr>
              <a:t>In many countries, budgeting is guided by an overarching frameworks, such as the Medium-Term Expenditure Framework (MTEF).</a:t>
            </a:r>
            <a:endParaRPr lang="en-KE" sz="1600">
              <a:solidFill>
                <a:schemeClr val="tx2"/>
              </a:solidFill>
              <a:cs typeface="Arial" panose="020B0604020202020204"/>
            </a:endParaRPr>
          </a:p>
          <a:p>
            <a:pPr marL="109220" indent="-97155"/>
            <a:endParaRPr lang="en-KE" sz="1600">
              <a:solidFill>
                <a:schemeClr val="tx2"/>
              </a:solidFill>
              <a:cs typeface="Arial" panose="020B0604020202020204"/>
            </a:endParaRPr>
          </a:p>
          <a:p>
            <a:pPr marL="109220" indent="-97155"/>
            <a:r>
              <a:rPr lang="en-GB" sz="1600">
                <a:solidFill>
                  <a:schemeClr val="tx2"/>
                </a:solidFill>
              </a:rPr>
              <a:t>Many modern budgets </a:t>
            </a:r>
            <a:r>
              <a:rPr lang="en-KE" sz="1600">
                <a:solidFill>
                  <a:schemeClr val="tx2"/>
                </a:solidFill>
              </a:rPr>
              <a:t>adopt a ‘</a:t>
            </a:r>
            <a:r>
              <a:rPr lang="en-GB" sz="1600">
                <a:solidFill>
                  <a:schemeClr val="tx2"/>
                </a:solidFill>
              </a:rPr>
              <a:t>program-b</a:t>
            </a:r>
            <a:r>
              <a:rPr lang="en-KE" sz="1600">
                <a:solidFill>
                  <a:schemeClr val="tx2"/>
                </a:solidFill>
              </a:rPr>
              <a:t>ased </a:t>
            </a:r>
            <a:r>
              <a:rPr lang="en-GB" sz="1600">
                <a:solidFill>
                  <a:schemeClr val="tx2"/>
                </a:solidFill>
              </a:rPr>
              <a:t>budget</a:t>
            </a:r>
            <a:r>
              <a:rPr lang="en-KE" sz="1600">
                <a:solidFill>
                  <a:schemeClr val="tx2"/>
                </a:solidFill>
              </a:rPr>
              <a:t>’</a:t>
            </a:r>
            <a:r>
              <a:rPr lang="en-GB" sz="1600">
                <a:solidFill>
                  <a:schemeClr val="tx2"/>
                </a:solidFill>
              </a:rPr>
              <a:t> app</a:t>
            </a:r>
            <a:r>
              <a:rPr lang="en-KE" sz="1600">
                <a:solidFill>
                  <a:schemeClr val="tx2"/>
                </a:solidFill>
              </a:rPr>
              <a:t>roach</a:t>
            </a:r>
            <a:r>
              <a:rPr lang="en-GB" sz="1600">
                <a:solidFill>
                  <a:schemeClr val="tx2"/>
                </a:solidFill>
              </a:rPr>
              <a:t>. This is where activities or inputs are grouped together into ‘programs’. Several programs make up a sector budget (such as the health sector).</a:t>
            </a:r>
            <a:endParaRPr lang="en-GB" sz="1600">
              <a:solidFill>
                <a:schemeClr val="tx2"/>
              </a:solidFill>
              <a:cs typeface="Arial"/>
            </a:endParaRPr>
          </a:p>
          <a:p>
            <a:pPr marL="109220" indent="-97155"/>
            <a:endParaRPr lang="en-KE" sz="1600">
              <a:solidFill>
                <a:schemeClr val="tx2"/>
              </a:solidFill>
              <a:cs typeface="Arial" panose="020B0604020202020204"/>
            </a:endParaRPr>
          </a:p>
          <a:p>
            <a:pPr marL="109220" indent="-97155"/>
            <a:r>
              <a:rPr lang="en-GB" sz="1600">
                <a:solidFill>
                  <a:schemeClr val="tx2"/>
                </a:solidFill>
              </a:rPr>
              <a:t>Budgets are typically anchored in a legal framework, such as a Public Financial Management Act.</a:t>
            </a:r>
            <a:endParaRPr lang="en-KE" sz="1600">
              <a:solidFill>
                <a:schemeClr val="tx2"/>
              </a:solidFill>
              <a:cs typeface="Arial" panose="020B0604020202020204"/>
            </a:endParaRPr>
          </a:p>
          <a:p>
            <a:pPr marL="109220" indent="-97155"/>
            <a:endParaRPr lang="en-KE">
              <a:cs typeface="Arial" panose="020B0604020202020204"/>
            </a:endParaRPr>
          </a:p>
        </p:txBody>
      </p:sp>
    </p:spTree>
    <p:extLst>
      <p:ext uri="{BB962C8B-B14F-4D97-AF65-F5344CB8AC3E}">
        <p14:creationId xmlns:p14="http://schemas.microsoft.com/office/powerpoint/2010/main" val="67437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nvPr>
        </p:nvSpPr>
        <p:spPr>
          <a:xfrm>
            <a:off x="287339" y="298077"/>
            <a:ext cx="8569324" cy="538536"/>
          </a:xfrm>
          <a:prstGeom prst="rect">
            <a:avLst/>
          </a:prstGeom>
        </p:spPr>
        <p:txBody>
          <a:bodyPr/>
          <a:lstStyle/>
          <a:p>
            <a:r>
              <a:rPr lang="en-US"/>
              <a:t>Use the budget cycle to know which stage to target</a:t>
            </a:r>
          </a:p>
        </p:txBody>
      </p:sp>
      <p:sp>
        <p:nvSpPr>
          <p:cNvPr id="3" name="Content Placeholder 2">
            <a:extLst>
              <a:ext uri="{FF2B5EF4-FFF2-40B4-BE49-F238E27FC236}">
                <a16:creationId xmlns:a16="http://schemas.microsoft.com/office/drawing/2014/main" id="{D1932207-A42A-4443-AF3E-67170A1EFCE2}"/>
              </a:ext>
            </a:extLst>
          </p:cNvPr>
          <p:cNvSpPr>
            <a:spLocks noGrp="1"/>
          </p:cNvSpPr>
          <p:nvPr>
            <p:ph idx="4294967295"/>
          </p:nvPr>
        </p:nvSpPr>
        <p:spPr>
          <a:xfrm>
            <a:off x="287338" y="1268413"/>
            <a:ext cx="7341762" cy="4706360"/>
          </a:xfrm>
          <a:prstGeom prst="rect">
            <a:avLst/>
          </a:prstGeom>
        </p:spPr>
        <p:txBody>
          <a:bodyPr>
            <a:normAutofit/>
          </a:bodyPr>
          <a:lstStyle/>
          <a:p>
            <a:r>
              <a:rPr lang="en-US" sz="1600">
                <a:solidFill>
                  <a:schemeClr val="tx2"/>
                </a:solidFill>
              </a:rPr>
              <a:t>Different decisions are made at different stages of the budget process.</a:t>
            </a:r>
          </a:p>
          <a:p>
            <a:pPr marL="15875" indent="0">
              <a:buNone/>
            </a:pPr>
            <a:endParaRPr lang="en-US" sz="1600">
              <a:solidFill>
                <a:schemeClr val="tx2"/>
              </a:solidFill>
            </a:endParaRPr>
          </a:p>
          <a:p>
            <a:r>
              <a:rPr lang="en-US" sz="1600">
                <a:solidFill>
                  <a:schemeClr val="tx2"/>
                </a:solidFill>
              </a:rPr>
              <a:t>You should intervene before the decisions you want to change are made, not after.</a:t>
            </a:r>
          </a:p>
          <a:p>
            <a:pPr marL="15875" indent="0">
              <a:buNone/>
            </a:pPr>
            <a:endParaRPr lang="en-US" sz="1600">
              <a:solidFill>
                <a:schemeClr val="tx2"/>
              </a:solidFill>
            </a:endParaRPr>
          </a:p>
          <a:p>
            <a:r>
              <a:rPr lang="en-US" sz="1600">
                <a:solidFill>
                  <a:schemeClr val="tx2"/>
                </a:solidFill>
              </a:rPr>
              <a:t>Knowing which stage of the budget process you are in will help you </a:t>
            </a:r>
            <a:br>
              <a:rPr lang="en-US" sz="1600">
                <a:solidFill>
                  <a:schemeClr val="tx2"/>
                </a:solidFill>
              </a:rPr>
            </a:br>
            <a:r>
              <a:rPr lang="en-US" sz="1600">
                <a:solidFill>
                  <a:schemeClr val="tx2"/>
                </a:solidFill>
              </a:rPr>
              <a:t>to be strategic in your advocacy efforts</a:t>
            </a:r>
          </a:p>
        </p:txBody>
      </p:sp>
    </p:spTree>
    <p:extLst>
      <p:ext uri="{BB962C8B-B14F-4D97-AF65-F5344CB8AC3E}">
        <p14:creationId xmlns:p14="http://schemas.microsoft.com/office/powerpoint/2010/main" val="102105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1BB1-C7BE-432E-9096-A76F671827B4}"/>
              </a:ext>
            </a:extLst>
          </p:cNvPr>
          <p:cNvSpPr>
            <a:spLocks noGrp="1"/>
          </p:cNvSpPr>
          <p:nvPr>
            <p:ph type="title"/>
          </p:nvPr>
        </p:nvSpPr>
        <p:spPr>
          <a:xfrm>
            <a:off x="298223" y="296863"/>
            <a:ext cx="8558439" cy="539750"/>
          </a:xfrm>
          <a:prstGeom prst="rect">
            <a:avLst/>
          </a:prstGeom>
        </p:spPr>
        <p:txBody>
          <a:bodyPr/>
          <a:lstStyle/>
          <a:p>
            <a:r>
              <a:rPr lang="en-GB"/>
              <a:t>The budget calendar</a:t>
            </a:r>
          </a:p>
        </p:txBody>
      </p:sp>
      <p:sp>
        <p:nvSpPr>
          <p:cNvPr id="3" name="Content Placeholder 2">
            <a:extLst>
              <a:ext uri="{FF2B5EF4-FFF2-40B4-BE49-F238E27FC236}">
                <a16:creationId xmlns:a16="http://schemas.microsoft.com/office/drawing/2014/main" id="{A6812B18-B521-4CD2-BFD0-DD907F289E94}"/>
              </a:ext>
            </a:extLst>
          </p:cNvPr>
          <p:cNvSpPr>
            <a:spLocks noGrp="1"/>
          </p:cNvSpPr>
          <p:nvPr>
            <p:ph idx="4294967295"/>
          </p:nvPr>
        </p:nvSpPr>
        <p:spPr>
          <a:xfrm>
            <a:off x="287339" y="1268413"/>
            <a:ext cx="8558439" cy="1306871"/>
          </a:xfrm>
          <a:prstGeom prst="rect">
            <a:avLst/>
          </a:prstGeom>
        </p:spPr>
        <p:txBody>
          <a:bodyPr>
            <a:noAutofit/>
          </a:bodyPr>
          <a:lstStyle/>
          <a:p>
            <a:r>
              <a:rPr lang="en-GB" sz="1600">
                <a:solidFill>
                  <a:schemeClr val="tx2"/>
                </a:solidFill>
              </a:rPr>
              <a:t>Every country has a fiscal year. This can tell you when each stage of the budget process is happening and which months the current budget applies to.</a:t>
            </a:r>
          </a:p>
          <a:p>
            <a:r>
              <a:rPr lang="en-GB" sz="1600">
                <a:solidFill>
                  <a:schemeClr val="tx2"/>
                </a:solidFill>
              </a:rPr>
              <a:t>Understanding which budget calendar applies is critical to ensuring that you engage at the right time with the right decision-makers. </a:t>
            </a:r>
          </a:p>
          <a:p>
            <a:r>
              <a:rPr lang="en-GB" sz="1600">
                <a:solidFill>
                  <a:schemeClr val="tx2"/>
                </a:solidFill>
              </a:rPr>
              <a:t>Your country will have one of the following three budget calendars:</a:t>
            </a:r>
          </a:p>
        </p:txBody>
      </p:sp>
      <p:pic>
        <p:nvPicPr>
          <p:cNvPr id="4" name="Picture 3">
            <a:extLst>
              <a:ext uri="{FF2B5EF4-FFF2-40B4-BE49-F238E27FC236}">
                <a16:creationId xmlns:a16="http://schemas.microsoft.com/office/drawing/2014/main" id="{96046788-E3E6-44B3-A137-016EABA01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04" y="3151102"/>
            <a:ext cx="2897744" cy="1688662"/>
          </a:xfrm>
          <a:prstGeom prst="rect">
            <a:avLst/>
          </a:prstGeom>
          <a:ln>
            <a:solidFill>
              <a:schemeClr val="accent5"/>
            </a:solidFill>
          </a:ln>
        </p:spPr>
      </p:pic>
      <p:pic>
        <p:nvPicPr>
          <p:cNvPr id="5" name="Picture 4">
            <a:extLst>
              <a:ext uri="{FF2B5EF4-FFF2-40B4-BE49-F238E27FC236}">
                <a16:creationId xmlns:a16="http://schemas.microsoft.com/office/drawing/2014/main" id="{2A792470-D332-4700-B5C4-4EF1ECA0F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249" y="3151103"/>
            <a:ext cx="3048818" cy="1688662"/>
          </a:xfrm>
          <a:prstGeom prst="rect">
            <a:avLst/>
          </a:prstGeom>
          <a:ln>
            <a:solidFill>
              <a:schemeClr val="accent5"/>
            </a:solidFill>
          </a:ln>
        </p:spPr>
      </p:pic>
      <p:pic>
        <p:nvPicPr>
          <p:cNvPr id="6" name="Picture 5">
            <a:extLst>
              <a:ext uri="{FF2B5EF4-FFF2-40B4-BE49-F238E27FC236}">
                <a16:creationId xmlns:a16="http://schemas.microsoft.com/office/drawing/2014/main" id="{ADEDCD7C-78B6-4173-91FB-AA25F4FDF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8066" y="3151102"/>
            <a:ext cx="2901613" cy="1688662"/>
          </a:xfrm>
          <a:prstGeom prst="rect">
            <a:avLst/>
          </a:prstGeom>
          <a:ln>
            <a:solidFill>
              <a:schemeClr val="accent5"/>
            </a:solidFill>
          </a:ln>
        </p:spPr>
      </p:pic>
      <p:sp>
        <p:nvSpPr>
          <p:cNvPr id="7" name="TextBox 6">
            <a:extLst>
              <a:ext uri="{FF2B5EF4-FFF2-40B4-BE49-F238E27FC236}">
                <a16:creationId xmlns:a16="http://schemas.microsoft.com/office/drawing/2014/main" id="{67FEE22C-CB88-470A-92B9-C7BFD2164497}"/>
              </a:ext>
            </a:extLst>
          </p:cNvPr>
          <p:cNvSpPr txBox="1"/>
          <p:nvPr/>
        </p:nvSpPr>
        <p:spPr>
          <a:xfrm>
            <a:off x="75501" y="2731760"/>
            <a:ext cx="2641195" cy="369332"/>
          </a:xfrm>
          <a:prstGeom prst="rect">
            <a:avLst/>
          </a:prstGeom>
          <a:noFill/>
        </p:spPr>
        <p:txBody>
          <a:bodyPr wrap="square" rtlCol="0">
            <a:spAutoFit/>
          </a:bodyPr>
          <a:lstStyle/>
          <a:p>
            <a:r>
              <a:rPr lang="en-GB" b="1"/>
              <a:t>1. July to June</a:t>
            </a:r>
          </a:p>
        </p:txBody>
      </p:sp>
      <p:sp>
        <p:nvSpPr>
          <p:cNvPr id="8" name="TextBox 7">
            <a:extLst>
              <a:ext uri="{FF2B5EF4-FFF2-40B4-BE49-F238E27FC236}">
                <a16:creationId xmlns:a16="http://schemas.microsoft.com/office/drawing/2014/main" id="{3D0C2B58-9180-4A8E-94EF-1846241DBF46}"/>
              </a:ext>
            </a:extLst>
          </p:cNvPr>
          <p:cNvSpPr txBox="1"/>
          <p:nvPr/>
        </p:nvSpPr>
        <p:spPr>
          <a:xfrm>
            <a:off x="3059248" y="2731760"/>
            <a:ext cx="3059223" cy="369332"/>
          </a:xfrm>
          <a:prstGeom prst="rect">
            <a:avLst/>
          </a:prstGeom>
          <a:noFill/>
        </p:spPr>
        <p:txBody>
          <a:bodyPr wrap="square" rtlCol="0">
            <a:spAutoFit/>
          </a:bodyPr>
          <a:lstStyle/>
          <a:p>
            <a:r>
              <a:rPr lang="en-GB" b="1"/>
              <a:t>2. January to December</a:t>
            </a:r>
          </a:p>
        </p:txBody>
      </p:sp>
      <p:sp>
        <p:nvSpPr>
          <p:cNvPr id="9" name="TextBox 8">
            <a:extLst>
              <a:ext uri="{FF2B5EF4-FFF2-40B4-BE49-F238E27FC236}">
                <a16:creationId xmlns:a16="http://schemas.microsoft.com/office/drawing/2014/main" id="{96E4ADBE-D883-4F53-9886-4FE9894E949C}"/>
              </a:ext>
            </a:extLst>
          </p:cNvPr>
          <p:cNvSpPr txBox="1"/>
          <p:nvPr/>
        </p:nvSpPr>
        <p:spPr>
          <a:xfrm>
            <a:off x="6108065" y="2731760"/>
            <a:ext cx="2737543" cy="369332"/>
          </a:xfrm>
          <a:prstGeom prst="rect">
            <a:avLst/>
          </a:prstGeom>
          <a:solidFill>
            <a:schemeClr val="bg1"/>
          </a:solidFill>
        </p:spPr>
        <p:txBody>
          <a:bodyPr wrap="square" rtlCol="0">
            <a:spAutoFit/>
          </a:bodyPr>
          <a:lstStyle/>
          <a:p>
            <a:r>
              <a:rPr lang="en-GB" b="1"/>
              <a:t>3. April to March</a:t>
            </a:r>
          </a:p>
        </p:txBody>
      </p:sp>
      <p:sp>
        <p:nvSpPr>
          <p:cNvPr id="10" name="TextBox 9">
            <a:extLst>
              <a:ext uri="{FF2B5EF4-FFF2-40B4-BE49-F238E27FC236}">
                <a16:creationId xmlns:a16="http://schemas.microsoft.com/office/drawing/2014/main" id="{094648C8-3789-42C4-8526-2A8482EA2BB6}"/>
              </a:ext>
            </a:extLst>
          </p:cNvPr>
          <p:cNvSpPr txBox="1"/>
          <p:nvPr/>
        </p:nvSpPr>
        <p:spPr>
          <a:xfrm>
            <a:off x="151099" y="4839764"/>
            <a:ext cx="2897745" cy="1169551"/>
          </a:xfrm>
          <a:prstGeom prst="rect">
            <a:avLst/>
          </a:prstGeom>
          <a:noFill/>
          <a:ln>
            <a:solidFill>
              <a:schemeClr val="accent5"/>
            </a:solidFill>
          </a:ln>
        </p:spPr>
        <p:txBody>
          <a:bodyPr wrap="square" rtlCol="0">
            <a:spAutoFit/>
          </a:bodyPr>
          <a:lstStyle/>
          <a:p>
            <a:r>
              <a:rPr lang="en-GB" sz="1400"/>
              <a:t>This means that the new annual budget will start in July of each year. Typically, this means approval of the budget will happen in February to June.</a:t>
            </a:r>
          </a:p>
        </p:txBody>
      </p:sp>
      <p:sp>
        <p:nvSpPr>
          <p:cNvPr id="11" name="TextBox 10">
            <a:extLst>
              <a:ext uri="{FF2B5EF4-FFF2-40B4-BE49-F238E27FC236}">
                <a16:creationId xmlns:a16="http://schemas.microsoft.com/office/drawing/2014/main" id="{EA532A4B-4DA5-4BA1-B1BD-B90F52BDB58E}"/>
              </a:ext>
            </a:extLst>
          </p:cNvPr>
          <p:cNvSpPr txBox="1"/>
          <p:nvPr/>
        </p:nvSpPr>
        <p:spPr>
          <a:xfrm>
            <a:off x="3048844" y="4839763"/>
            <a:ext cx="3046314" cy="1169551"/>
          </a:xfrm>
          <a:prstGeom prst="rect">
            <a:avLst/>
          </a:prstGeom>
          <a:noFill/>
          <a:ln>
            <a:solidFill>
              <a:schemeClr val="accent5"/>
            </a:solidFill>
          </a:ln>
        </p:spPr>
        <p:txBody>
          <a:bodyPr wrap="square" rtlCol="0">
            <a:spAutoFit/>
          </a:bodyPr>
          <a:lstStyle/>
          <a:p>
            <a:r>
              <a:rPr lang="en-GB" sz="1400"/>
              <a:t>This means that the new annual budget will start in January of each year. Typically, this means approval of the budget will happen in September to December.</a:t>
            </a:r>
          </a:p>
        </p:txBody>
      </p:sp>
      <p:sp>
        <p:nvSpPr>
          <p:cNvPr id="12" name="TextBox 11">
            <a:extLst>
              <a:ext uri="{FF2B5EF4-FFF2-40B4-BE49-F238E27FC236}">
                <a16:creationId xmlns:a16="http://schemas.microsoft.com/office/drawing/2014/main" id="{49EAE56A-EBCD-47A1-9B60-7CE3C2701ACF}"/>
              </a:ext>
            </a:extLst>
          </p:cNvPr>
          <p:cNvSpPr txBox="1"/>
          <p:nvPr/>
        </p:nvSpPr>
        <p:spPr>
          <a:xfrm>
            <a:off x="6095158" y="4839765"/>
            <a:ext cx="2914521" cy="1169551"/>
          </a:xfrm>
          <a:prstGeom prst="rect">
            <a:avLst/>
          </a:prstGeom>
          <a:solidFill>
            <a:schemeClr val="bg1"/>
          </a:solidFill>
          <a:ln>
            <a:solidFill>
              <a:schemeClr val="accent5"/>
            </a:solidFill>
          </a:ln>
        </p:spPr>
        <p:txBody>
          <a:bodyPr wrap="square" rtlCol="0">
            <a:spAutoFit/>
          </a:bodyPr>
          <a:lstStyle/>
          <a:p>
            <a:r>
              <a:rPr lang="en-GB" sz="1400"/>
              <a:t>This means that the new annual budget will start in April of each year. Typically, this means approval of the budget will happen in December to March.</a:t>
            </a:r>
          </a:p>
        </p:txBody>
      </p:sp>
    </p:spTree>
    <p:extLst>
      <p:ext uri="{BB962C8B-B14F-4D97-AF65-F5344CB8AC3E}">
        <p14:creationId xmlns:p14="http://schemas.microsoft.com/office/powerpoint/2010/main" val="226732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2E46-8E76-4F63-9AA6-B838D25CEA6D}"/>
              </a:ext>
            </a:extLst>
          </p:cNvPr>
          <p:cNvSpPr>
            <a:spLocks noGrp="1"/>
          </p:cNvSpPr>
          <p:nvPr>
            <p:ph type="title"/>
          </p:nvPr>
        </p:nvSpPr>
        <p:spPr>
          <a:xfrm>
            <a:off x="283583" y="283611"/>
            <a:ext cx="8573079" cy="539750"/>
          </a:xfrm>
          <a:prstGeom prst="rect">
            <a:avLst/>
          </a:prstGeom>
        </p:spPr>
        <p:txBody>
          <a:bodyPr>
            <a:normAutofit/>
          </a:bodyPr>
          <a:lstStyle/>
          <a:p>
            <a:r>
              <a:rPr lang="en-GB" sz="2400"/>
              <a:t>The budget cycle</a:t>
            </a:r>
            <a:endParaRPr lang="en-KE" sz="2400"/>
          </a:p>
        </p:txBody>
      </p:sp>
      <p:pic>
        <p:nvPicPr>
          <p:cNvPr id="7" name="Picture 6" descr="A picture containing logo&#10;&#10;Description automatically generated">
            <a:extLst>
              <a:ext uri="{FF2B5EF4-FFF2-40B4-BE49-F238E27FC236}">
                <a16:creationId xmlns:a16="http://schemas.microsoft.com/office/drawing/2014/main" id="{F0E65873-930C-E847-BC45-114999D70EBB}"/>
              </a:ext>
            </a:extLst>
          </p:cNvPr>
          <p:cNvPicPr>
            <a:picLocks noChangeAspect="1"/>
          </p:cNvPicPr>
          <p:nvPr/>
        </p:nvPicPr>
        <p:blipFill>
          <a:blip r:embed="rId2"/>
          <a:stretch>
            <a:fillRect/>
          </a:stretch>
        </p:blipFill>
        <p:spPr>
          <a:xfrm>
            <a:off x="1767854" y="927100"/>
            <a:ext cx="5359400" cy="5003800"/>
          </a:xfrm>
          <a:prstGeom prst="rect">
            <a:avLst/>
          </a:prstGeom>
        </p:spPr>
      </p:pic>
    </p:spTree>
    <p:extLst>
      <p:ext uri="{BB962C8B-B14F-4D97-AF65-F5344CB8AC3E}">
        <p14:creationId xmlns:p14="http://schemas.microsoft.com/office/powerpoint/2010/main" val="146882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0B1-F27E-4326-930D-D0A03F8EC901}"/>
              </a:ext>
            </a:extLst>
          </p:cNvPr>
          <p:cNvSpPr>
            <a:spLocks noGrp="1"/>
          </p:cNvSpPr>
          <p:nvPr>
            <p:ph type="title"/>
          </p:nvPr>
        </p:nvSpPr>
        <p:spPr/>
        <p:txBody>
          <a:bodyPr/>
          <a:lstStyle/>
          <a:p>
            <a:r>
              <a:rPr lang="en-GB" dirty="0"/>
              <a:t>Budget cycle steps</a:t>
            </a:r>
          </a:p>
        </p:txBody>
      </p:sp>
      <p:sp>
        <p:nvSpPr>
          <p:cNvPr id="5" name="Rectangle 4">
            <a:extLst>
              <a:ext uri="{FF2B5EF4-FFF2-40B4-BE49-F238E27FC236}">
                <a16:creationId xmlns:a16="http://schemas.microsoft.com/office/drawing/2014/main" id="{B98A17DF-18EA-4892-860B-B8B948B67E27}"/>
              </a:ext>
            </a:extLst>
          </p:cNvPr>
          <p:cNvSpPr/>
          <p:nvPr/>
        </p:nvSpPr>
        <p:spPr>
          <a:xfrm>
            <a:off x="793343" y="2189224"/>
            <a:ext cx="2208860" cy="108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FORMULATION AND APPROVAL</a:t>
            </a:r>
          </a:p>
        </p:txBody>
      </p:sp>
      <p:sp>
        <p:nvSpPr>
          <p:cNvPr id="6" name="Rectangle 5">
            <a:extLst>
              <a:ext uri="{FF2B5EF4-FFF2-40B4-BE49-F238E27FC236}">
                <a16:creationId xmlns:a16="http://schemas.microsoft.com/office/drawing/2014/main" id="{D548A553-6ED3-4626-A469-C6255BE66B46}"/>
              </a:ext>
            </a:extLst>
          </p:cNvPr>
          <p:cNvSpPr/>
          <p:nvPr/>
        </p:nvSpPr>
        <p:spPr>
          <a:xfrm>
            <a:off x="793343" y="3388908"/>
            <a:ext cx="2208860" cy="108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EXECUTION</a:t>
            </a:r>
          </a:p>
        </p:txBody>
      </p:sp>
      <p:sp>
        <p:nvSpPr>
          <p:cNvPr id="7" name="Rectangle 6">
            <a:extLst>
              <a:ext uri="{FF2B5EF4-FFF2-40B4-BE49-F238E27FC236}">
                <a16:creationId xmlns:a16="http://schemas.microsoft.com/office/drawing/2014/main" id="{B24CE58F-6386-40CB-92CA-131BDC8F09E5}"/>
              </a:ext>
            </a:extLst>
          </p:cNvPr>
          <p:cNvSpPr/>
          <p:nvPr/>
        </p:nvSpPr>
        <p:spPr>
          <a:xfrm>
            <a:off x="793343" y="4554069"/>
            <a:ext cx="2208860" cy="108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OVERSIGHT</a:t>
            </a:r>
          </a:p>
        </p:txBody>
      </p:sp>
      <p:sp>
        <p:nvSpPr>
          <p:cNvPr id="8" name="Rectangle 7">
            <a:extLst>
              <a:ext uri="{FF2B5EF4-FFF2-40B4-BE49-F238E27FC236}">
                <a16:creationId xmlns:a16="http://schemas.microsoft.com/office/drawing/2014/main" id="{2D69FA8D-A60A-466F-A09A-DB0467224E7E}"/>
              </a:ext>
            </a:extLst>
          </p:cNvPr>
          <p:cNvSpPr/>
          <p:nvPr/>
        </p:nvSpPr>
        <p:spPr>
          <a:xfrm>
            <a:off x="819223" y="1002229"/>
            <a:ext cx="2208860" cy="108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AND STRATEGIC PLANNING</a:t>
            </a:r>
          </a:p>
        </p:txBody>
      </p:sp>
      <p:sp>
        <p:nvSpPr>
          <p:cNvPr id="9" name="TextBox 8">
            <a:extLst>
              <a:ext uri="{FF2B5EF4-FFF2-40B4-BE49-F238E27FC236}">
                <a16:creationId xmlns:a16="http://schemas.microsoft.com/office/drawing/2014/main" id="{2CAE8518-D8F8-4A80-9F2F-C619071ACCD4}"/>
              </a:ext>
            </a:extLst>
          </p:cNvPr>
          <p:cNvSpPr txBox="1"/>
          <p:nvPr/>
        </p:nvSpPr>
        <p:spPr>
          <a:xfrm>
            <a:off x="3002203" y="2189222"/>
            <a:ext cx="5739460" cy="1063721"/>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a:solidFill>
                  <a:schemeClr val="tx2"/>
                </a:solidFill>
              </a:rPr>
              <a:t>Developing annual plans and budgets including decisions and approvals on how funding is allocated.</a:t>
            </a:r>
            <a:endParaRPr lang="en-GB" dirty="0">
              <a:solidFill>
                <a:schemeClr val="tx2"/>
              </a:solidFill>
            </a:endParaRPr>
          </a:p>
        </p:txBody>
      </p:sp>
      <p:sp>
        <p:nvSpPr>
          <p:cNvPr id="10" name="TextBox 9">
            <a:extLst>
              <a:ext uri="{FF2B5EF4-FFF2-40B4-BE49-F238E27FC236}">
                <a16:creationId xmlns:a16="http://schemas.microsoft.com/office/drawing/2014/main" id="{6A8A8052-EE98-4546-A4F2-61D81BF52176}"/>
              </a:ext>
            </a:extLst>
          </p:cNvPr>
          <p:cNvSpPr txBox="1"/>
          <p:nvPr/>
        </p:nvSpPr>
        <p:spPr>
          <a:xfrm>
            <a:off x="2976322" y="3386954"/>
            <a:ext cx="5765341" cy="106567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dirty="0">
                <a:solidFill>
                  <a:schemeClr val="tx2"/>
                </a:solidFill>
              </a:rPr>
              <a:t>Monitoring whether funds are raised, released and spent to implement commitments outlined in the budget.</a:t>
            </a:r>
          </a:p>
        </p:txBody>
      </p:sp>
      <p:sp>
        <p:nvSpPr>
          <p:cNvPr id="11" name="TextBox 10">
            <a:extLst>
              <a:ext uri="{FF2B5EF4-FFF2-40B4-BE49-F238E27FC236}">
                <a16:creationId xmlns:a16="http://schemas.microsoft.com/office/drawing/2014/main" id="{4CCC199A-23B6-4F02-8AAB-90F78B4C068B}"/>
              </a:ext>
            </a:extLst>
          </p:cNvPr>
          <p:cNvSpPr txBox="1"/>
          <p:nvPr/>
        </p:nvSpPr>
        <p:spPr>
          <a:xfrm>
            <a:off x="2950443" y="4554069"/>
            <a:ext cx="5791220" cy="1065675"/>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2"/>
                </a:solidFill>
              </a:rPr>
              <a:t>Measuring whether public resources have been used appropriately, effectively, and efficiently in the previous financial year.</a:t>
            </a:r>
          </a:p>
        </p:txBody>
      </p:sp>
      <p:sp>
        <p:nvSpPr>
          <p:cNvPr id="12" name="TextBox 11">
            <a:extLst>
              <a:ext uri="{FF2B5EF4-FFF2-40B4-BE49-F238E27FC236}">
                <a16:creationId xmlns:a16="http://schemas.microsoft.com/office/drawing/2014/main" id="{F5184FBD-0845-4538-9E1F-80017D4FE945}"/>
              </a:ext>
            </a:extLst>
          </p:cNvPr>
          <p:cNvSpPr txBox="1"/>
          <p:nvPr/>
        </p:nvSpPr>
        <p:spPr>
          <a:xfrm>
            <a:off x="3002202" y="1009417"/>
            <a:ext cx="5739461" cy="1063721"/>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a:solidFill>
                  <a:schemeClr val="tx2"/>
                </a:solidFill>
              </a:rPr>
              <a:t>Developing long and mid term policies and plans that set the direction for the health sector and highlight key priorities.  </a:t>
            </a:r>
            <a:endParaRPr lang="en-GB" dirty="0">
              <a:solidFill>
                <a:schemeClr val="tx2"/>
              </a:solidFill>
            </a:endParaRPr>
          </a:p>
        </p:txBody>
      </p:sp>
    </p:spTree>
    <p:extLst>
      <p:ext uri="{BB962C8B-B14F-4D97-AF65-F5344CB8AC3E}">
        <p14:creationId xmlns:p14="http://schemas.microsoft.com/office/powerpoint/2010/main" val="874015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0.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2.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3.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4.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5.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6.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7.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8.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9.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heme/theme1.xml><?xml version="1.0" encoding="utf-8"?>
<a:theme xmlns:a="http://schemas.openxmlformats.org/drawingml/2006/main" name="1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B354F0A140614DBEA90C54F5D55B76" ma:contentTypeVersion="6" ma:contentTypeDescription="Create a new document." ma:contentTypeScope="" ma:versionID="ef2b8e075e5114101afd281363041349">
  <xsd:schema xmlns:xsd="http://www.w3.org/2001/XMLSchema" xmlns:xs="http://www.w3.org/2001/XMLSchema" xmlns:p="http://schemas.microsoft.com/office/2006/metadata/properties" xmlns:ns2="4b482b30-e1ec-4cd2-bb6d-40d3817b2ee8" xmlns:ns3="8d200126-f6be-434f-bb94-fb41e200802d" targetNamespace="http://schemas.microsoft.com/office/2006/metadata/properties" ma:root="true" ma:fieldsID="212d3ba0390861adb392d24e9c7da62d" ns2:_="" ns3:_="">
    <xsd:import namespace="4b482b30-e1ec-4cd2-bb6d-40d3817b2ee8"/>
    <xsd:import namespace="8d200126-f6be-434f-bb94-fb41e20080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82b30-e1ec-4cd2-bb6d-40d3817b2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0126-f6be-434f-bb94-fb41e20080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200126-f6be-434f-bb94-fb41e200802d">
      <UserInfo>
        <DisplayName>George Ogola</DisplayName>
        <AccountId>8</AccountId>
        <AccountType/>
      </UserInfo>
      <UserInfo>
        <DisplayName>Lucia Laboso</DisplayName>
        <AccountId>19</AccountId>
        <AccountType/>
      </UserInfo>
      <UserInfo>
        <DisplayName>Amy Jackson</DisplayName>
        <AccountId>3</AccountId>
        <AccountType/>
      </UserInfo>
    </SharedWithUsers>
  </documentManagement>
</p:properties>
</file>

<file path=customXml/itemProps1.xml><?xml version="1.0" encoding="utf-8"?>
<ds:datastoreItem xmlns:ds="http://schemas.openxmlformats.org/officeDocument/2006/customXml" ds:itemID="{0BFC9E69-3F33-49E2-B6DF-95EA10710941}">
  <ds:schemaRefs>
    <ds:schemaRef ds:uri="4b482b30-e1ec-4cd2-bb6d-40d3817b2ee8"/>
    <ds:schemaRef ds:uri="8d200126-f6be-434f-bb94-fb41e20080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67DC1D-AA02-44FF-8E5A-50FC8A20F4CF}">
  <ds:schemaRefs>
    <ds:schemaRef ds:uri="http://schemas.microsoft.com/sharepoint/v3/contenttype/forms"/>
  </ds:schemaRefs>
</ds:datastoreItem>
</file>

<file path=customXml/itemProps3.xml><?xml version="1.0" encoding="utf-8"?>
<ds:datastoreItem xmlns:ds="http://schemas.openxmlformats.org/officeDocument/2006/customXml" ds:itemID="{0FFC8BDE-53CA-4D0F-AD7F-FC4BBF001427}">
  <ds:schemaRefs>
    <ds:schemaRef ds:uri="8d200126-f6be-434f-bb94-fb41e200802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3</TotalTime>
  <Words>1555</Words>
  <Application>Microsoft Office PowerPoint</Application>
  <PresentationFormat>On-screen Show (4:3)</PresentationFormat>
  <Paragraphs>148</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PT Sans</vt:lpstr>
      <vt:lpstr>1_MamaYe-2</vt:lpstr>
      <vt:lpstr>Map the budget cycle</vt:lpstr>
      <vt:lpstr>OBJECTIVES</vt:lpstr>
      <vt:lpstr>Key terms</vt:lpstr>
      <vt:lpstr>Principles: What is a good budget for the health sector? </vt:lpstr>
      <vt:lpstr>The budget process</vt:lpstr>
      <vt:lpstr>Use the budget cycle to know which stage to target</vt:lpstr>
      <vt:lpstr>The budget calendar</vt:lpstr>
      <vt:lpstr>The budget cycle</vt:lpstr>
      <vt:lpstr>Budget cycle steps</vt:lpstr>
      <vt:lpstr>Policy and planning</vt:lpstr>
      <vt:lpstr>Budget formulation and approval </vt:lpstr>
      <vt:lpstr>Budget execution </vt:lpstr>
      <vt:lpstr>Budget oversight and review</vt:lpstr>
      <vt:lpstr>How can you engage in the budget cycle?</vt:lpstr>
      <vt:lpstr>Consider who the main decision-makers in the budget making process are</vt:lpstr>
      <vt:lpstr>Important dates and engagement opportunities</vt:lpstr>
      <vt:lpstr>Important dates and engagement opportunities (continued)</vt:lpstr>
      <vt:lpstr>Important dates and engagement opportunities (continued)</vt:lpstr>
      <vt:lpstr>Important dates and engagement opportunities (continued)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nickmwenda</dc:creator>
  <cp:lastModifiedBy>Amy Jackson</cp:lastModifiedBy>
  <cp:revision>6</cp:revision>
  <dcterms:created xsi:type="dcterms:W3CDTF">2020-10-27T22:26:44Z</dcterms:created>
  <dcterms:modified xsi:type="dcterms:W3CDTF">2021-05-19T09:45:55Z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0x01010038B354F0A140614DBEA90C54F5D55B76</vt:lpwstr>
  </property>
</Properties>
</file>