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33"/>
  </p:notesMasterIdLst>
  <p:sldIdLst>
    <p:sldId id="256" r:id="rId5"/>
    <p:sldId id="306" r:id="rId6"/>
    <p:sldId id="307" r:id="rId7"/>
    <p:sldId id="345" r:id="rId8"/>
    <p:sldId id="346" r:id="rId9"/>
    <p:sldId id="343" r:id="rId10"/>
    <p:sldId id="344" r:id="rId11"/>
    <p:sldId id="347" r:id="rId12"/>
    <p:sldId id="349" r:id="rId13"/>
    <p:sldId id="350" r:id="rId14"/>
    <p:sldId id="351" r:id="rId15"/>
    <p:sldId id="352" r:id="rId16"/>
    <p:sldId id="276" r:id="rId17"/>
    <p:sldId id="277" r:id="rId18"/>
    <p:sldId id="281" r:id="rId19"/>
    <p:sldId id="287" r:id="rId20"/>
    <p:sldId id="284" r:id="rId21"/>
    <p:sldId id="285" r:id="rId22"/>
    <p:sldId id="295" r:id="rId23"/>
    <p:sldId id="289" r:id="rId24"/>
    <p:sldId id="297" r:id="rId25"/>
    <p:sldId id="298" r:id="rId26"/>
    <p:sldId id="300" r:id="rId27"/>
    <p:sldId id="301" r:id="rId28"/>
    <p:sldId id="353" r:id="rId29"/>
    <p:sldId id="355" r:id="rId30"/>
    <p:sldId id="356" r:id="rId31"/>
    <p:sldId id="348" r:id="rId3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ditor" initials="Ed" lastIdx="14" clrIdx="0">
    <p:extLst>
      <p:ext uri="{19B8F6BF-5375-455C-9EA6-DF929625EA0E}">
        <p15:presenceInfo xmlns:p15="http://schemas.microsoft.com/office/powerpoint/2012/main" userId="Editor" providerId="None"/>
      </p:ext>
    </p:extLst>
  </p:cmAuthor>
  <p:cmAuthor id="2" name="Amy Jackson" initials="AJ" lastIdx="1" clrIdx="1">
    <p:extLst>
      <p:ext uri="{19B8F6BF-5375-455C-9EA6-DF929625EA0E}">
        <p15:presenceInfo xmlns:p15="http://schemas.microsoft.com/office/powerpoint/2012/main" userId="S::a.jackson@options.co.uk::303fc205-df6e-4f00-99f1-de332710bbb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74C5B6"/>
    <a:srgbClr val="6C9188"/>
    <a:srgbClr val="4D80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C9223B-313C-4C20-8680-4A7C42BC7AFC}" v="12" dt="2021-05-14T10:49:28.699"/>
    <p1510:client id="{B9551F2F-1ACE-4BA4-A070-D370E579AE2B}" v="6" dt="2021-05-19T09:30:47.698"/>
    <p1510:client id="{935D9752-D3E1-408A-A2BC-61ED709F1EBF}" v="2" dt="2021-05-14T10:54:20.14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08" autoAdjust="0"/>
    <p:restoredTop sz="78162" autoAdjust="0"/>
  </p:normalViewPr>
  <p:slideViewPr>
    <p:cSldViewPr snapToGrid="0">
      <p:cViewPr varScale="1">
        <p:scale>
          <a:sx n="99" d="100"/>
          <a:sy n="99" d="100"/>
        </p:scale>
        <p:origin x="236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my Jackson" userId="S::a.jackson@options.co.uk::303fc205-df6e-4f00-99f1-de332710bbb1" providerId="AD" clId="Web-{EAC9223B-313C-4C20-8680-4A7C42BC7AFC}"/>
    <pc:docChg chg="modSld">
      <pc:chgData name="Amy Jackson" userId="S::a.jackson@options.co.uk::303fc205-df6e-4f00-99f1-de332710bbb1" providerId="AD" clId="Web-{EAC9223B-313C-4C20-8680-4A7C42BC7AFC}" dt="2021-05-14T10:49:28.684" v="6" actId="20577"/>
      <pc:docMkLst>
        <pc:docMk/>
      </pc:docMkLst>
      <pc:sldChg chg="modSp">
        <pc:chgData name="Amy Jackson" userId="S::a.jackson@options.co.uk::303fc205-df6e-4f00-99f1-de332710bbb1" providerId="AD" clId="Web-{EAC9223B-313C-4C20-8680-4A7C42BC7AFC}" dt="2021-05-14T10:49:28.684" v="6" actId="20577"/>
        <pc:sldMkLst>
          <pc:docMk/>
          <pc:sldMk cId="2586713246" sldId="306"/>
        </pc:sldMkLst>
        <pc:spChg chg="mod">
          <ac:chgData name="Amy Jackson" userId="S::a.jackson@options.co.uk::303fc205-df6e-4f00-99f1-de332710bbb1" providerId="AD" clId="Web-{EAC9223B-313C-4C20-8680-4A7C42BC7AFC}" dt="2021-05-14T10:49:28.684" v="6" actId="20577"/>
          <ac:spMkLst>
            <pc:docMk/>
            <pc:sldMk cId="2586713246" sldId="306"/>
            <ac:spMk id="3" creationId="{AF644E26-7A9F-43A7-91D6-13209D019F13}"/>
          </ac:spMkLst>
        </pc:spChg>
      </pc:sldChg>
    </pc:docChg>
  </pc:docChgLst>
  <pc:docChgLst>
    <pc:chgData name="Amy Jackson" userId="S::a.jackson@options.co.uk::303fc205-df6e-4f00-99f1-de332710bbb1" providerId="AD" clId="Web-{935D9752-D3E1-408A-A2BC-61ED709F1EBF}"/>
    <pc:docChg chg="modSld">
      <pc:chgData name="Amy Jackson" userId="S::a.jackson@options.co.uk::303fc205-df6e-4f00-99f1-de332710bbb1" providerId="AD" clId="Web-{935D9752-D3E1-408A-A2BC-61ED709F1EBF}" dt="2021-05-14T10:54:18.601" v="0" actId="20577"/>
      <pc:docMkLst>
        <pc:docMk/>
      </pc:docMkLst>
      <pc:sldChg chg="modSp">
        <pc:chgData name="Amy Jackson" userId="S::a.jackson@options.co.uk::303fc205-df6e-4f00-99f1-de332710bbb1" providerId="AD" clId="Web-{935D9752-D3E1-408A-A2BC-61ED709F1EBF}" dt="2021-05-14T10:54:18.601" v="0" actId="20577"/>
        <pc:sldMkLst>
          <pc:docMk/>
          <pc:sldMk cId="2586713246" sldId="306"/>
        </pc:sldMkLst>
        <pc:spChg chg="mod">
          <ac:chgData name="Amy Jackson" userId="S::a.jackson@options.co.uk::303fc205-df6e-4f00-99f1-de332710bbb1" providerId="AD" clId="Web-{935D9752-D3E1-408A-A2BC-61ED709F1EBF}" dt="2021-05-14T10:54:18.601" v="0" actId="20577"/>
          <ac:spMkLst>
            <pc:docMk/>
            <pc:sldMk cId="2586713246" sldId="306"/>
            <ac:spMk id="2" creationId="{20C42BBD-2E72-42B6-806B-F99DCF41671D}"/>
          </ac:spMkLst>
        </pc:spChg>
      </pc:sldChg>
    </pc:docChg>
  </pc:docChgLst>
  <pc:docChgLst>
    <pc:chgData name="Amy Jackson" userId="S::a.jackson@options.co.uk::303fc205-df6e-4f00-99f1-de332710bbb1" providerId="AD" clId="Web-{B9551F2F-1ACE-4BA4-A070-D370E579AE2B}"/>
    <pc:docChg chg="modSld">
      <pc:chgData name="Amy Jackson" userId="S::a.jackson@options.co.uk::303fc205-df6e-4f00-99f1-de332710bbb1" providerId="AD" clId="Web-{B9551F2F-1ACE-4BA4-A070-D370E579AE2B}" dt="2021-05-19T09:30:41.839" v="2"/>
      <pc:docMkLst>
        <pc:docMk/>
      </pc:docMkLst>
      <pc:sldChg chg="modSp delCm">
        <pc:chgData name="Amy Jackson" userId="S::a.jackson@options.co.uk::303fc205-df6e-4f00-99f1-de332710bbb1" providerId="AD" clId="Web-{B9551F2F-1ACE-4BA4-A070-D370E579AE2B}" dt="2021-05-19T09:30:41.839" v="2"/>
        <pc:sldMkLst>
          <pc:docMk/>
          <pc:sldMk cId="151231959" sldId="348"/>
        </pc:sldMkLst>
        <pc:spChg chg="mod">
          <ac:chgData name="Amy Jackson" userId="S::a.jackson@options.co.uk::303fc205-df6e-4f00-99f1-de332710bbb1" providerId="AD" clId="Web-{B9551F2F-1ACE-4BA4-A070-D370E579AE2B}" dt="2021-05-19T09:30:38.651" v="1" actId="20577"/>
          <ac:spMkLst>
            <pc:docMk/>
            <pc:sldMk cId="151231959" sldId="348"/>
            <ac:spMk id="3" creationId="{B2E0FACC-E77B-46A4-A9A5-83843422BC0A}"/>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3C3BBA-A6D8-4D37-BA04-8E4A1240F339}" type="datetimeFigureOut">
              <a:rPr lang="en-GB" smtClean="0"/>
              <a:t>25/05/2021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67B82C-ECF0-48E1-8D63-FA38867706C3}" type="slidenum">
              <a:rPr lang="en-GB" smtClean="0"/>
              <a:t>‹#›</a:t>
            </a:fld>
            <a:endParaRPr lang="en-GB"/>
          </a:p>
        </p:txBody>
      </p:sp>
    </p:spTree>
    <p:extLst>
      <p:ext uri="{BB962C8B-B14F-4D97-AF65-F5344CB8AC3E}">
        <p14:creationId xmlns:p14="http://schemas.microsoft.com/office/powerpoint/2010/main" val="2081565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67B82C-ECF0-48E1-8D63-FA38867706C3}" type="slidenum">
              <a:rPr lang="en-GB" smtClean="0"/>
              <a:t>2</a:t>
            </a:fld>
            <a:endParaRPr lang="en-GB"/>
          </a:p>
        </p:txBody>
      </p:sp>
    </p:spTree>
    <p:extLst>
      <p:ext uri="{BB962C8B-B14F-4D97-AF65-F5344CB8AC3E}">
        <p14:creationId xmlns:p14="http://schemas.microsoft.com/office/powerpoint/2010/main" val="15874226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might focus on specifics because that is what we can track, but important to note how our focus fits within the wider funding for RMNCAH</a:t>
            </a:r>
          </a:p>
        </p:txBody>
      </p:sp>
      <p:sp>
        <p:nvSpPr>
          <p:cNvPr id="4" name="Slide Number Placeholder 3"/>
          <p:cNvSpPr>
            <a:spLocks noGrp="1"/>
          </p:cNvSpPr>
          <p:nvPr>
            <p:ph type="sldNum" sz="quarter" idx="5"/>
          </p:nvPr>
        </p:nvSpPr>
        <p:spPr/>
        <p:txBody>
          <a:bodyPr/>
          <a:lstStyle/>
          <a:p>
            <a:fld id="{36D1E127-4C93-8241-88DE-DB1045A6D0F7}" type="slidenum">
              <a:rPr lang="en-US" smtClean="0"/>
              <a:t>4</a:t>
            </a:fld>
            <a:endParaRPr lang="en-US"/>
          </a:p>
        </p:txBody>
      </p:sp>
    </p:spTree>
    <p:extLst>
      <p:ext uri="{BB962C8B-B14F-4D97-AF65-F5344CB8AC3E}">
        <p14:creationId xmlns:p14="http://schemas.microsoft.com/office/powerpoint/2010/main" val="1317041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Credit the WHO Mrs X video</a:t>
            </a:r>
          </a:p>
        </p:txBody>
      </p:sp>
      <p:sp>
        <p:nvSpPr>
          <p:cNvPr id="4" name="Slide Number Placeholder 3"/>
          <p:cNvSpPr>
            <a:spLocks noGrp="1"/>
          </p:cNvSpPr>
          <p:nvPr>
            <p:ph type="sldNum" sz="quarter" idx="5"/>
          </p:nvPr>
        </p:nvSpPr>
        <p:spPr/>
        <p:txBody>
          <a:bodyPr/>
          <a:lstStyle/>
          <a:p>
            <a:fld id="{36D1E127-4C93-8241-88DE-DB1045A6D0F7}" type="slidenum">
              <a:rPr lang="en-US" smtClean="0"/>
              <a:t>5</a:t>
            </a:fld>
            <a:endParaRPr lang="en-US"/>
          </a:p>
        </p:txBody>
      </p:sp>
    </p:spTree>
    <p:extLst>
      <p:ext uri="{BB962C8B-B14F-4D97-AF65-F5344CB8AC3E}">
        <p14:creationId xmlns:p14="http://schemas.microsoft.com/office/powerpoint/2010/main" val="1886395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67B82C-ECF0-48E1-8D63-FA38867706C3}" type="slidenum">
              <a:rPr lang="en-GB" smtClean="0"/>
              <a:t>12</a:t>
            </a:fld>
            <a:endParaRPr lang="en-GB"/>
          </a:p>
        </p:txBody>
      </p:sp>
    </p:spTree>
    <p:extLst>
      <p:ext uri="{BB962C8B-B14F-4D97-AF65-F5344CB8AC3E}">
        <p14:creationId xmlns:p14="http://schemas.microsoft.com/office/powerpoint/2010/main" val="41691378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67B82C-ECF0-48E1-8D63-FA38867706C3}" type="slidenum">
              <a:rPr lang="en-GB" smtClean="0"/>
              <a:t>16</a:t>
            </a:fld>
            <a:endParaRPr lang="en-GB"/>
          </a:p>
        </p:txBody>
      </p:sp>
    </p:spTree>
    <p:extLst>
      <p:ext uri="{BB962C8B-B14F-4D97-AF65-F5344CB8AC3E}">
        <p14:creationId xmlns:p14="http://schemas.microsoft.com/office/powerpoint/2010/main" val="1121196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67B82C-ECF0-48E1-8D63-FA38867706C3}" type="slidenum">
              <a:rPr lang="en-GB" smtClean="0"/>
              <a:t>17</a:t>
            </a:fld>
            <a:endParaRPr lang="en-GB"/>
          </a:p>
        </p:txBody>
      </p:sp>
    </p:spTree>
    <p:extLst>
      <p:ext uri="{BB962C8B-B14F-4D97-AF65-F5344CB8AC3E}">
        <p14:creationId xmlns:p14="http://schemas.microsoft.com/office/powerpoint/2010/main" val="31954344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67B82C-ECF0-48E1-8D63-FA38867706C3}" type="slidenum">
              <a:rPr lang="en-GB" smtClean="0"/>
              <a:t>20</a:t>
            </a:fld>
            <a:endParaRPr lang="en-GB"/>
          </a:p>
        </p:txBody>
      </p:sp>
    </p:spTree>
    <p:extLst>
      <p:ext uri="{BB962C8B-B14F-4D97-AF65-F5344CB8AC3E}">
        <p14:creationId xmlns:p14="http://schemas.microsoft.com/office/powerpoint/2010/main" val="33978323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367B82C-ECF0-48E1-8D63-FA38867706C3}" type="slidenum">
              <a:rPr lang="en-GB" smtClean="0"/>
              <a:t>24</a:t>
            </a:fld>
            <a:endParaRPr lang="en-GB"/>
          </a:p>
        </p:txBody>
      </p:sp>
    </p:spTree>
    <p:extLst>
      <p:ext uri="{BB962C8B-B14F-4D97-AF65-F5344CB8AC3E}">
        <p14:creationId xmlns:p14="http://schemas.microsoft.com/office/powerpoint/2010/main" val="22478023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emf"/><Relationship Id="rId4"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Cover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18A155-9B09-DB49-9884-7E93CCEB3B8C}"/>
              </a:ext>
            </a:extLst>
          </p:cNvPr>
          <p:cNvSpPr/>
          <p:nvPr userDrawn="1"/>
        </p:nvSpPr>
        <p:spPr>
          <a:xfrm>
            <a:off x="-2" y="6227"/>
            <a:ext cx="9144000" cy="685800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D446898B-C274-FF4F-BF48-5583D9B65170}"/>
              </a:ext>
            </a:extLst>
          </p:cNvPr>
          <p:cNvSpPr>
            <a:spLocks noGrp="1"/>
          </p:cNvSpPr>
          <p:nvPr>
            <p:ph type="ctrTitle" hasCustomPrompt="1"/>
          </p:nvPr>
        </p:nvSpPr>
        <p:spPr>
          <a:xfrm>
            <a:off x="287338" y="675879"/>
            <a:ext cx="8569325" cy="725033"/>
          </a:xfrm>
          <a:prstGeom prst="rect">
            <a:avLst/>
          </a:prstGeom>
          <a:solidFill>
            <a:srgbClr val="74C5B6"/>
          </a:solidFill>
        </p:spPr>
        <p:txBody>
          <a:bodyPr anchor="ctr">
            <a:noAutofit/>
          </a:bodyPr>
          <a:lstStyle>
            <a:lvl1pPr algn="l">
              <a:defRPr sz="3200" b="1" i="0">
                <a:solidFill>
                  <a:schemeClr val="bg1"/>
                </a:solidFill>
                <a:latin typeface="Arial Black" panose="020B0604020202020204" pitchFamily="34" charset="0"/>
                <a:cs typeface="Arial Black" panose="020B0604020202020204" pitchFamily="34" charset="0"/>
              </a:defRPr>
            </a:lvl1pPr>
          </a:lstStyle>
          <a:p>
            <a:r>
              <a:rPr lang="en-US" dirty="0"/>
              <a:t>MASTER TITLE STYLE</a:t>
            </a:r>
          </a:p>
        </p:txBody>
      </p:sp>
      <p:sp>
        <p:nvSpPr>
          <p:cNvPr id="8" name="Subtitle 2">
            <a:extLst>
              <a:ext uri="{FF2B5EF4-FFF2-40B4-BE49-F238E27FC236}">
                <a16:creationId xmlns:a16="http://schemas.microsoft.com/office/drawing/2014/main" id="{784BD8C1-5BC1-ED42-813A-EAF651CE3B8C}"/>
              </a:ext>
            </a:extLst>
          </p:cNvPr>
          <p:cNvSpPr>
            <a:spLocks noGrp="1"/>
          </p:cNvSpPr>
          <p:nvPr>
            <p:ph type="subTitle" idx="1"/>
          </p:nvPr>
        </p:nvSpPr>
        <p:spPr>
          <a:xfrm>
            <a:off x="287335" y="1723869"/>
            <a:ext cx="8569325" cy="346695"/>
          </a:xfrm>
          <a:prstGeom prst="rect">
            <a:avLst/>
          </a:prstGeom>
        </p:spPr>
        <p:txBody>
          <a:bodyPr>
            <a:noAutofit/>
          </a:bodyPr>
          <a:lstStyle>
            <a:lvl1pPr marL="0" indent="0" algn="l">
              <a:buNone/>
              <a:defRPr sz="2400" b="1" i="0">
                <a:solidFill>
                  <a:schemeClr val="tx2"/>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27" name="Picture 26">
            <a:extLst>
              <a:ext uri="{FF2B5EF4-FFF2-40B4-BE49-F238E27FC236}">
                <a16:creationId xmlns:a16="http://schemas.microsoft.com/office/drawing/2014/main" id="{CC835561-F1A0-3D40-9045-956CC1E7DF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3592" y="5681273"/>
            <a:ext cx="2295501" cy="1145726"/>
          </a:xfrm>
          <a:prstGeom prst="rect">
            <a:avLst/>
          </a:prstGeom>
        </p:spPr>
      </p:pic>
      <p:pic>
        <p:nvPicPr>
          <p:cNvPr id="6" name="Picture 5" descr="Graphical user interface&#10;&#10;Description automatically generated with medium confidence">
            <a:extLst>
              <a:ext uri="{FF2B5EF4-FFF2-40B4-BE49-F238E27FC236}">
                <a16:creationId xmlns:a16="http://schemas.microsoft.com/office/drawing/2014/main" id="{6FE55C17-798B-0841-A750-63E48F908CF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90319" y="5681272"/>
            <a:ext cx="2627616" cy="948281"/>
          </a:xfrm>
          <a:prstGeom prst="rect">
            <a:avLst/>
          </a:prstGeom>
        </p:spPr>
      </p:pic>
      <p:pic>
        <p:nvPicPr>
          <p:cNvPr id="5" name="Picture 4" descr="A white circle with a black background&#10;&#10;Description automatically generated with low confidence">
            <a:extLst>
              <a:ext uri="{FF2B5EF4-FFF2-40B4-BE49-F238E27FC236}">
                <a16:creationId xmlns:a16="http://schemas.microsoft.com/office/drawing/2014/main" id="{3224C006-0D3A-3946-8AD7-A88D58309D5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685931" y="1783814"/>
            <a:ext cx="4356430" cy="4356430"/>
          </a:xfrm>
          <a:prstGeom prst="rect">
            <a:avLst/>
          </a:prstGeom>
        </p:spPr>
      </p:pic>
      <p:pic>
        <p:nvPicPr>
          <p:cNvPr id="4" name="Picture 3">
            <a:extLst>
              <a:ext uri="{FF2B5EF4-FFF2-40B4-BE49-F238E27FC236}">
                <a16:creationId xmlns:a16="http://schemas.microsoft.com/office/drawing/2014/main" id="{5BFD34F5-08D1-FA4E-8E44-9F07FEE781A1}"/>
              </a:ext>
            </a:extLst>
          </p:cNvPr>
          <p:cNvPicPr>
            <a:picLocks noChangeAspect="1"/>
          </p:cNvPicPr>
          <p:nvPr userDrawn="1"/>
        </p:nvPicPr>
        <p:blipFill>
          <a:blip r:embed="rId5"/>
          <a:stretch>
            <a:fillRect/>
          </a:stretch>
        </p:blipFill>
        <p:spPr>
          <a:xfrm>
            <a:off x="4887885" y="2722939"/>
            <a:ext cx="3952523" cy="4201500"/>
          </a:xfrm>
          <a:prstGeom prst="rect">
            <a:avLst/>
          </a:prstGeom>
        </p:spPr>
      </p:pic>
    </p:spTree>
    <p:extLst>
      <p:ext uri="{BB962C8B-B14F-4D97-AF65-F5344CB8AC3E}">
        <p14:creationId xmlns:p14="http://schemas.microsoft.com/office/powerpoint/2010/main" val="38432235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Divider slide option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A9C29F-881F-D34F-AAE9-8E18B35D652D}"/>
              </a:ext>
            </a:extLst>
          </p:cNvPr>
          <p:cNvSpPr/>
          <p:nvPr userDrawn="1"/>
        </p:nvSpPr>
        <p:spPr>
          <a:xfrm>
            <a:off x="0" y="0"/>
            <a:ext cx="9144000" cy="685800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5B6E950D-157A-FF48-BB1E-A61168A663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47484" y="339149"/>
            <a:ext cx="709179" cy="810490"/>
          </a:xfrm>
          <a:prstGeom prst="rect">
            <a:avLst/>
          </a:prstGeom>
        </p:spPr>
      </p:pic>
      <p:sp>
        <p:nvSpPr>
          <p:cNvPr id="3" name="Subtitle 2">
            <a:extLst>
              <a:ext uri="{FF2B5EF4-FFF2-40B4-BE49-F238E27FC236}">
                <a16:creationId xmlns:a16="http://schemas.microsoft.com/office/drawing/2014/main" id="{49C67A7F-8749-464D-B788-919A213137CA}"/>
              </a:ext>
            </a:extLst>
          </p:cNvPr>
          <p:cNvSpPr>
            <a:spLocks noGrp="1"/>
          </p:cNvSpPr>
          <p:nvPr>
            <p:ph type="subTitle" idx="1"/>
          </p:nvPr>
        </p:nvSpPr>
        <p:spPr>
          <a:xfrm>
            <a:off x="287338" y="3429000"/>
            <a:ext cx="5237162" cy="346695"/>
          </a:xfrm>
          <a:prstGeom prst="rect">
            <a:avLst/>
          </a:prstGeom>
        </p:spPr>
        <p:txBody>
          <a:bodyPr>
            <a:normAutofit/>
          </a:bodyPr>
          <a:lstStyle>
            <a:lvl1pPr marL="0" indent="0" algn="l">
              <a:buNone/>
              <a:defRPr sz="2400" b="1" i="0">
                <a:solidFill>
                  <a:schemeClr val="tx2"/>
                </a:solidFill>
                <a:latin typeface="+mn-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2" name="Title 1">
            <a:extLst>
              <a:ext uri="{FF2B5EF4-FFF2-40B4-BE49-F238E27FC236}">
                <a16:creationId xmlns:a16="http://schemas.microsoft.com/office/drawing/2014/main" id="{A20ABC88-D942-D445-8548-77AF2DC78D44}"/>
              </a:ext>
            </a:extLst>
          </p:cNvPr>
          <p:cNvSpPr>
            <a:spLocks noGrp="1"/>
          </p:cNvSpPr>
          <p:nvPr>
            <p:ph type="ctrTitle" hasCustomPrompt="1"/>
          </p:nvPr>
        </p:nvSpPr>
        <p:spPr>
          <a:xfrm>
            <a:off x="287336" y="2397999"/>
            <a:ext cx="6230005" cy="725033"/>
          </a:xfrm>
          <a:prstGeom prst="rect">
            <a:avLst/>
          </a:prstGeom>
        </p:spPr>
        <p:txBody>
          <a:bodyPr anchor="b">
            <a:noAutofit/>
          </a:bodyPr>
          <a:lstStyle>
            <a:lvl1pPr algn="l">
              <a:defRPr sz="3200" b="1" i="0" strike="noStrike">
                <a:latin typeface="Arial Black" panose="020B0604020202020204" pitchFamily="34" charset="0"/>
                <a:cs typeface="Arial Black" panose="020B0604020202020204" pitchFamily="34" charset="0"/>
              </a:defRPr>
            </a:lvl1pPr>
          </a:lstStyle>
          <a:p>
            <a:r>
              <a:rPr lang="en-US" dirty="0"/>
              <a:t>MASTER TITLE STYLE</a:t>
            </a:r>
          </a:p>
        </p:txBody>
      </p:sp>
      <p:pic>
        <p:nvPicPr>
          <p:cNvPr id="6" name="Picture 5">
            <a:extLst>
              <a:ext uri="{FF2B5EF4-FFF2-40B4-BE49-F238E27FC236}">
                <a16:creationId xmlns:a16="http://schemas.microsoft.com/office/drawing/2014/main" id="{ABA011FE-92F5-0C46-A636-4EB514C7C1C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03385" y="6037117"/>
            <a:ext cx="2364859" cy="942693"/>
          </a:xfrm>
          <a:prstGeom prst="rect">
            <a:avLst/>
          </a:prstGeom>
        </p:spPr>
      </p:pic>
      <p:pic>
        <p:nvPicPr>
          <p:cNvPr id="10" name="Picture 9">
            <a:extLst>
              <a:ext uri="{FF2B5EF4-FFF2-40B4-BE49-F238E27FC236}">
                <a16:creationId xmlns:a16="http://schemas.microsoft.com/office/drawing/2014/main" id="{8CFAC050-784C-5D4E-94B9-9D0B668FA2E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564799" y="6037117"/>
            <a:ext cx="2364859" cy="942693"/>
          </a:xfrm>
          <a:prstGeom prst="rect">
            <a:avLst/>
          </a:prstGeom>
        </p:spPr>
      </p:pic>
      <p:pic>
        <p:nvPicPr>
          <p:cNvPr id="11" name="Picture 10">
            <a:extLst>
              <a:ext uri="{FF2B5EF4-FFF2-40B4-BE49-F238E27FC236}">
                <a16:creationId xmlns:a16="http://schemas.microsoft.com/office/drawing/2014/main" id="{EDA045C3-D305-234F-B5CC-1374E01B8D8B}"/>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271341" y="6037117"/>
            <a:ext cx="2364859" cy="942693"/>
          </a:xfrm>
          <a:prstGeom prst="rect">
            <a:avLst/>
          </a:prstGeom>
        </p:spPr>
      </p:pic>
      <p:pic>
        <p:nvPicPr>
          <p:cNvPr id="12" name="Picture 11">
            <a:extLst>
              <a:ext uri="{FF2B5EF4-FFF2-40B4-BE49-F238E27FC236}">
                <a16:creationId xmlns:a16="http://schemas.microsoft.com/office/drawing/2014/main" id="{72230338-4D66-C142-9DFC-0E5DF6B3C98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3050" y="6037117"/>
            <a:ext cx="2364859" cy="942693"/>
          </a:xfrm>
          <a:prstGeom prst="rect">
            <a:avLst/>
          </a:prstGeom>
        </p:spPr>
      </p:pic>
      <p:pic>
        <p:nvPicPr>
          <p:cNvPr id="17" name="Picture 16">
            <a:extLst>
              <a:ext uri="{FF2B5EF4-FFF2-40B4-BE49-F238E27FC236}">
                <a16:creationId xmlns:a16="http://schemas.microsoft.com/office/drawing/2014/main" id="{275BA9A8-2306-904C-8D9F-E2A861EB0BF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0816" y="3109767"/>
            <a:ext cx="8483600" cy="368300"/>
          </a:xfrm>
          <a:prstGeom prst="rect">
            <a:avLst/>
          </a:prstGeom>
        </p:spPr>
      </p:pic>
      <p:pic>
        <p:nvPicPr>
          <p:cNvPr id="14" name="Picture 13">
            <a:extLst>
              <a:ext uri="{FF2B5EF4-FFF2-40B4-BE49-F238E27FC236}">
                <a16:creationId xmlns:a16="http://schemas.microsoft.com/office/drawing/2014/main" id="{7F186DDC-96B1-AF43-9590-DA4D126F0DA7}"/>
              </a:ext>
            </a:extLst>
          </p:cNvPr>
          <p:cNvPicPr>
            <a:picLocks noChangeAspect="1"/>
          </p:cNvPicPr>
          <p:nvPr userDrawn="1"/>
        </p:nvPicPr>
        <p:blipFill>
          <a:blip r:embed="rId5"/>
          <a:stretch>
            <a:fillRect/>
          </a:stretch>
        </p:blipFill>
        <p:spPr>
          <a:xfrm>
            <a:off x="-59352" y="5383037"/>
            <a:ext cx="1224198" cy="1535868"/>
          </a:xfrm>
          <a:prstGeom prst="rect">
            <a:avLst/>
          </a:prstGeom>
        </p:spPr>
      </p:pic>
      <p:pic>
        <p:nvPicPr>
          <p:cNvPr id="15" name="Picture 14">
            <a:extLst>
              <a:ext uri="{FF2B5EF4-FFF2-40B4-BE49-F238E27FC236}">
                <a16:creationId xmlns:a16="http://schemas.microsoft.com/office/drawing/2014/main" id="{C279618A-22DB-8440-AA62-EC9C857A95CF}"/>
              </a:ext>
            </a:extLst>
          </p:cNvPr>
          <p:cNvPicPr>
            <a:picLocks noChangeAspect="1"/>
          </p:cNvPicPr>
          <p:nvPr userDrawn="1"/>
        </p:nvPicPr>
        <p:blipFill>
          <a:blip r:embed="rId6"/>
          <a:stretch>
            <a:fillRect/>
          </a:stretch>
        </p:blipFill>
        <p:spPr>
          <a:xfrm>
            <a:off x="5742695" y="4739334"/>
            <a:ext cx="3113968" cy="2093424"/>
          </a:xfrm>
          <a:prstGeom prst="rect">
            <a:avLst/>
          </a:prstGeom>
        </p:spPr>
      </p:pic>
    </p:spTree>
    <p:extLst>
      <p:ext uri="{BB962C8B-B14F-4D97-AF65-F5344CB8AC3E}">
        <p14:creationId xmlns:p14="http://schemas.microsoft.com/office/powerpoint/2010/main" val="218608263"/>
      </p:ext>
    </p:extLst>
  </p:cSld>
  <p:clrMapOvr>
    <a:masterClrMapping/>
  </p:clrMapOvr>
  <p:extLst>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548A7-7A3A-C044-AB35-E5A7AEB2A6CD}"/>
              </a:ext>
            </a:extLst>
          </p:cNvPr>
          <p:cNvSpPr>
            <a:spLocks noGrp="1"/>
          </p:cNvSpPr>
          <p:nvPr>
            <p:ph type="title" hasCustomPrompt="1"/>
          </p:nvPr>
        </p:nvSpPr>
        <p:spPr>
          <a:xfrm>
            <a:off x="298223" y="240366"/>
            <a:ext cx="8558439" cy="639791"/>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A351A262-87D8-9846-BED5-4C9BD7425486}"/>
              </a:ext>
            </a:extLst>
          </p:cNvPr>
          <p:cNvSpPr>
            <a:spLocks noGrp="1"/>
          </p:cNvSpPr>
          <p:nvPr>
            <p:ph idx="1"/>
          </p:nvPr>
        </p:nvSpPr>
        <p:spPr>
          <a:xfrm>
            <a:off x="298224" y="1268413"/>
            <a:ext cx="8558439" cy="470636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3F02DC49-1848-AB4B-928F-AC979BBA3776}"/>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Tree>
    <p:extLst>
      <p:ext uri="{BB962C8B-B14F-4D97-AF65-F5344CB8AC3E}">
        <p14:creationId xmlns:p14="http://schemas.microsoft.com/office/powerpoint/2010/main" val="95843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and picture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0ED94E-334E-4242-B504-6A30E4D322FB}"/>
              </a:ext>
            </a:extLst>
          </p:cNvPr>
          <p:cNvSpPr>
            <a:spLocks noGrp="1"/>
          </p:cNvSpPr>
          <p:nvPr>
            <p:ph sz="half" idx="1"/>
          </p:nvPr>
        </p:nvSpPr>
        <p:spPr>
          <a:xfrm>
            <a:off x="298451" y="1268413"/>
            <a:ext cx="4227512" cy="4725804"/>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D131C840-5C17-9F4D-86B7-1513C9A6D751}"/>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dirty="0"/>
          </a:p>
        </p:txBody>
      </p:sp>
      <p:sp>
        <p:nvSpPr>
          <p:cNvPr id="9" name="Picture Placeholder 8">
            <a:extLst>
              <a:ext uri="{FF2B5EF4-FFF2-40B4-BE49-F238E27FC236}">
                <a16:creationId xmlns:a16="http://schemas.microsoft.com/office/drawing/2014/main" id="{F268ED2F-6B1C-4942-9F60-14782A82C594}"/>
              </a:ext>
            </a:extLst>
          </p:cNvPr>
          <p:cNvSpPr>
            <a:spLocks noGrp="1"/>
          </p:cNvSpPr>
          <p:nvPr>
            <p:ph type="pic" sz="quarter" idx="11"/>
          </p:nvPr>
        </p:nvSpPr>
        <p:spPr>
          <a:xfrm>
            <a:off x="4635500" y="1268413"/>
            <a:ext cx="4221163" cy="4734875"/>
          </a:xfrm>
        </p:spPr>
        <p:txBody>
          <a:bodyPr/>
          <a:lstStyle/>
          <a:p>
            <a:endParaRPr lang="en-US"/>
          </a:p>
        </p:txBody>
      </p:sp>
      <p:sp>
        <p:nvSpPr>
          <p:cNvPr id="10" name="Date Placeholder 3">
            <a:extLst>
              <a:ext uri="{FF2B5EF4-FFF2-40B4-BE49-F238E27FC236}">
                <a16:creationId xmlns:a16="http://schemas.microsoft.com/office/drawing/2014/main" id="{5DFC2DDD-374D-9440-A86D-910CF8A0950E}"/>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Tree>
    <p:extLst>
      <p:ext uri="{BB962C8B-B14F-4D97-AF65-F5344CB8AC3E}">
        <p14:creationId xmlns:p14="http://schemas.microsoft.com/office/powerpoint/2010/main" val="21136276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71CA6112-F256-6647-A418-C84C13B1B0CE}"/>
              </a:ext>
            </a:extLst>
          </p:cNvPr>
          <p:cNvSpPr>
            <a:spLocks noGrp="1"/>
          </p:cNvSpPr>
          <p:nvPr>
            <p:ph type="title"/>
          </p:nvPr>
        </p:nvSpPr>
        <p:spPr>
          <a:xfrm>
            <a:off x="298451" y="294640"/>
            <a:ext cx="8558212" cy="541973"/>
          </a:xfrm>
          <a:prstGeom prst="rect">
            <a:avLst/>
          </a:prstGeom>
        </p:spPr>
        <p:txBody>
          <a:bodyPr/>
          <a:lstStyle>
            <a:lvl1pPr>
              <a:defRPr/>
            </a:lvl1pPr>
          </a:lstStyle>
          <a:p>
            <a:endParaRPr lang="en-US" dirty="0"/>
          </a:p>
        </p:txBody>
      </p:sp>
      <p:sp>
        <p:nvSpPr>
          <p:cNvPr id="6" name="Date Placeholder 3">
            <a:extLst>
              <a:ext uri="{FF2B5EF4-FFF2-40B4-BE49-F238E27FC236}">
                <a16:creationId xmlns:a16="http://schemas.microsoft.com/office/drawing/2014/main" id="{C0A21336-6072-4841-A629-4AB7E0CAAEFD}"/>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spTree>
    <p:extLst>
      <p:ext uri="{BB962C8B-B14F-4D97-AF65-F5344CB8AC3E}">
        <p14:creationId xmlns:p14="http://schemas.microsoft.com/office/powerpoint/2010/main" val="37961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17621EB-C2BD-AF4B-89C6-67CDE6BB2EC0}"/>
              </a:ext>
            </a:extLst>
          </p:cNvPr>
          <p:cNvSpPr>
            <a:spLocks noGrp="1"/>
          </p:cNvSpPr>
          <p:nvPr>
            <p:ph type="body" idx="1"/>
          </p:nvPr>
        </p:nvSpPr>
        <p:spPr>
          <a:xfrm>
            <a:off x="287339" y="1268413"/>
            <a:ext cx="8561154" cy="4565569"/>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9BDACC7-3A2C-5A4F-84DF-74BA910CED25}"/>
              </a:ext>
            </a:extLst>
          </p:cNvPr>
          <p:cNvSpPr>
            <a:spLocks noGrp="1"/>
          </p:cNvSpPr>
          <p:nvPr>
            <p:ph type="dt" sz="half" idx="2"/>
          </p:nvPr>
        </p:nvSpPr>
        <p:spPr>
          <a:xfrm>
            <a:off x="6799263" y="6345914"/>
            <a:ext cx="2057400" cy="365125"/>
          </a:xfrm>
          <a:prstGeom prst="rect">
            <a:avLst/>
          </a:prstGeom>
        </p:spPr>
        <p:txBody>
          <a:bodyPr vert="horz" lIns="0" tIns="45720" rIns="0" bIns="0" rtlCol="0" anchor="ctr"/>
          <a:lstStyle>
            <a:lvl1pPr algn="r">
              <a:defRPr sz="900">
                <a:solidFill>
                  <a:schemeClr val="accent1"/>
                </a:solidFill>
                <a:latin typeface="PT Sans" panose="020B0503020203020204" pitchFamily="34" charset="77"/>
              </a:defRPr>
            </a:lvl1pPr>
          </a:lstStyle>
          <a:p>
            <a:r>
              <a:rPr lang="en-US" dirty="0"/>
              <a:t>E4A-MamaYe</a:t>
            </a:r>
          </a:p>
        </p:txBody>
      </p:sp>
      <p:pic>
        <p:nvPicPr>
          <p:cNvPr id="8" name="Picture 7">
            <a:extLst>
              <a:ext uri="{FF2B5EF4-FFF2-40B4-BE49-F238E27FC236}">
                <a16:creationId xmlns:a16="http://schemas.microsoft.com/office/drawing/2014/main" id="{83DF5092-1398-D84B-B1A8-123E534CC2E6}"/>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304799" y="6261904"/>
            <a:ext cx="1568177" cy="450733"/>
          </a:xfrm>
          <a:prstGeom prst="rect">
            <a:avLst/>
          </a:prstGeom>
        </p:spPr>
      </p:pic>
      <p:pic>
        <p:nvPicPr>
          <p:cNvPr id="10" name="Picture 9">
            <a:extLst>
              <a:ext uri="{FF2B5EF4-FFF2-40B4-BE49-F238E27FC236}">
                <a16:creationId xmlns:a16="http://schemas.microsoft.com/office/drawing/2014/main" id="{330BC235-9B04-B842-B7DC-316A90B6669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475430" y="305498"/>
            <a:ext cx="373063" cy="426358"/>
          </a:xfrm>
          <a:prstGeom prst="rect">
            <a:avLst/>
          </a:prstGeom>
        </p:spPr>
      </p:pic>
      <p:sp>
        <p:nvSpPr>
          <p:cNvPr id="11" name="Title Placeholder 10">
            <a:extLst>
              <a:ext uri="{FF2B5EF4-FFF2-40B4-BE49-F238E27FC236}">
                <a16:creationId xmlns:a16="http://schemas.microsoft.com/office/drawing/2014/main" id="{85BD5574-C0FD-D140-A2C3-5ACD19F91019}"/>
              </a:ext>
            </a:extLst>
          </p:cNvPr>
          <p:cNvSpPr>
            <a:spLocks noGrp="1"/>
          </p:cNvSpPr>
          <p:nvPr>
            <p:ph type="title"/>
          </p:nvPr>
        </p:nvSpPr>
        <p:spPr>
          <a:xfrm>
            <a:off x="310015" y="294612"/>
            <a:ext cx="8546647" cy="531115"/>
          </a:xfrm>
          <a:prstGeom prst="rect">
            <a:avLst/>
          </a:prstGeom>
          <a:solidFill>
            <a:srgbClr val="74C5B6"/>
          </a:solidFill>
        </p:spPr>
        <p:txBody>
          <a:bodyPr vert="horz" lIns="91440" tIns="45720" rIns="91440" bIns="45720" rtlCol="0" anchor="ctr">
            <a:noAutofit/>
          </a:bodyPr>
          <a:lstStyle/>
          <a:p>
            <a:r>
              <a:rPr lang="en-US" dirty="0"/>
              <a:t>CLICK TO EDIT MASTER TITLE STYLE</a:t>
            </a:r>
          </a:p>
        </p:txBody>
      </p:sp>
      <p:pic>
        <p:nvPicPr>
          <p:cNvPr id="6" name="Picture 5">
            <a:extLst>
              <a:ext uri="{FF2B5EF4-FFF2-40B4-BE49-F238E27FC236}">
                <a16:creationId xmlns:a16="http://schemas.microsoft.com/office/drawing/2014/main" id="{829DE1E2-D21D-C348-B83B-358AAD632115}"/>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59026" y="5900242"/>
            <a:ext cx="8984974" cy="390066"/>
          </a:xfrm>
          <a:prstGeom prst="rect">
            <a:avLst/>
          </a:prstGeom>
        </p:spPr>
      </p:pic>
    </p:spTree>
    <p:extLst>
      <p:ext uri="{BB962C8B-B14F-4D97-AF65-F5344CB8AC3E}">
        <p14:creationId xmlns:p14="http://schemas.microsoft.com/office/powerpoint/2010/main" val="6135596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7" r:id="rId4"/>
    <p:sldLayoutId id="2147483679" r:id="rId5"/>
  </p:sldLayoutIdLst>
  <p:txStyles>
    <p:titleStyle>
      <a:lvl1pPr algn="l" defTabSz="685800" rtl="0" eaLnBrk="1" latinLnBrk="0" hangingPunct="1">
        <a:lnSpc>
          <a:spcPct val="90000"/>
        </a:lnSpc>
        <a:spcBef>
          <a:spcPct val="0"/>
        </a:spcBef>
        <a:buNone/>
        <a:defRPr sz="2400" b="1" i="0" kern="1200">
          <a:solidFill>
            <a:schemeClr val="bg1"/>
          </a:solidFill>
          <a:latin typeface="Arial Black" panose="020B0604020202020204" pitchFamily="34" charset="0"/>
          <a:ea typeface="+mj-ea"/>
          <a:cs typeface="Arial Black" panose="020B0604020202020204" pitchFamily="34" charset="0"/>
        </a:defRPr>
      </a:lvl1pPr>
    </p:titleStyle>
    <p:body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chemeClr val="tx2"/>
          </a:solidFill>
          <a:latin typeface="Arial" panose="020B0604020202020204" pitchFamily="34" charset="0"/>
          <a:ea typeface="+mn-ea"/>
          <a:cs typeface="Arial" panose="020B0604020202020204" pitchFamily="34" charset="0"/>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chemeClr val="tx2"/>
          </a:solidFill>
          <a:latin typeface="Arial" panose="020B0604020202020204" pitchFamily="34" charset="0"/>
          <a:ea typeface="+mn-ea"/>
          <a:cs typeface="Arial" panose="020B0604020202020204" pitchFamily="34" charset="0"/>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i="0" kern="1200">
          <a:solidFill>
            <a:schemeClr val="tx2"/>
          </a:solidFill>
          <a:latin typeface="Arial" panose="020B0604020202020204" pitchFamily="34" charset="0"/>
          <a:ea typeface="+mn-ea"/>
          <a:cs typeface="Arial" panose="020B0604020202020204" pitchFamily="34" charset="0"/>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i="0" kern="1200">
          <a:solidFill>
            <a:schemeClr val="tx2"/>
          </a:solidFill>
          <a:latin typeface="Arial" panose="020B0604020202020204" pitchFamily="34" charset="0"/>
          <a:ea typeface="+mn-ea"/>
          <a:cs typeface="Arial" panose="020B0604020202020204" pitchFamily="34" charset="0"/>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i="0" kern="1200">
          <a:solidFill>
            <a:schemeClr val="tx2"/>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81">
          <p15:clr>
            <a:srgbClr val="F26B43"/>
          </p15:clr>
        </p15:guide>
        <p15:guide id="4" orient="horz" pos="527">
          <p15:clr>
            <a:srgbClr val="F26B43"/>
          </p15:clr>
        </p15:guide>
        <p15:guide id="5" pos="5579">
          <p15:clr>
            <a:srgbClr val="F26B43"/>
          </p15:clr>
        </p15:guide>
        <p15:guide id="8" orient="horz" pos="799">
          <p15:clr>
            <a:srgbClr val="F26B43"/>
          </p15:clr>
        </p15:guide>
        <p15:guide id="9" orient="horz" pos="436">
          <p15:clr>
            <a:srgbClr val="F26B43"/>
          </p15:clr>
        </p15:guide>
        <p15:guide id="10" pos="249">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hyperlink" Target="https://mamaye.org/sites/default/files/docs/tool_healthbudgetadvocacybrief_0.pptx"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png"/><Relationship Id="rId4" Type="http://schemas.microsoft.com/office/2007/relationships/hdphoto" Target="../media/hdphoto1.wdp"/><Relationship Id="rId9" Type="http://schemas.openxmlformats.org/officeDocument/2006/relationships/image" Target="../media/image16.png"/><Relationship Id="rId14"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1103C-7E0F-4DAD-A193-B67A9E02E47F}"/>
              </a:ext>
            </a:extLst>
          </p:cNvPr>
          <p:cNvSpPr>
            <a:spLocks noGrp="1"/>
          </p:cNvSpPr>
          <p:nvPr>
            <p:ph type="ctrTitle"/>
          </p:nvPr>
        </p:nvSpPr>
        <p:spPr>
          <a:xfrm>
            <a:off x="287338" y="432487"/>
            <a:ext cx="8569325" cy="968426"/>
          </a:xfrm>
        </p:spPr>
        <p:txBody>
          <a:bodyPr/>
          <a:lstStyle/>
          <a:p>
            <a:r>
              <a:rPr lang="en-GB" dirty="0"/>
              <a:t>Develop a health budget advocacy brief</a:t>
            </a:r>
          </a:p>
        </p:txBody>
      </p:sp>
      <p:sp>
        <p:nvSpPr>
          <p:cNvPr id="3" name="Subtitle 2">
            <a:extLst>
              <a:ext uri="{FF2B5EF4-FFF2-40B4-BE49-F238E27FC236}">
                <a16:creationId xmlns:a16="http://schemas.microsoft.com/office/drawing/2014/main" id="{01B21528-8C7B-4563-AD2F-C62DE77B866D}"/>
              </a:ext>
            </a:extLst>
          </p:cNvPr>
          <p:cNvSpPr>
            <a:spLocks noGrp="1"/>
          </p:cNvSpPr>
          <p:nvPr>
            <p:ph type="subTitle" idx="1"/>
          </p:nvPr>
        </p:nvSpPr>
        <p:spPr/>
        <p:txBody>
          <a:bodyPr/>
          <a:lstStyle/>
          <a:p>
            <a:r>
              <a:rPr lang="en-GB" dirty="0"/>
              <a:t>Training Slides</a:t>
            </a:r>
          </a:p>
        </p:txBody>
      </p:sp>
    </p:spTree>
    <p:extLst>
      <p:ext uri="{BB962C8B-B14F-4D97-AF65-F5344CB8AC3E}">
        <p14:creationId xmlns:p14="http://schemas.microsoft.com/office/powerpoint/2010/main" val="2629865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BCABA-1BA0-6C4D-8E14-D7720162DDD3}"/>
              </a:ext>
            </a:extLst>
          </p:cNvPr>
          <p:cNvSpPr>
            <a:spLocks noGrp="1"/>
          </p:cNvSpPr>
          <p:nvPr>
            <p:ph type="title"/>
          </p:nvPr>
        </p:nvSpPr>
        <p:spPr/>
        <p:txBody>
          <a:bodyPr>
            <a:normAutofit/>
          </a:bodyPr>
          <a:lstStyle/>
          <a:p>
            <a:r>
              <a:rPr lang="en-US" dirty="0"/>
              <a:t>Why are budget advocacy briefs important?</a:t>
            </a:r>
          </a:p>
        </p:txBody>
      </p:sp>
      <p:sp>
        <p:nvSpPr>
          <p:cNvPr id="3" name="Content Placeholder 2">
            <a:extLst>
              <a:ext uri="{FF2B5EF4-FFF2-40B4-BE49-F238E27FC236}">
                <a16:creationId xmlns:a16="http://schemas.microsoft.com/office/drawing/2014/main" id="{F7F3C918-3A42-B049-A486-92A75CDCD3AF}"/>
              </a:ext>
            </a:extLst>
          </p:cNvPr>
          <p:cNvSpPr>
            <a:spLocks noGrp="1"/>
          </p:cNvSpPr>
          <p:nvPr>
            <p:ph idx="1"/>
          </p:nvPr>
        </p:nvSpPr>
        <p:spPr>
          <a:xfrm>
            <a:off x="287338" y="1268413"/>
            <a:ext cx="8569324" cy="4706360"/>
          </a:xfrm>
        </p:spPr>
        <p:txBody>
          <a:bodyPr>
            <a:normAutofit/>
          </a:bodyPr>
          <a:lstStyle/>
          <a:p>
            <a:r>
              <a:rPr lang="en-US" sz="1600" dirty="0"/>
              <a:t>There is often limited time to interact with policymakers to deliver complex budget advocacy messages.</a:t>
            </a:r>
          </a:p>
          <a:p>
            <a:endParaRPr lang="en-US" sz="1600" dirty="0"/>
          </a:p>
          <a:p>
            <a:r>
              <a:rPr lang="en-US" sz="1600" dirty="0"/>
              <a:t>As a result, it is important to deliver information in a simple way.</a:t>
            </a:r>
          </a:p>
          <a:p>
            <a:endParaRPr lang="en-US" sz="1600" dirty="0"/>
          </a:p>
          <a:p>
            <a:r>
              <a:rPr lang="en-US" sz="1600" dirty="0"/>
              <a:t>Translating health financing information into more visual formats can help this situation. Therefore, we suggest using an expenditure brief.</a:t>
            </a:r>
          </a:p>
          <a:p>
            <a:endParaRPr lang="en-US" sz="1600" dirty="0"/>
          </a:p>
        </p:txBody>
      </p:sp>
    </p:spTree>
    <p:extLst>
      <p:ext uri="{BB962C8B-B14F-4D97-AF65-F5344CB8AC3E}">
        <p14:creationId xmlns:p14="http://schemas.microsoft.com/office/powerpoint/2010/main" val="454929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ED1B5-1471-4879-B537-AB53C03140D3}"/>
              </a:ext>
            </a:extLst>
          </p:cNvPr>
          <p:cNvSpPr>
            <a:spLocks noGrp="1"/>
          </p:cNvSpPr>
          <p:nvPr>
            <p:ph type="title"/>
          </p:nvPr>
        </p:nvSpPr>
        <p:spPr/>
        <p:txBody>
          <a:bodyPr/>
          <a:lstStyle/>
          <a:p>
            <a:r>
              <a:rPr lang="en-GB" dirty="0"/>
              <a:t>This budget advocacy brief has six sections</a:t>
            </a:r>
          </a:p>
        </p:txBody>
      </p:sp>
      <p:sp>
        <p:nvSpPr>
          <p:cNvPr id="3" name="Content Placeholder 2">
            <a:extLst>
              <a:ext uri="{FF2B5EF4-FFF2-40B4-BE49-F238E27FC236}">
                <a16:creationId xmlns:a16="http://schemas.microsoft.com/office/drawing/2014/main" id="{F6B54CE1-DCF1-4B30-ACC6-72A681583F7A}"/>
              </a:ext>
            </a:extLst>
          </p:cNvPr>
          <p:cNvSpPr>
            <a:spLocks noGrp="1"/>
          </p:cNvSpPr>
          <p:nvPr>
            <p:ph idx="1"/>
          </p:nvPr>
        </p:nvSpPr>
        <p:spPr>
          <a:xfrm>
            <a:off x="287338" y="1268413"/>
            <a:ext cx="8558438" cy="4706360"/>
          </a:xfrm>
        </p:spPr>
        <p:txBody>
          <a:bodyPr>
            <a:normAutofit/>
          </a:bodyPr>
          <a:lstStyle/>
          <a:p>
            <a:pPr lvl="0"/>
            <a:r>
              <a:rPr lang="en-GB" sz="1600" b="1" dirty="0"/>
              <a:t>Health profile:</a:t>
            </a:r>
            <a:r>
              <a:rPr lang="en-GB" sz="1600" dirty="0"/>
              <a:t> this shows high-profile data for the state or country, such as population, GDP per capita, proportion of health budget etc.</a:t>
            </a:r>
          </a:p>
          <a:p>
            <a:pPr lvl="0"/>
            <a:endParaRPr lang="en-GB" sz="1600" dirty="0"/>
          </a:p>
          <a:p>
            <a:pPr lvl="0"/>
            <a:r>
              <a:rPr lang="en-GB" sz="1600" b="1" dirty="0"/>
              <a:t>Budget allocation: </a:t>
            </a:r>
            <a:r>
              <a:rPr lang="en-GB" sz="1600" dirty="0"/>
              <a:t>identifies the budget allocated to priority programme areas, such as family planning, immunisation, nutrition, maternal and perinatal death surveillance response etc.</a:t>
            </a:r>
          </a:p>
          <a:p>
            <a:pPr lvl="0"/>
            <a:endParaRPr lang="en-GB" sz="1600" dirty="0"/>
          </a:p>
          <a:p>
            <a:pPr lvl="0"/>
            <a:r>
              <a:rPr lang="en-GB" sz="1600" b="1" dirty="0"/>
              <a:t>Budget expenditure:</a:t>
            </a:r>
            <a:r>
              <a:rPr lang="en-GB" sz="1600" dirty="0"/>
              <a:t> identifies the funds disbursed or spent (depending on what data is available) on priority programme areas.</a:t>
            </a:r>
          </a:p>
        </p:txBody>
      </p:sp>
    </p:spTree>
    <p:extLst>
      <p:ext uri="{BB962C8B-B14F-4D97-AF65-F5344CB8AC3E}">
        <p14:creationId xmlns:p14="http://schemas.microsoft.com/office/powerpoint/2010/main" val="2756572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027B6A-4C56-495B-9A2C-062B65F968B8}"/>
              </a:ext>
            </a:extLst>
          </p:cNvPr>
          <p:cNvSpPr>
            <a:spLocks noGrp="1"/>
          </p:cNvSpPr>
          <p:nvPr>
            <p:ph idx="1"/>
          </p:nvPr>
        </p:nvSpPr>
        <p:spPr>
          <a:xfrm>
            <a:off x="287337" y="1268412"/>
            <a:ext cx="8558439" cy="5349221"/>
          </a:xfrm>
        </p:spPr>
        <p:txBody>
          <a:bodyPr>
            <a:normAutofit/>
          </a:bodyPr>
          <a:lstStyle/>
          <a:p>
            <a:pPr lvl="0"/>
            <a:r>
              <a:rPr lang="en-GB" sz="1600" b="1" dirty="0"/>
              <a:t>Service delivery:</a:t>
            </a:r>
            <a:r>
              <a:rPr lang="en-GB" sz="1600" dirty="0"/>
              <a:t> presents service delivery performance data for the period under review, and illustrates efficiency by linking budget allocation to disbursed funds and services delivered.</a:t>
            </a:r>
          </a:p>
          <a:p>
            <a:pPr marL="15875" lvl="0" indent="0">
              <a:buNone/>
            </a:pPr>
            <a:r>
              <a:rPr lang="en-GB" sz="1600" dirty="0"/>
              <a:t> </a:t>
            </a:r>
          </a:p>
          <a:p>
            <a:pPr lvl="0"/>
            <a:r>
              <a:rPr lang="en-GB" sz="1600" b="1" dirty="0"/>
              <a:t>Insights and ‘asks</a:t>
            </a:r>
            <a:r>
              <a:rPr lang="en-GB" sz="1600" dirty="0"/>
              <a:t>’</a:t>
            </a:r>
            <a:r>
              <a:rPr lang="en-GB" sz="1600" b="1" dirty="0"/>
              <a:t>:</a:t>
            </a:r>
            <a:r>
              <a:rPr lang="en-GB" sz="1600" dirty="0"/>
              <a:t> this is a summary of the top </a:t>
            </a:r>
            <a:br>
              <a:rPr lang="en-GB" sz="1600" dirty="0"/>
            </a:br>
            <a:r>
              <a:rPr lang="en-GB" sz="1600" dirty="0"/>
              <a:t>four findings from the factsheet. The findings </a:t>
            </a:r>
            <a:br>
              <a:rPr lang="en-GB" sz="1600" dirty="0"/>
            </a:br>
            <a:r>
              <a:rPr lang="en-GB" sz="1600" dirty="0"/>
              <a:t>are informative and explain the facts. The two ‘asks’ </a:t>
            </a:r>
            <a:br>
              <a:rPr lang="en-GB" sz="1600" dirty="0"/>
            </a:br>
            <a:r>
              <a:rPr lang="en-GB" sz="1600" dirty="0"/>
              <a:t>should target specific decision-makers with </a:t>
            </a:r>
            <a:br>
              <a:rPr lang="en-GB" sz="1600" dirty="0"/>
            </a:br>
            <a:r>
              <a:rPr lang="en-GB" sz="1600" dirty="0"/>
              <a:t>specific, realistic actions. </a:t>
            </a:r>
          </a:p>
          <a:p>
            <a:pPr marL="15875" lvl="0" indent="0">
              <a:buNone/>
            </a:pPr>
            <a:endParaRPr lang="en-GB" sz="1600" dirty="0"/>
          </a:p>
          <a:p>
            <a:r>
              <a:rPr lang="en-GB" sz="1600" b="1" dirty="0"/>
              <a:t>The write-up:</a:t>
            </a:r>
            <a:r>
              <a:rPr lang="en-GB" sz="1600" dirty="0"/>
              <a:t> This is written on the back page of the illustrative factsheet. It translates the factsheet into a narrative for audiences that prefer reading. </a:t>
            </a:r>
          </a:p>
        </p:txBody>
      </p:sp>
      <p:sp>
        <p:nvSpPr>
          <p:cNvPr id="4" name="Title 1">
            <a:extLst>
              <a:ext uri="{FF2B5EF4-FFF2-40B4-BE49-F238E27FC236}">
                <a16:creationId xmlns:a16="http://schemas.microsoft.com/office/drawing/2014/main" id="{6628F748-EEA3-4C14-B24D-5E57FC87EB49}"/>
              </a:ext>
            </a:extLst>
          </p:cNvPr>
          <p:cNvSpPr>
            <a:spLocks noGrp="1"/>
          </p:cNvSpPr>
          <p:nvPr>
            <p:ph type="title"/>
          </p:nvPr>
        </p:nvSpPr>
        <p:spPr>
          <a:xfrm>
            <a:off x="298223" y="240366"/>
            <a:ext cx="8558439" cy="639791"/>
          </a:xfrm>
        </p:spPr>
        <p:txBody>
          <a:bodyPr/>
          <a:lstStyle/>
          <a:p>
            <a:r>
              <a:rPr lang="en-GB" dirty="0"/>
              <a:t>This budget advocacy brief has six sections</a:t>
            </a:r>
          </a:p>
        </p:txBody>
      </p:sp>
    </p:spTree>
    <p:extLst>
      <p:ext uri="{BB962C8B-B14F-4D97-AF65-F5344CB8AC3E}">
        <p14:creationId xmlns:p14="http://schemas.microsoft.com/office/powerpoint/2010/main" val="2845022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B1622C7-CA64-45BA-BC97-4CE8AC9AB396}"/>
              </a:ext>
            </a:extLst>
          </p:cNvPr>
          <p:cNvPicPr>
            <a:picLocks noChangeAspect="1"/>
          </p:cNvPicPr>
          <p:nvPr/>
        </p:nvPicPr>
        <p:blipFill>
          <a:blip r:embed="rId2"/>
          <a:stretch>
            <a:fillRect/>
          </a:stretch>
        </p:blipFill>
        <p:spPr>
          <a:xfrm>
            <a:off x="1673458" y="3246610"/>
            <a:ext cx="6029991" cy="1515967"/>
          </a:xfrm>
          <a:prstGeom prst="rect">
            <a:avLst/>
          </a:prstGeom>
        </p:spPr>
      </p:pic>
      <p:sp>
        <p:nvSpPr>
          <p:cNvPr id="2" name="Title 1">
            <a:extLst>
              <a:ext uri="{FF2B5EF4-FFF2-40B4-BE49-F238E27FC236}">
                <a16:creationId xmlns:a16="http://schemas.microsoft.com/office/drawing/2014/main" id="{09D1F6D7-2CBF-4A4F-AF04-A3252E9BF16D}"/>
              </a:ext>
            </a:extLst>
          </p:cNvPr>
          <p:cNvSpPr>
            <a:spLocks noGrp="1"/>
          </p:cNvSpPr>
          <p:nvPr>
            <p:ph type="title"/>
          </p:nvPr>
        </p:nvSpPr>
        <p:spPr/>
        <p:txBody>
          <a:bodyPr>
            <a:normAutofit fontScale="90000"/>
          </a:bodyPr>
          <a:lstStyle/>
          <a:p>
            <a:r>
              <a:rPr lang="en-GB" dirty="0"/>
              <a:t>The health profile section: change indicators, or use numbers</a:t>
            </a:r>
          </a:p>
        </p:txBody>
      </p:sp>
      <p:sp>
        <p:nvSpPr>
          <p:cNvPr id="5" name="Content Placeholder 4">
            <a:extLst>
              <a:ext uri="{FF2B5EF4-FFF2-40B4-BE49-F238E27FC236}">
                <a16:creationId xmlns:a16="http://schemas.microsoft.com/office/drawing/2014/main" id="{3A328D9A-455F-4578-A1EA-D878EAC4A45B}"/>
              </a:ext>
            </a:extLst>
          </p:cNvPr>
          <p:cNvSpPr>
            <a:spLocks noGrp="1"/>
          </p:cNvSpPr>
          <p:nvPr>
            <p:ph idx="1"/>
          </p:nvPr>
        </p:nvSpPr>
        <p:spPr>
          <a:xfrm>
            <a:off x="65315" y="1268413"/>
            <a:ext cx="8780462" cy="4706360"/>
          </a:xfrm>
        </p:spPr>
        <p:txBody>
          <a:bodyPr>
            <a:normAutofit/>
          </a:bodyPr>
          <a:lstStyle/>
          <a:p>
            <a:r>
              <a:rPr lang="en-GB" sz="1600" dirty="0"/>
              <a:t>This section contains a health profile of the region you are focusing on. </a:t>
            </a:r>
          </a:p>
          <a:p>
            <a:r>
              <a:rPr lang="en-GB" sz="1600" dirty="0"/>
              <a:t>We suggest presenting data on high-profile indicators, such as GDP per capita, health expenditure per capita, maternal mortality, population etc.</a:t>
            </a:r>
          </a:p>
          <a:p>
            <a:r>
              <a:rPr lang="en-GB" sz="1600" dirty="0"/>
              <a:t>Include in the section a sentence on the main insight </a:t>
            </a:r>
            <a:br>
              <a:rPr lang="en-GB" sz="1600" dirty="0"/>
            </a:br>
            <a:r>
              <a:rPr lang="en-GB" sz="1600" dirty="0"/>
              <a:t>of data presented. </a:t>
            </a:r>
          </a:p>
        </p:txBody>
      </p:sp>
      <p:sp>
        <p:nvSpPr>
          <p:cNvPr id="3" name="Speech Bubble: Rectangle 2">
            <a:extLst>
              <a:ext uri="{FF2B5EF4-FFF2-40B4-BE49-F238E27FC236}">
                <a16:creationId xmlns:a16="http://schemas.microsoft.com/office/drawing/2014/main" id="{90D525B1-0BAB-4588-8738-BBE1D767F9C7}"/>
              </a:ext>
            </a:extLst>
          </p:cNvPr>
          <p:cNvSpPr/>
          <p:nvPr/>
        </p:nvSpPr>
        <p:spPr>
          <a:xfrm>
            <a:off x="3720353" y="2675964"/>
            <a:ext cx="1703294" cy="753036"/>
          </a:xfrm>
          <a:prstGeom prst="wedgeRectCallout">
            <a:avLst>
              <a:gd name="adj1" fmla="val -67675"/>
              <a:gd name="adj2" fmla="val 7559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1. Add a sentence on the status of health indicators in your state.</a:t>
            </a:r>
          </a:p>
        </p:txBody>
      </p:sp>
      <p:sp>
        <p:nvSpPr>
          <p:cNvPr id="6" name="Speech Bubble: Rectangle 5">
            <a:extLst>
              <a:ext uri="{FF2B5EF4-FFF2-40B4-BE49-F238E27FC236}">
                <a16:creationId xmlns:a16="http://schemas.microsoft.com/office/drawing/2014/main" id="{49B52DD1-91AD-437E-8381-2480BA3BCDB9}"/>
              </a:ext>
            </a:extLst>
          </p:cNvPr>
          <p:cNvSpPr/>
          <p:nvPr/>
        </p:nvSpPr>
        <p:spPr>
          <a:xfrm>
            <a:off x="251012" y="4568401"/>
            <a:ext cx="1422446" cy="753036"/>
          </a:xfrm>
          <a:prstGeom prst="wedgeRectCallout">
            <a:avLst>
              <a:gd name="adj1" fmla="val 66508"/>
              <a:gd name="adj2" fmla="val -7559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2. Change the labels to represent your region and country.</a:t>
            </a:r>
          </a:p>
        </p:txBody>
      </p:sp>
      <p:sp>
        <p:nvSpPr>
          <p:cNvPr id="8" name="Rectangle 7">
            <a:extLst>
              <a:ext uri="{FF2B5EF4-FFF2-40B4-BE49-F238E27FC236}">
                <a16:creationId xmlns:a16="http://schemas.microsoft.com/office/drawing/2014/main" id="{551971DB-E935-4C2C-899E-8968FB37E709}"/>
              </a:ext>
            </a:extLst>
          </p:cNvPr>
          <p:cNvSpPr/>
          <p:nvPr/>
        </p:nvSpPr>
        <p:spPr>
          <a:xfrm>
            <a:off x="2731267" y="4910525"/>
            <a:ext cx="3681465" cy="7530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3. Right click on the bar and select ‘Edit Data’. Input your data on population, GDP per capita, under-5 mortality and maternal mortality, and add the indicator as a number or percentage next to the charts.</a:t>
            </a:r>
          </a:p>
        </p:txBody>
      </p:sp>
      <p:cxnSp>
        <p:nvCxnSpPr>
          <p:cNvPr id="10" name="Straight Arrow Connector 9">
            <a:extLst>
              <a:ext uri="{FF2B5EF4-FFF2-40B4-BE49-F238E27FC236}">
                <a16:creationId xmlns:a16="http://schemas.microsoft.com/office/drawing/2014/main" id="{67E410B8-3309-4368-8FE0-9788BBF00CC7}"/>
              </a:ext>
            </a:extLst>
          </p:cNvPr>
          <p:cNvCxnSpPr/>
          <p:nvPr/>
        </p:nvCxnSpPr>
        <p:spPr>
          <a:xfrm flipH="1" flipV="1">
            <a:off x="2841725" y="4498025"/>
            <a:ext cx="519953" cy="41250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1F3412B-FFEC-498F-A225-7366042C5D58}"/>
              </a:ext>
            </a:extLst>
          </p:cNvPr>
          <p:cNvCxnSpPr>
            <a:cxnSpLocks/>
          </p:cNvCxnSpPr>
          <p:nvPr/>
        </p:nvCxnSpPr>
        <p:spPr>
          <a:xfrm flipV="1">
            <a:off x="3584367" y="4568401"/>
            <a:ext cx="0" cy="3421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3383479-6F5D-4D0E-9BA7-2F6307C39DC9}"/>
              </a:ext>
            </a:extLst>
          </p:cNvPr>
          <p:cNvCxnSpPr>
            <a:cxnSpLocks/>
            <a:stCxn id="8" idx="0"/>
          </p:cNvCxnSpPr>
          <p:nvPr/>
        </p:nvCxnSpPr>
        <p:spPr>
          <a:xfrm flipV="1">
            <a:off x="4572000" y="4568401"/>
            <a:ext cx="116453" cy="3421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616AE0F-D1E4-4845-8E62-5B4ED8958D89}"/>
              </a:ext>
            </a:extLst>
          </p:cNvPr>
          <p:cNvCxnSpPr>
            <a:cxnSpLocks/>
          </p:cNvCxnSpPr>
          <p:nvPr/>
        </p:nvCxnSpPr>
        <p:spPr>
          <a:xfrm flipV="1">
            <a:off x="5688035" y="4568401"/>
            <a:ext cx="116453" cy="34212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0D45B984-893D-4A4B-AD2E-CBAD6D828AC4}"/>
              </a:ext>
            </a:extLst>
          </p:cNvPr>
          <p:cNvSpPr/>
          <p:nvPr/>
        </p:nvSpPr>
        <p:spPr>
          <a:xfrm>
            <a:off x="6430662" y="4336751"/>
            <a:ext cx="1009949" cy="342124"/>
          </a:xfrm>
          <a:prstGeom prst="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0" name="Speech Bubble: Rectangle 19">
            <a:extLst>
              <a:ext uri="{FF2B5EF4-FFF2-40B4-BE49-F238E27FC236}">
                <a16:creationId xmlns:a16="http://schemas.microsoft.com/office/drawing/2014/main" id="{3A81E035-6F7A-47A6-93AA-121C29B47EE4}"/>
              </a:ext>
            </a:extLst>
          </p:cNvPr>
          <p:cNvSpPr/>
          <p:nvPr/>
        </p:nvSpPr>
        <p:spPr>
          <a:xfrm>
            <a:off x="7050655" y="4963838"/>
            <a:ext cx="1582270" cy="826786"/>
          </a:xfrm>
          <a:prstGeom prst="wedgeRectCallout">
            <a:avLst>
              <a:gd name="adj1" fmla="val -60558"/>
              <a:gd name="adj2" fmla="val -12655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4. Add in the currency and health expenditure per capita for your region.</a:t>
            </a:r>
          </a:p>
        </p:txBody>
      </p:sp>
      <p:cxnSp>
        <p:nvCxnSpPr>
          <p:cNvPr id="21" name="Straight Arrow Connector 20">
            <a:extLst>
              <a:ext uri="{FF2B5EF4-FFF2-40B4-BE49-F238E27FC236}">
                <a16:creationId xmlns:a16="http://schemas.microsoft.com/office/drawing/2014/main" id="{19B7A08A-4761-471E-854B-4B33F5731B76}"/>
              </a:ext>
            </a:extLst>
          </p:cNvPr>
          <p:cNvCxnSpPr>
            <a:cxnSpLocks/>
          </p:cNvCxnSpPr>
          <p:nvPr/>
        </p:nvCxnSpPr>
        <p:spPr>
          <a:xfrm flipV="1">
            <a:off x="3227207" y="4568401"/>
            <a:ext cx="0" cy="2792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4F331E5-56E2-4F45-89CD-767E4876318C}"/>
              </a:ext>
            </a:extLst>
          </p:cNvPr>
          <p:cNvCxnSpPr>
            <a:cxnSpLocks/>
          </p:cNvCxnSpPr>
          <p:nvPr/>
        </p:nvCxnSpPr>
        <p:spPr>
          <a:xfrm flipV="1">
            <a:off x="3584367" y="4581177"/>
            <a:ext cx="360017" cy="3293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A26D3B7-45BB-42EA-8303-4C9EACA17BD3}"/>
              </a:ext>
            </a:extLst>
          </p:cNvPr>
          <p:cNvCxnSpPr>
            <a:cxnSpLocks/>
          </p:cNvCxnSpPr>
          <p:nvPr/>
        </p:nvCxnSpPr>
        <p:spPr>
          <a:xfrm flipV="1">
            <a:off x="4562433" y="4598950"/>
            <a:ext cx="541454" cy="32934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3CF1E5C0-7E6F-417C-A87B-302EF2B1FB0F}"/>
              </a:ext>
            </a:extLst>
          </p:cNvPr>
          <p:cNvCxnSpPr>
            <a:cxnSpLocks/>
          </p:cNvCxnSpPr>
          <p:nvPr/>
        </p:nvCxnSpPr>
        <p:spPr>
          <a:xfrm flipV="1">
            <a:off x="5731503" y="4581177"/>
            <a:ext cx="510856" cy="33815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459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3BFD8CB-6DCD-4BB1-AFF2-E3B3B9DB019C}"/>
              </a:ext>
            </a:extLst>
          </p:cNvPr>
          <p:cNvSpPr/>
          <p:nvPr/>
        </p:nvSpPr>
        <p:spPr>
          <a:xfrm>
            <a:off x="7239000" y="1730829"/>
            <a:ext cx="1905000" cy="468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9D1F6D7-2CBF-4A4F-AF04-A3252E9BF16D}"/>
              </a:ext>
            </a:extLst>
          </p:cNvPr>
          <p:cNvSpPr>
            <a:spLocks noGrp="1"/>
          </p:cNvSpPr>
          <p:nvPr>
            <p:ph type="title"/>
          </p:nvPr>
        </p:nvSpPr>
        <p:spPr/>
        <p:txBody>
          <a:bodyPr>
            <a:normAutofit/>
          </a:bodyPr>
          <a:lstStyle/>
          <a:p>
            <a:r>
              <a:rPr lang="en-GB" dirty="0"/>
              <a:t>Editing values in bar graphs: population example</a:t>
            </a:r>
          </a:p>
        </p:txBody>
      </p:sp>
      <p:sp>
        <p:nvSpPr>
          <p:cNvPr id="5" name="Content Placeholder 4">
            <a:extLst>
              <a:ext uri="{FF2B5EF4-FFF2-40B4-BE49-F238E27FC236}">
                <a16:creationId xmlns:a16="http://schemas.microsoft.com/office/drawing/2014/main" id="{3A328D9A-455F-4578-A1EA-D878EAC4A45B}"/>
              </a:ext>
            </a:extLst>
          </p:cNvPr>
          <p:cNvSpPr>
            <a:spLocks noGrp="1"/>
          </p:cNvSpPr>
          <p:nvPr>
            <p:ph idx="1"/>
          </p:nvPr>
        </p:nvSpPr>
        <p:spPr>
          <a:xfrm>
            <a:off x="123564" y="1253325"/>
            <a:ext cx="9129618" cy="5513387"/>
          </a:xfrm>
        </p:spPr>
        <p:txBody>
          <a:bodyPr>
            <a:normAutofit/>
          </a:bodyPr>
          <a:lstStyle/>
          <a:p>
            <a:pPr marL="473075" indent="-457200">
              <a:buFont typeface="+mj-lt"/>
              <a:buAutoNum type="arabicPeriod"/>
            </a:pPr>
            <a:r>
              <a:rPr lang="en-GB" sz="1600" dirty="0"/>
              <a:t>Select the bar graph, right click.</a:t>
            </a:r>
          </a:p>
          <a:p>
            <a:pPr marL="473075" indent="-457200">
              <a:buFont typeface="+mj-lt"/>
              <a:buAutoNum type="arabicPeriod"/>
            </a:pPr>
            <a:r>
              <a:rPr lang="en-GB" sz="1600" dirty="0"/>
              <a:t>Select ‘Edit Data’. </a:t>
            </a:r>
          </a:p>
          <a:p>
            <a:pPr marL="473075" indent="-457200">
              <a:buFont typeface="+mj-lt"/>
              <a:buAutoNum type="arabicPeriod"/>
            </a:pPr>
            <a:endParaRPr lang="en-GB" dirty="0"/>
          </a:p>
          <a:p>
            <a:pPr marL="473075" indent="-457200">
              <a:buFont typeface="+mj-lt"/>
              <a:buAutoNum type="arabicPeriod"/>
            </a:pPr>
            <a:endParaRPr lang="en-GB" dirty="0"/>
          </a:p>
          <a:p>
            <a:pPr marL="473075" indent="-457200">
              <a:buFont typeface="+mj-lt"/>
              <a:buAutoNum type="arabicPeriod"/>
            </a:pPr>
            <a:endParaRPr lang="en-GB" dirty="0"/>
          </a:p>
          <a:p>
            <a:pPr marL="473075" indent="-457200">
              <a:buFont typeface="+mj-lt"/>
              <a:buAutoNum type="arabicPeriod"/>
            </a:pPr>
            <a:endParaRPr lang="en-GB" dirty="0"/>
          </a:p>
          <a:p>
            <a:pPr marL="473075" indent="-457200">
              <a:buFont typeface="+mj-lt"/>
              <a:buAutoNum type="arabicPeriod"/>
            </a:pPr>
            <a:endParaRPr lang="en-GB" dirty="0"/>
          </a:p>
          <a:p>
            <a:pPr marL="473075" indent="-457200">
              <a:buFont typeface="+mj-lt"/>
              <a:buAutoNum type="arabicPeriod"/>
            </a:pPr>
            <a:r>
              <a:rPr lang="en-GB" sz="1600" dirty="0"/>
              <a:t>Replace cells A1 and A2 with the country and region you want to focus on.</a:t>
            </a:r>
          </a:p>
          <a:p>
            <a:pPr marL="473075" indent="-457200">
              <a:buFont typeface="+mj-lt"/>
              <a:buAutoNum type="arabicPeriod"/>
            </a:pPr>
            <a:r>
              <a:rPr lang="en-GB" sz="1600" dirty="0"/>
              <a:t>Click on ‘population’ cells (B2 and B3), type the new values into the shaded orange boxes, press enter.</a:t>
            </a:r>
          </a:p>
          <a:p>
            <a:pPr marL="473075" indent="-457200">
              <a:buFont typeface="+mj-lt"/>
              <a:buAutoNum type="arabicPeriod"/>
            </a:pPr>
            <a:r>
              <a:rPr lang="en-GB" sz="1600" dirty="0"/>
              <a:t>Close the window and the information will automatically update.</a:t>
            </a:r>
          </a:p>
        </p:txBody>
      </p:sp>
      <p:sp>
        <p:nvSpPr>
          <p:cNvPr id="3" name="TextBox 2"/>
          <p:cNvSpPr txBox="1"/>
          <p:nvPr/>
        </p:nvSpPr>
        <p:spPr>
          <a:xfrm>
            <a:off x="5422900" y="1281759"/>
            <a:ext cx="3340100" cy="646331"/>
          </a:xfrm>
          <a:prstGeom prst="rect">
            <a:avLst/>
          </a:prstGeom>
          <a:noFill/>
          <a:ln>
            <a:solidFill>
              <a:schemeClr val="tx2"/>
            </a:solidFill>
          </a:ln>
        </p:spPr>
        <p:txBody>
          <a:bodyPr wrap="square" rtlCol="0">
            <a:spAutoFit/>
          </a:bodyPr>
          <a:lstStyle/>
          <a:p>
            <a:r>
              <a:rPr lang="en-GB" sz="1200" dirty="0"/>
              <a:t>In older PowerPoint versions, you may have to place the cursor on the little arrow beside ‘Edit Data’ and select ‘Edit Data in Excel’</a:t>
            </a:r>
          </a:p>
        </p:txBody>
      </p:sp>
      <p:pic>
        <p:nvPicPr>
          <p:cNvPr id="4" name="Picture 3"/>
          <p:cNvPicPr>
            <a:picLocks noChangeAspect="1"/>
          </p:cNvPicPr>
          <p:nvPr/>
        </p:nvPicPr>
        <p:blipFill rotWithShape="1">
          <a:blip r:embed="rId2"/>
          <a:srcRect l="50676" t="48893" r="18230" b="31380"/>
          <a:stretch/>
        </p:blipFill>
        <p:spPr>
          <a:xfrm>
            <a:off x="195453" y="2100650"/>
            <a:ext cx="3203854" cy="1626078"/>
          </a:xfrm>
          <a:prstGeom prst="rect">
            <a:avLst/>
          </a:prstGeom>
        </p:spPr>
      </p:pic>
      <p:pic>
        <p:nvPicPr>
          <p:cNvPr id="6" name="Picture 5">
            <a:extLst>
              <a:ext uri="{FF2B5EF4-FFF2-40B4-BE49-F238E27FC236}">
                <a16:creationId xmlns:a16="http://schemas.microsoft.com/office/drawing/2014/main" id="{B0EB151B-C126-48C3-AD68-3E02E598D71B}"/>
              </a:ext>
            </a:extLst>
          </p:cNvPr>
          <p:cNvPicPr>
            <a:picLocks noChangeAspect="1"/>
          </p:cNvPicPr>
          <p:nvPr/>
        </p:nvPicPr>
        <p:blipFill rotWithShape="1">
          <a:blip r:embed="rId3"/>
          <a:srcRect l="24087" t="20820" r="43671" b="62537"/>
          <a:stretch/>
        </p:blipFill>
        <p:spPr>
          <a:xfrm>
            <a:off x="3256462" y="2100650"/>
            <a:ext cx="5600200" cy="1626077"/>
          </a:xfrm>
          <a:prstGeom prst="rect">
            <a:avLst/>
          </a:prstGeom>
        </p:spPr>
      </p:pic>
    </p:spTree>
    <p:extLst>
      <p:ext uri="{BB962C8B-B14F-4D97-AF65-F5344CB8AC3E}">
        <p14:creationId xmlns:p14="http://schemas.microsoft.com/office/powerpoint/2010/main" val="13245465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95803-58A4-458C-A571-9009EBD6359C}"/>
              </a:ext>
            </a:extLst>
          </p:cNvPr>
          <p:cNvSpPr>
            <a:spLocks noGrp="1"/>
          </p:cNvSpPr>
          <p:nvPr>
            <p:ph type="title"/>
          </p:nvPr>
        </p:nvSpPr>
        <p:spPr/>
        <p:txBody>
          <a:bodyPr>
            <a:normAutofit fontScale="90000"/>
          </a:bodyPr>
          <a:lstStyle/>
          <a:p>
            <a:r>
              <a:rPr lang="en-GB" dirty="0"/>
              <a:t>Budget allocation section </a:t>
            </a:r>
            <a:br>
              <a:rPr lang="en-GB" dirty="0"/>
            </a:br>
            <a:endParaRPr lang="en-GB" dirty="0"/>
          </a:p>
        </p:txBody>
      </p:sp>
      <p:sp>
        <p:nvSpPr>
          <p:cNvPr id="7" name="Content Placeholder 2">
            <a:extLst>
              <a:ext uri="{FF2B5EF4-FFF2-40B4-BE49-F238E27FC236}">
                <a16:creationId xmlns:a16="http://schemas.microsoft.com/office/drawing/2014/main" id="{58F88BC2-C408-4275-AC48-A210D3F5ABDE}"/>
              </a:ext>
            </a:extLst>
          </p:cNvPr>
          <p:cNvSpPr txBox="1">
            <a:spLocks/>
          </p:cNvSpPr>
          <p:nvPr/>
        </p:nvSpPr>
        <p:spPr>
          <a:xfrm>
            <a:off x="124052" y="1257526"/>
            <a:ext cx="8558439" cy="4979987"/>
          </a:xfrm>
          <a:prstGeom prst="rect">
            <a:avLst/>
          </a:prstGeom>
        </p:spPr>
        <p:txBody>
          <a:bodyPr vert="horz" lIns="91440" tIns="45720" rIns="91440" bIns="45720" rtlCol="0">
            <a:normAutofit/>
          </a:bodyPr>
          <a:lst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rgbClr val="000000"/>
                </a:solidFill>
                <a:latin typeface="+mn-lt"/>
                <a:ea typeface="+mn-ea"/>
                <a:cs typeface="+mn-cs"/>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rgbClr val="000000"/>
                </a:solidFill>
                <a:latin typeface="+mn-lt"/>
                <a:ea typeface="+mn-ea"/>
                <a:cs typeface="+mn-cs"/>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kern="1200">
                <a:solidFill>
                  <a:srgbClr val="000000"/>
                </a:solidFill>
                <a:latin typeface="+mn-lt"/>
                <a:ea typeface="+mn-ea"/>
                <a:cs typeface="+mn-cs"/>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kern="1200">
                <a:solidFill>
                  <a:srgbClr val="000000"/>
                </a:solidFill>
                <a:latin typeface="+mn-lt"/>
                <a:ea typeface="+mn-ea"/>
                <a:cs typeface="+mn-cs"/>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kern="120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GB" dirty="0"/>
          </a:p>
        </p:txBody>
      </p:sp>
      <p:pic>
        <p:nvPicPr>
          <p:cNvPr id="3" name="Picture 2">
            <a:extLst>
              <a:ext uri="{FF2B5EF4-FFF2-40B4-BE49-F238E27FC236}">
                <a16:creationId xmlns:a16="http://schemas.microsoft.com/office/drawing/2014/main" id="{F7E27F2D-4D2C-4F84-9B80-0F08EFFE2700}"/>
              </a:ext>
            </a:extLst>
          </p:cNvPr>
          <p:cNvPicPr>
            <a:picLocks noChangeAspect="1"/>
          </p:cNvPicPr>
          <p:nvPr/>
        </p:nvPicPr>
        <p:blipFill>
          <a:blip r:embed="rId2"/>
          <a:stretch>
            <a:fillRect/>
          </a:stretch>
        </p:blipFill>
        <p:spPr>
          <a:xfrm>
            <a:off x="389029" y="2708208"/>
            <a:ext cx="8035559" cy="2416287"/>
          </a:xfrm>
          <a:prstGeom prst="rect">
            <a:avLst/>
          </a:prstGeom>
        </p:spPr>
      </p:pic>
      <p:sp>
        <p:nvSpPr>
          <p:cNvPr id="12" name="TextBox 11">
            <a:extLst>
              <a:ext uri="{FF2B5EF4-FFF2-40B4-BE49-F238E27FC236}">
                <a16:creationId xmlns:a16="http://schemas.microsoft.com/office/drawing/2014/main" id="{9CAB30BB-8671-4C57-AC32-A0AF52AD7F2E}"/>
              </a:ext>
            </a:extLst>
          </p:cNvPr>
          <p:cNvSpPr txBox="1"/>
          <p:nvPr/>
        </p:nvSpPr>
        <p:spPr>
          <a:xfrm rot="10800000" flipV="1">
            <a:off x="298223" y="1179691"/>
            <a:ext cx="7949306" cy="830997"/>
          </a:xfrm>
          <a:prstGeom prst="rect">
            <a:avLst/>
          </a:prstGeom>
          <a:noFill/>
        </p:spPr>
        <p:txBody>
          <a:bodyPr wrap="square">
            <a:spAutoFit/>
          </a:bodyPr>
          <a:lstStyle/>
          <a:p>
            <a:pPr marL="285750" indent="-285750">
              <a:buFont typeface="Arial" panose="020B0604020202020204" pitchFamily="34" charset="0"/>
              <a:buChar char="•"/>
            </a:pPr>
            <a:r>
              <a:rPr lang="en-GB" sz="1600" dirty="0">
                <a:solidFill>
                  <a:schemeClr val="tx2"/>
                </a:solidFill>
              </a:rPr>
              <a:t>Present the health budget as a percentage of the overall budget and the RMNCAH budget as a percentage of the total health budget.</a:t>
            </a:r>
          </a:p>
          <a:p>
            <a:pPr marL="285750" indent="-285750">
              <a:buFont typeface="Arial" panose="020B0604020202020204" pitchFamily="34" charset="0"/>
              <a:buChar char="•"/>
            </a:pPr>
            <a:r>
              <a:rPr lang="en-GB" sz="1600" dirty="0">
                <a:solidFill>
                  <a:schemeClr val="tx2"/>
                </a:solidFill>
              </a:rPr>
              <a:t>If possible, make a comparison between previous years and the current budget.</a:t>
            </a:r>
            <a:endParaRPr lang="en-US" sz="1600" dirty="0">
              <a:solidFill>
                <a:schemeClr val="tx2"/>
              </a:solidFill>
            </a:endParaRPr>
          </a:p>
        </p:txBody>
      </p:sp>
      <p:sp>
        <p:nvSpPr>
          <p:cNvPr id="9" name="Speech Bubble: Rectangle 8">
            <a:extLst>
              <a:ext uri="{FF2B5EF4-FFF2-40B4-BE49-F238E27FC236}">
                <a16:creationId xmlns:a16="http://schemas.microsoft.com/office/drawing/2014/main" id="{2D773230-8898-400F-A915-09899D68EFFB}"/>
              </a:ext>
            </a:extLst>
          </p:cNvPr>
          <p:cNvSpPr/>
          <p:nvPr/>
        </p:nvSpPr>
        <p:spPr>
          <a:xfrm>
            <a:off x="604173" y="5220362"/>
            <a:ext cx="2501240" cy="753036"/>
          </a:xfrm>
          <a:prstGeom prst="wedgeRectCallout">
            <a:avLst>
              <a:gd name="adj1" fmla="val 27117"/>
              <a:gd name="adj2" fmla="val -15178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6. Right click on the bar and select ‘Edit Data’. Input your data on health budget allocation for this year and the previous year.</a:t>
            </a:r>
          </a:p>
        </p:txBody>
      </p:sp>
      <p:sp>
        <p:nvSpPr>
          <p:cNvPr id="10" name="Speech Bubble: Rectangle 9">
            <a:extLst>
              <a:ext uri="{FF2B5EF4-FFF2-40B4-BE49-F238E27FC236}">
                <a16:creationId xmlns:a16="http://schemas.microsoft.com/office/drawing/2014/main" id="{5AE8F53D-80E6-44D9-8E24-2ED2EF152FBA}"/>
              </a:ext>
            </a:extLst>
          </p:cNvPr>
          <p:cNvSpPr/>
          <p:nvPr/>
        </p:nvSpPr>
        <p:spPr>
          <a:xfrm>
            <a:off x="3729566" y="2191640"/>
            <a:ext cx="2501240" cy="753036"/>
          </a:xfrm>
          <a:prstGeom prst="wedgeRectCallout">
            <a:avLst>
              <a:gd name="adj1" fmla="val -69654"/>
              <a:gd name="adj2" fmla="val 7678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5. Add a sentence setting out the status of budget allocation in your region.</a:t>
            </a:r>
          </a:p>
        </p:txBody>
      </p:sp>
      <p:sp>
        <p:nvSpPr>
          <p:cNvPr id="11" name="Speech Bubble: Rectangle 10">
            <a:extLst>
              <a:ext uri="{FF2B5EF4-FFF2-40B4-BE49-F238E27FC236}">
                <a16:creationId xmlns:a16="http://schemas.microsoft.com/office/drawing/2014/main" id="{D8536F73-D742-42ED-9621-38ECD88E15DE}"/>
              </a:ext>
            </a:extLst>
          </p:cNvPr>
          <p:cNvSpPr/>
          <p:nvPr/>
        </p:nvSpPr>
        <p:spPr>
          <a:xfrm>
            <a:off x="4877048" y="5293728"/>
            <a:ext cx="2501240" cy="914035"/>
          </a:xfrm>
          <a:prstGeom prst="wedgeRectCallout">
            <a:avLst>
              <a:gd name="adj1" fmla="val -25928"/>
              <a:gd name="adj2" fmla="val -1434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7. Right click on the bar and select ‘Edit Data’. Input your priority programme areas from the budget and the data on allocations for this year and the previous year.</a:t>
            </a:r>
          </a:p>
        </p:txBody>
      </p:sp>
    </p:spTree>
    <p:extLst>
      <p:ext uri="{BB962C8B-B14F-4D97-AF65-F5344CB8AC3E}">
        <p14:creationId xmlns:p14="http://schemas.microsoft.com/office/powerpoint/2010/main" val="27189705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972272C-87F8-4EC6-BA3B-00765497B6D0}"/>
              </a:ext>
            </a:extLst>
          </p:cNvPr>
          <p:cNvSpPr txBox="1">
            <a:spLocks/>
          </p:cNvSpPr>
          <p:nvPr/>
        </p:nvSpPr>
        <p:spPr>
          <a:xfrm>
            <a:off x="298223" y="1328510"/>
            <a:ext cx="8558439" cy="5513387"/>
          </a:xfrm>
          <a:prstGeom prst="rect">
            <a:avLst/>
          </a:prstGeom>
        </p:spPr>
        <p:txBody>
          <a:bodyPr vert="horz" lIns="91440" tIns="45720" rIns="91440" bIns="45720" rtlCol="0">
            <a:normAutofit/>
          </a:bodyPr>
          <a:lst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rgbClr val="000000"/>
                </a:solidFill>
                <a:latin typeface="+mn-lt"/>
                <a:ea typeface="+mn-ea"/>
                <a:cs typeface="+mn-cs"/>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rgbClr val="000000"/>
                </a:solidFill>
                <a:latin typeface="+mn-lt"/>
                <a:ea typeface="+mn-ea"/>
                <a:cs typeface="+mn-cs"/>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kern="1200">
                <a:solidFill>
                  <a:srgbClr val="000000"/>
                </a:solidFill>
                <a:latin typeface="+mn-lt"/>
                <a:ea typeface="+mn-ea"/>
                <a:cs typeface="+mn-cs"/>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kern="1200">
                <a:solidFill>
                  <a:srgbClr val="000000"/>
                </a:solidFill>
                <a:latin typeface="+mn-lt"/>
                <a:ea typeface="+mn-ea"/>
                <a:cs typeface="+mn-cs"/>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kern="120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473075" indent="-457200">
              <a:buFont typeface="+mj-lt"/>
              <a:buAutoNum type="arabicPeriod"/>
            </a:pPr>
            <a:r>
              <a:rPr lang="en-GB" sz="1600" dirty="0">
                <a:solidFill>
                  <a:schemeClr val="tx2"/>
                </a:solidFill>
              </a:rPr>
              <a:t>Select the column graph, right click.</a:t>
            </a:r>
          </a:p>
          <a:p>
            <a:pPr marL="473075" indent="-457200">
              <a:buFont typeface="+mj-lt"/>
              <a:buAutoNum type="arabicPeriod"/>
            </a:pPr>
            <a:r>
              <a:rPr lang="en-GB" sz="1600" dirty="0">
                <a:solidFill>
                  <a:schemeClr val="tx2"/>
                </a:solidFill>
              </a:rPr>
              <a:t>Select ‘Edit Data’. You’ll see this:</a:t>
            </a:r>
          </a:p>
          <a:p>
            <a:pPr marL="473075" indent="-457200">
              <a:buFont typeface="+mj-lt"/>
              <a:buAutoNum type="arabicPeriod"/>
            </a:pPr>
            <a:endParaRPr lang="en-GB" sz="1600" dirty="0">
              <a:solidFill>
                <a:schemeClr val="tx2"/>
              </a:solidFill>
            </a:endParaRPr>
          </a:p>
          <a:p>
            <a:pPr marL="473075" indent="-457200">
              <a:buFont typeface="+mj-lt"/>
              <a:buAutoNum type="arabicPeriod"/>
            </a:pPr>
            <a:endParaRPr lang="en-GB" sz="1600" dirty="0">
              <a:solidFill>
                <a:schemeClr val="tx2"/>
              </a:solidFill>
            </a:endParaRPr>
          </a:p>
          <a:p>
            <a:pPr marL="473075" indent="-457200">
              <a:buFont typeface="+mj-lt"/>
              <a:buAutoNum type="arabicPeriod"/>
            </a:pPr>
            <a:endParaRPr lang="en-GB" sz="1600" dirty="0">
              <a:solidFill>
                <a:schemeClr val="tx2"/>
              </a:solidFill>
            </a:endParaRPr>
          </a:p>
          <a:p>
            <a:pPr marL="473075" indent="-457200">
              <a:buFont typeface="+mj-lt"/>
              <a:buAutoNum type="arabicPeriod"/>
            </a:pPr>
            <a:endParaRPr lang="en-GB" sz="1600" dirty="0">
              <a:solidFill>
                <a:schemeClr val="tx2"/>
              </a:solidFill>
            </a:endParaRPr>
          </a:p>
          <a:p>
            <a:pPr marL="473075" indent="-457200">
              <a:buFont typeface="+mj-lt"/>
              <a:buAutoNum type="arabicPeriod"/>
            </a:pPr>
            <a:endParaRPr lang="en-GB" sz="1600" dirty="0">
              <a:solidFill>
                <a:schemeClr val="tx2"/>
              </a:solidFill>
            </a:endParaRPr>
          </a:p>
          <a:p>
            <a:pPr marL="473075" indent="-457200">
              <a:buFont typeface="+mj-lt"/>
              <a:buAutoNum type="arabicPeriod"/>
            </a:pPr>
            <a:endParaRPr lang="en-GB" sz="1600" dirty="0">
              <a:solidFill>
                <a:schemeClr val="tx2"/>
              </a:solidFill>
            </a:endParaRPr>
          </a:p>
          <a:p>
            <a:pPr marL="473075" indent="-457200">
              <a:buFont typeface="+mj-lt"/>
              <a:buAutoNum type="arabicPeriod"/>
            </a:pPr>
            <a:endParaRPr lang="en-GB" sz="1600" dirty="0">
              <a:solidFill>
                <a:schemeClr val="tx2"/>
              </a:solidFill>
            </a:endParaRPr>
          </a:p>
          <a:p>
            <a:pPr marL="473075" indent="-457200">
              <a:buFont typeface="+mj-lt"/>
              <a:buAutoNum type="arabicPeriod"/>
            </a:pPr>
            <a:endParaRPr lang="en-GB" sz="1600" dirty="0">
              <a:solidFill>
                <a:schemeClr val="tx2"/>
              </a:solidFill>
            </a:endParaRPr>
          </a:p>
          <a:p>
            <a:pPr marL="473075" indent="-457200">
              <a:buFont typeface="+mj-lt"/>
              <a:buAutoNum type="arabicPeriod"/>
            </a:pPr>
            <a:r>
              <a:rPr lang="en-GB" sz="1600" dirty="0">
                <a:solidFill>
                  <a:schemeClr val="tx2"/>
                </a:solidFill>
              </a:rPr>
              <a:t>Fill in the shaded orange boxes: this includes adding your priority budget lines in column A and the years in review in columns B and C, along with the budget allocation data. </a:t>
            </a:r>
          </a:p>
          <a:p>
            <a:pPr marL="473075" indent="-457200">
              <a:buFont typeface="+mj-lt"/>
              <a:buAutoNum type="arabicPeriod"/>
            </a:pPr>
            <a:r>
              <a:rPr lang="en-GB" sz="1600" dirty="0">
                <a:solidFill>
                  <a:schemeClr val="tx2"/>
                </a:solidFill>
              </a:rPr>
              <a:t>Close the window.</a:t>
            </a:r>
          </a:p>
        </p:txBody>
      </p:sp>
      <p:sp>
        <p:nvSpPr>
          <p:cNvPr id="2" name="Title 1">
            <a:extLst>
              <a:ext uri="{FF2B5EF4-FFF2-40B4-BE49-F238E27FC236}">
                <a16:creationId xmlns:a16="http://schemas.microsoft.com/office/drawing/2014/main" id="{84F67873-D0EC-4B95-B7F2-5ECC9C9A84E7}"/>
              </a:ext>
            </a:extLst>
          </p:cNvPr>
          <p:cNvSpPr>
            <a:spLocks noGrp="1"/>
          </p:cNvSpPr>
          <p:nvPr>
            <p:ph type="title"/>
          </p:nvPr>
        </p:nvSpPr>
        <p:spPr/>
        <p:txBody>
          <a:bodyPr>
            <a:normAutofit/>
          </a:bodyPr>
          <a:lstStyle/>
          <a:p>
            <a:r>
              <a:rPr lang="en-GB" dirty="0"/>
              <a:t>Editing values in bar charts: budget line example</a:t>
            </a:r>
          </a:p>
        </p:txBody>
      </p:sp>
      <p:sp>
        <p:nvSpPr>
          <p:cNvPr id="6" name="TextBox 5"/>
          <p:cNvSpPr txBox="1"/>
          <p:nvPr/>
        </p:nvSpPr>
        <p:spPr>
          <a:xfrm>
            <a:off x="5809672" y="1281759"/>
            <a:ext cx="2953327" cy="830997"/>
          </a:xfrm>
          <a:prstGeom prst="rect">
            <a:avLst/>
          </a:prstGeom>
          <a:noFill/>
          <a:ln>
            <a:solidFill>
              <a:schemeClr val="tx2"/>
            </a:solidFill>
          </a:ln>
        </p:spPr>
        <p:txBody>
          <a:bodyPr wrap="square" rtlCol="0">
            <a:spAutoFit/>
          </a:bodyPr>
          <a:lstStyle/>
          <a:p>
            <a:r>
              <a:rPr lang="en-GB" sz="1200" dirty="0"/>
              <a:t>In older PowerPoint versions, you may have to place the cursor on the little arrow beside ‘Edit Data’ and select ‘Edit Data in Excel’</a:t>
            </a:r>
          </a:p>
        </p:txBody>
      </p:sp>
      <p:pic>
        <p:nvPicPr>
          <p:cNvPr id="7" name="Picture 6"/>
          <p:cNvPicPr>
            <a:picLocks noChangeAspect="1"/>
          </p:cNvPicPr>
          <p:nvPr/>
        </p:nvPicPr>
        <p:blipFill rotWithShape="1">
          <a:blip r:embed="rId3"/>
          <a:srcRect l="50676" t="48893" r="18230" b="31380"/>
          <a:stretch/>
        </p:blipFill>
        <p:spPr>
          <a:xfrm>
            <a:off x="148987" y="2173830"/>
            <a:ext cx="3783947" cy="1920497"/>
          </a:xfrm>
          <a:prstGeom prst="rect">
            <a:avLst/>
          </a:prstGeom>
        </p:spPr>
      </p:pic>
      <p:pic>
        <p:nvPicPr>
          <p:cNvPr id="3" name="Picture 2">
            <a:extLst>
              <a:ext uri="{FF2B5EF4-FFF2-40B4-BE49-F238E27FC236}">
                <a16:creationId xmlns:a16="http://schemas.microsoft.com/office/drawing/2014/main" id="{CBF20C04-06EC-402B-8D0B-63C275647E07}"/>
              </a:ext>
            </a:extLst>
          </p:cNvPr>
          <p:cNvPicPr>
            <a:picLocks noChangeAspect="1"/>
          </p:cNvPicPr>
          <p:nvPr/>
        </p:nvPicPr>
        <p:blipFill rotWithShape="1">
          <a:blip r:embed="rId4"/>
          <a:srcRect l="28955" t="23665" r="24627" b="41575"/>
          <a:stretch/>
        </p:blipFill>
        <p:spPr>
          <a:xfrm>
            <a:off x="3932934" y="2173830"/>
            <a:ext cx="5022065" cy="2115403"/>
          </a:xfrm>
          <a:prstGeom prst="rect">
            <a:avLst/>
          </a:prstGeom>
        </p:spPr>
      </p:pic>
    </p:spTree>
    <p:extLst>
      <p:ext uri="{BB962C8B-B14F-4D97-AF65-F5344CB8AC3E}">
        <p14:creationId xmlns:p14="http://schemas.microsoft.com/office/powerpoint/2010/main" val="383848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95803-58A4-458C-A571-9009EBD6359C}"/>
              </a:ext>
            </a:extLst>
          </p:cNvPr>
          <p:cNvSpPr>
            <a:spLocks noGrp="1"/>
          </p:cNvSpPr>
          <p:nvPr>
            <p:ph type="title"/>
          </p:nvPr>
        </p:nvSpPr>
        <p:spPr/>
        <p:txBody>
          <a:bodyPr>
            <a:normAutofit/>
          </a:bodyPr>
          <a:lstStyle/>
          <a:p>
            <a:r>
              <a:rPr lang="en-GB" dirty="0"/>
              <a:t>Budget expenditure section</a:t>
            </a:r>
          </a:p>
        </p:txBody>
      </p:sp>
      <p:sp>
        <p:nvSpPr>
          <p:cNvPr id="7" name="Content Placeholder 2">
            <a:extLst>
              <a:ext uri="{FF2B5EF4-FFF2-40B4-BE49-F238E27FC236}">
                <a16:creationId xmlns:a16="http://schemas.microsoft.com/office/drawing/2014/main" id="{58F88BC2-C408-4275-AC48-A210D3F5ABDE}"/>
              </a:ext>
            </a:extLst>
          </p:cNvPr>
          <p:cNvSpPr txBox="1">
            <a:spLocks/>
          </p:cNvSpPr>
          <p:nvPr/>
        </p:nvSpPr>
        <p:spPr>
          <a:xfrm>
            <a:off x="124052" y="1257526"/>
            <a:ext cx="8558439" cy="4979987"/>
          </a:xfrm>
          <a:prstGeom prst="rect">
            <a:avLst/>
          </a:prstGeom>
        </p:spPr>
        <p:txBody>
          <a:bodyPr vert="horz" lIns="91440" tIns="45720" rIns="91440" bIns="45720" rtlCol="0">
            <a:normAutofit/>
          </a:bodyPr>
          <a:lst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rgbClr val="000000"/>
                </a:solidFill>
                <a:latin typeface="+mn-lt"/>
                <a:ea typeface="+mn-ea"/>
                <a:cs typeface="+mn-cs"/>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rgbClr val="000000"/>
                </a:solidFill>
                <a:latin typeface="+mn-lt"/>
                <a:ea typeface="+mn-ea"/>
                <a:cs typeface="+mn-cs"/>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kern="1200">
                <a:solidFill>
                  <a:srgbClr val="000000"/>
                </a:solidFill>
                <a:latin typeface="+mn-lt"/>
                <a:ea typeface="+mn-ea"/>
                <a:cs typeface="+mn-cs"/>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kern="1200">
                <a:solidFill>
                  <a:srgbClr val="000000"/>
                </a:solidFill>
                <a:latin typeface="+mn-lt"/>
                <a:ea typeface="+mn-ea"/>
                <a:cs typeface="+mn-cs"/>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kern="120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GB" dirty="0"/>
          </a:p>
        </p:txBody>
      </p:sp>
      <p:sp>
        <p:nvSpPr>
          <p:cNvPr id="12" name="Content Placeholder 4">
            <a:extLst>
              <a:ext uri="{FF2B5EF4-FFF2-40B4-BE49-F238E27FC236}">
                <a16:creationId xmlns:a16="http://schemas.microsoft.com/office/drawing/2014/main" id="{8AF3B403-747F-4393-86B5-71C076F96429}"/>
              </a:ext>
            </a:extLst>
          </p:cNvPr>
          <p:cNvSpPr>
            <a:spLocks noGrp="1"/>
          </p:cNvSpPr>
          <p:nvPr>
            <p:ph idx="1"/>
          </p:nvPr>
        </p:nvSpPr>
        <p:spPr>
          <a:xfrm>
            <a:off x="124052" y="998155"/>
            <a:ext cx="9019948" cy="5513387"/>
          </a:xfrm>
        </p:spPr>
        <p:txBody>
          <a:bodyPr>
            <a:normAutofit/>
          </a:bodyPr>
          <a:lstStyle/>
          <a:p>
            <a:r>
              <a:rPr lang="en-GB" sz="1600" dirty="0"/>
              <a:t>Depending on available data, this section captures data on disbursements or both disbursements and expenditure.</a:t>
            </a:r>
          </a:p>
          <a:p>
            <a:r>
              <a:rPr lang="en-GB" sz="1600" dirty="0"/>
              <a:t>Disbursement data shows how much is released by government for the programme being tracked. Expenditure data shows how much is spent. If the data is available, focus on expenditure.</a:t>
            </a:r>
          </a:p>
          <a:p>
            <a:r>
              <a:rPr lang="en-GB" sz="1600" dirty="0"/>
              <a:t>In the example below, the graphs show disbursed funds as a % of allocated funds.</a:t>
            </a:r>
          </a:p>
          <a:p>
            <a:endParaRPr lang="en-GB" sz="2000" dirty="0"/>
          </a:p>
          <a:p>
            <a:endParaRPr lang="en-GB" sz="2000" dirty="0"/>
          </a:p>
          <a:p>
            <a:endParaRPr lang="en-GB" sz="2000" dirty="0"/>
          </a:p>
          <a:p>
            <a:endParaRPr lang="en-GB" sz="2000" dirty="0"/>
          </a:p>
          <a:p>
            <a:endParaRPr lang="en-GB" sz="2000" dirty="0"/>
          </a:p>
        </p:txBody>
      </p:sp>
      <p:pic>
        <p:nvPicPr>
          <p:cNvPr id="8" name="Picture 7">
            <a:extLst>
              <a:ext uri="{FF2B5EF4-FFF2-40B4-BE49-F238E27FC236}">
                <a16:creationId xmlns:a16="http://schemas.microsoft.com/office/drawing/2014/main" id="{052CFBAE-E943-47B8-95DA-6174390975DD}"/>
              </a:ext>
            </a:extLst>
          </p:cNvPr>
          <p:cNvPicPr>
            <a:picLocks noChangeAspect="1"/>
          </p:cNvPicPr>
          <p:nvPr/>
        </p:nvPicPr>
        <p:blipFill rotWithShape="1">
          <a:blip r:embed="rId3"/>
          <a:srcRect l="188" t="945" r="4583" b="-945"/>
          <a:stretch/>
        </p:blipFill>
        <p:spPr>
          <a:xfrm>
            <a:off x="1601134" y="3329124"/>
            <a:ext cx="7265534" cy="1981200"/>
          </a:xfrm>
          <a:prstGeom prst="rect">
            <a:avLst/>
          </a:prstGeom>
        </p:spPr>
      </p:pic>
      <p:sp>
        <p:nvSpPr>
          <p:cNvPr id="13" name="Speech Bubble: Rectangle 12">
            <a:extLst>
              <a:ext uri="{FF2B5EF4-FFF2-40B4-BE49-F238E27FC236}">
                <a16:creationId xmlns:a16="http://schemas.microsoft.com/office/drawing/2014/main" id="{042A9ABE-4373-4DC5-A1F2-B2A0C51ED4C7}"/>
              </a:ext>
            </a:extLst>
          </p:cNvPr>
          <p:cNvSpPr/>
          <p:nvPr/>
        </p:nvSpPr>
        <p:spPr>
          <a:xfrm>
            <a:off x="3354297" y="2748536"/>
            <a:ext cx="2501240" cy="406435"/>
          </a:xfrm>
          <a:prstGeom prst="wedgeRectCallout">
            <a:avLst>
              <a:gd name="adj1" fmla="val -56751"/>
              <a:gd name="adj2" fmla="val 12531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8. Change this to ‘Expenditure’ if you have the data available.</a:t>
            </a:r>
          </a:p>
        </p:txBody>
      </p:sp>
      <p:sp>
        <p:nvSpPr>
          <p:cNvPr id="14" name="Speech Bubble: Rectangle 13">
            <a:extLst>
              <a:ext uri="{FF2B5EF4-FFF2-40B4-BE49-F238E27FC236}">
                <a16:creationId xmlns:a16="http://schemas.microsoft.com/office/drawing/2014/main" id="{955624FB-EC4C-48EA-AC15-012F6548AD3C}"/>
              </a:ext>
            </a:extLst>
          </p:cNvPr>
          <p:cNvSpPr/>
          <p:nvPr/>
        </p:nvSpPr>
        <p:spPr>
          <a:xfrm>
            <a:off x="6161503" y="2947928"/>
            <a:ext cx="2810679" cy="406435"/>
          </a:xfrm>
          <a:prstGeom prst="wedgeRectCallout">
            <a:avLst>
              <a:gd name="adj1" fmla="val -54959"/>
              <a:gd name="adj2" fmla="val 11207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9. Add a sentence setting out the status of disbursement or expenditure.</a:t>
            </a:r>
          </a:p>
        </p:txBody>
      </p:sp>
      <p:sp>
        <p:nvSpPr>
          <p:cNvPr id="3" name="Rectangle 2">
            <a:extLst>
              <a:ext uri="{FF2B5EF4-FFF2-40B4-BE49-F238E27FC236}">
                <a16:creationId xmlns:a16="http://schemas.microsoft.com/office/drawing/2014/main" id="{77722A37-0B1C-4710-BCB4-54EE9FA212A6}"/>
              </a:ext>
            </a:extLst>
          </p:cNvPr>
          <p:cNvSpPr/>
          <p:nvPr/>
        </p:nvSpPr>
        <p:spPr>
          <a:xfrm>
            <a:off x="1601134" y="5092103"/>
            <a:ext cx="7265534" cy="228505"/>
          </a:xfrm>
          <a:prstGeom prst="rect">
            <a:avLst/>
          </a:prstGeom>
          <a:solidFill>
            <a:srgbClr val="82C5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Speech Bubble: Rectangle 14">
            <a:extLst>
              <a:ext uri="{FF2B5EF4-FFF2-40B4-BE49-F238E27FC236}">
                <a16:creationId xmlns:a16="http://schemas.microsoft.com/office/drawing/2014/main" id="{D77A38A9-C4D8-423B-80B6-8DD00CFFBA43}"/>
              </a:ext>
            </a:extLst>
          </p:cNvPr>
          <p:cNvSpPr/>
          <p:nvPr/>
        </p:nvSpPr>
        <p:spPr>
          <a:xfrm>
            <a:off x="785953" y="5484477"/>
            <a:ext cx="2501240" cy="753036"/>
          </a:xfrm>
          <a:prstGeom prst="wedgeRectCallout">
            <a:avLst>
              <a:gd name="adj1" fmla="val -481"/>
              <a:gd name="adj2" fmla="val -137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10. Right click on the doughnut and select ‘Edit Data’. Input your data on health sector disbursement or expenditure and allocation.</a:t>
            </a:r>
          </a:p>
        </p:txBody>
      </p:sp>
      <p:sp>
        <p:nvSpPr>
          <p:cNvPr id="17" name="Rectangle 16">
            <a:extLst>
              <a:ext uri="{FF2B5EF4-FFF2-40B4-BE49-F238E27FC236}">
                <a16:creationId xmlns:a16="http://schemas.microsoft.com/office/drawing/2014/main" id="{1FEDDE0A-8D15-4B9D-BA1C-B6111200A1DD}"/>
              </a:ext>
            </a:extLst>
          </p:cNvPr>
          <p:cNvSpPr/>
          <p:nvPr/>
        </p:nvSpPr>
        <p:spPr>
          <a:xfrm>
            <a:off x="3880229" y="5440303"/>
            <a:ext cx="4069977" cy="7530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11. Right click on each of the other doughnuts and select ‘Edit Data’. Input your data on priority programme disbursement or expenditure and allocation. Make sure you also edit the heading accordingly!</a:t>
            </a:r>
          </a:p>
        </p:txBody>
      </p:sp>
      <p:sp>
        <p:nvSpPr>
          <p:cNvPr id="18" name="Speech Bubble: Rectangle 17">
            <a:extLst>
              <a:ext uri="{FF2B5EF4-FFF2-40B4-BE49-F238E27FC236}">
                <a16:creationId xmlns:a16="http://schemas.microsoft.com/office/drawing/2014/main" id="{5BBD8FFB-736A-459F-B0CE-5E216763C82E}"/>
              </a:ext>
            </a:extLst>
          </p:cNvPr>
          <p:cNvSpPr/>
          <p:nvPr/>
        </p:nvSpPr>
        <p:spPr>
          <a:xfrm>
            <a:off x="615625" y="3329123"/>
            <a:ext cx="1155838" cy="1470871"/>
          </a:xfrm>
          <a:prstGeom prst="wedgeRectCallout">
            <a:avLst>
              <a:gd name="adj1" fmla="val 65445"/>
              <a:gd name="adj2" fmla="val 207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7. Change this to ‘Expenditure’ if you choose to focus on expenditure rather than disbursement rates.</a:t>
            </a:r>
          </a:p>
        </p:txBody>
      </p:sp>
      <p:cxnSp>
        <p:nvCxnSpPr>
          <p:cNvPr id="19" name="Straight Arrow Connector 18">
            <a:extLst>
              <a:ext uri="{FF2B5EF4-FFF2-40B4-BE49-F238E27FC236}">
                <a16:creationId xmlns:a16="http://schemas.microsoft.com/office/drawing/2014/main" id="{E794B10B-725D-48B2-B1F2-03FD5C60F90E}"/>
              </a:ext>
            </a:extLst>
          </p:cNvPr>
          <p:cNvCxnSpPr>
            <a:cxnSpLocks/>
          </p:cNvCxnSpPr>
          <p:nvPr/>
        </p:nvCxnSpPr>
        <p:spPr>
          <a:xfrm flipH="1" flipV="1">
            <a:off x="3951948" y="5045369"/>
            <a:ext cx="304802" cy="39493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2F43D3F-98CB-47C9-8BBD-C2B5ED98090F}"/>
              </a:ext>
            </a:extLst>
          </p:cNvPr>
          <p:cNvCxnSpPr>
            <a:cxnSpLocks/>
          </p:cNvCxnSpPr>
          <p:nvPr/>
        </p:nvCxnSpPr>
        <p:spPr>
          <a:xfrm flipH="1" flipV="1">
            <a:off x="5314583" y="5008888"/>
            <a:ext cx="71718" cy="43141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92DC323A-4135-4AE7-8846-74DB4B57AFA8}"/>
              </a:ext>
            </a:extLst>
          </p:cNvPr>
          <p:cNvCxnSpPr>
            <a:cxnSpLocks/>
          </p:cNvCxnSpPr>
          <p:nvPr/>
        </p:nvCxnSpPr>
        <p:spPr>
          <a:xfrm flipV="1">
            <a:off x="6632394" y="4976709"/>
            <a:ext cx="0" cy="43141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DDA3834F-7A49-49AA-919A-89FD3ED7872C}"/>
              </a:ext>
            </a:extLst>
          </p:cNvPr>
          <p:cNvCxnSpPr>
            <a:cxnSpLocks/>
          </p:cNvCxnSpPr>
          <p:nvPr/>
        </p:nvCxnSpPr>
        <p:spPr>
          <a:xfrm flipV="1">
            <a:off x="7566842" y="4761002"/>
            <a:ext cx="230964" cy="64712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6AF39621-47A7-4F2B-8F87-2B214048FFCC}"/>
              </a:ext>
            </a:extLst>
          </p:cNvPr>
          <p:cNvCxnSpPr>
            <a:cxnSpLocks/>
          </p:cNvCxnSpPr>
          <p:nvPr/>
        </p:nvCxnSpPr>
        <p:spPr>
          <a:xfrm flipV="1">
            <a:off x="4267803" y="4319725"/>
            <a:ext cx="57939" cy="111029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B8DD42A-C5CF-4AE0-8B1D-BF3B88B57487}"/>
              </a:ext>
            </a:extLst>
          </p:cNvPr>
          <p:cNvCxnSpPr>
            <a:cxnSpLocks/>
          </p:cNvCxnSpPr>
          <p:nvPr/>
        </p:nvCxnSpPr>
        <p:spPr>
          <a:xfrm flipH="1" flipV="1">
            <a:off x="4966427" y="4249318"/>
            <a:ext cx="419874" cy="117916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D3247997-62D4-4AD1-A245-322955AC413F}"/>
              </a:ext>
            </a:extLst>
          </p:cNvPr>
          <p:cNvCxnSpPr>
            <a:cxnSpLocks/>
          </p:cNvCxnSpPr>
          <p:nvPr/>
        </p:nvCxnSpPr>
        <p:spPr>
          <a:xfrm flipH="1" flipV="1">
            <a:off x="6313903" y="4180448"/>
            <a:ext cx="318491" cy="123795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18C1337D-0768-4723-87B3-74567B24C436}"/>
              </a:ext>
            </a:extLst>
          </p:cNvPr>
          <p:cNvCxnSpPr>
            <a:cxnSpLocks/>
          </p:cNvCxnSpPr>
          <p:nvPr/>
        </p:nvCxnSpPr>
        <p:spPr>
          <a:xfrm flipV="1">
            <a:off x="7566842" y="4197297"/>
            <a:ext cx="117631" cy="123795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1357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95803-58A4-458C-A571-9009EBD6359C}"/>
              </a:ext>
            </a:extLst>
          </p:cNvPr>
          <p:cNvSpPr>
            <a:spLocks noGrp="1"/>
          </p:cNvSpPr>
          <p:nvPr>
            <p:ph type="title"/>
          </p:nvPr>
        </p:nvSpPr>
        <p:spPr>
          <a:xfrm>
            <a:off x="298223" y="240366"/>
            <a:ext cx="7691633" cy="639791"/>
          </a:xfrm>
        </p:spPr>
        <p:txBody>
          <a:bodyPr>
            <a:normAutofit fontScale="90000"/>
          </a:bodyPr>
          <a:lstStyle/>
          <a:p>
            <a:r>
              <a:rPr lang="en-GB" dirty="0"/>
              <a:t>Editing values in doughnuts: disbursement example</a:t>
            </a:r>
          </a:p>
        </p:txBody>
      </p:sp>
      <p:sp>
        <p:nvSpPr>
          <p:cNvPr id="7" name="Content Placeholder 2">
            <a:extLst>
              <a:ext uri="{FF2B5EF4-FFF2-40B4-BE49-F238E27FC236}">
                <a16:creationId xmlns:a16="http://schemas.microsoft.com/office/drawing/2014/main" id="{58F88BC2-C408-4275-AC48-A210D3F5ABDE}"/>
              </a:ext>
            </a:extLst>
          </p:cNvPr>
          <p:cNvSpPr txBox="1">
            <a:spLocks/>
          </p:cNvSpPr>
          <p:nvPr/>
        </p:nvSpPr>
        <p:spPr>
          <a:xfrm>
            <a:off x="124052" y="1257526"/>
            <a:ext cx="8558439" cy="4979987"/>
          </a:xfrm>
          <a:prstGeom prst="rect">
            <a:avLst/>
          </a:prstGeom>
        </p:spPr>
        <p:txBody>
          <a:bodyPr vert="horz" lIns="91440" tIns="45720" rIns="91440" bIns="45720" rtlCol="0">
            <a:normAutofit/>
          </a:bodyPr>
          <a:lstStyle>
            <a:lvl1pPr marL="146050" indent="-130175" algn="l" defTabSz="685800" rtl="0" eaLnBrk="1" latinLnBrk="0" hangingPunct="1">
              <a:lnSpc>
                <a:spcPct val="90000"/>
              </a:lnSpc>
              <a:spcBef>
                <a:spcPts val="750"/>
              </a:spcBef>
              <a:buFont typeface="Arial" panose="020B0604020202020204" pitchFamily="34" charset="0"/>
              <a:buChar char="•"/>
              <a:tabLst/>
              <a:defRPr sz="2400" b="0" i="0" kern="1200">
                <a:solidFill>
                  <a:srgbClr val="000000"/>
                </a:solidFill>
                <a:latin typeface="+mn-lt"/>
                <a:ea typeface="+mn-ea"/>
                <a:cs typeface="+mn-cs"/>
              </a:defRPr>
            </a:lvl1pPr>
            <a:lvl2pPr marL="455613" indent="-112713" algn="l" defTabSz="685800" rtl="0" eaLnBrk="1" latinLnBrk="0" hangingPunct="1">
              <a:lnSpc>
                <a:spcPct val="90000"/>
              </a:lnSpc>
              <a:spcBef>
                <a:spcPts val="375"/>
              </a:spcBef>
              <a:buFont typeface="Arial" panose="020B0604020202020204" pitchFamily="34" charset="0"/>
              <a:buChar char="•"/>
              <a:tabLst/>
              <a:defRPr sz="2000" b="0" i="0" kern="1200">
                <a:solidFill>
                  <a:srgbClr val="000000"/>
                </a:solidFill>
                <a:latin typeface="+mn-lt"/>
                <a:ea typeface="+mn-ea"/>
                <a:cs typeface="+mn-cs"/>
              </a:defRPr>
            </a:lvl2pPr>
            <a:lvl3pPr marL="812800" indent="-127000" algn="l" defTabSz="685800" rtl="0" eaLnBrk="1" latinLnBrk="0" hangingPunct="1">
              <a:lnSpc>
                <a:spcPct val="90000"/>
              </a:lnSpc>
              <a:spcBef>
                <a:spcPts val="375"/>
              </a:spcBef>
              <a:buFont typeface="Arial" panose="020B0604020202020204" pitchFamily="34" charset="0"/>
              <a:buChar char="•"/>
              <a:tabLst/>
              <a:defRPr sz="1600" b="0" kern="1200">
                <a:solidFill>
                  <a:srgbClr val="000000"/>
                </a:solidFill>
                <a:latin typeface="+mn-lt"/>
                <a:ea typeface="+mn-ea"/>
                <a:cs typeface="+mn-cs"/>
              </a:defRPr>
            </a:lvl3pPr>
            <a:lvl4pPr marL="1155700" indent="-127000" algn="l" defTabSz="685800" rtl="0" eaLnBrk="1" latinLnBrk="0" hangingPunct="1">
              <a:lnSpc>
                <a:spcPct val="90000"/>
              </a:lnSpc>
              <a:spcBef>
                <a:spcPts val="375"/>
              </a:spcBef>
              <a:buFont typeface="Arial" panose="020B0604020202020204" pitchFamily="34" charset="0"/>
              <a:buChar char="•"/>
              <a:tabLst/>
              <a:defRPr sz="1400" b="0" kern="1200">
                <a:solidFill>
                  <a:srgbClr val="000000"/>
                </a:solidFill>
                <a:latin typeface="+mn-lt"/>
                <a:ea typeface="+mn-ea"/>
                <a:cs typeface="+mn-cs"/>
              </a:defRPr>
            </a:lvl4pPr>
            <a:lvl5pPr marL="1481138" indent="-109538" algn="l" defTabSz="685800" rtl="0" eaLnBrk="1" latinLnBrk="0" hangingPunct="1">
              <a:lnSpc>
                <a:spcPct val="90000"/>
              </a:lnSpc>
              <a:spcBef>
                <a:spcPts val="375"/>
              </a:spcBef>
              <a:buFont typeface="Arial" panose="020B0604020202020204" pitchFamily="34" charset="0"/>
              <a:buChar char="•"/>
              <a:tabLst/>
              <a:defRPr sz="1200" b="0" kern="1200">
                <a:solidFill>
                  <a:srgbClr val="000000"/>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endParaRPr lang="en-GB" dirty="0"/>
          </a:p>
        </p:txBody>
      </p:sp>
      <p:sp>
        <p:nvSpPr>
          <p:cNvPr id="12" name="Content Placeholder 4">
            <a:extLst>
              <a:ext uri="{FF2B5EF4-FFF2-40B4-BE49-F238E27FC236}">
                <a16:creationId xmlns:a16="http://schemas.microsoft.com/office/drawing/2014/main" id="{519F62F8-FAF0-4B76-8669-49B31310860C}"/>
              </a:ext>
            </a:extLst>
          </p:cNvPr>
          <p:cNvSpPr>
            <a:spLocks noGrp="1"/>
          </p:cNvSpPr>
          <p:nvPr>
            <p:ph idx="1"/>
          </p:nvPr>
        </p:nvSpPr>
        <p:spPr>
          <a:xfrm>
            <a:off x="287337" y="1268412"/>
            <a:ext cx="8558439" cy="4979987"/>
          </a:xfrm>
        </p:spPr>
        <p:txBody>
          <a:bodyPr>
            <a:normAutofit/>
          </a:bodyPr>
          <a:lstStyle/>
          <a:p>
            <a:pPr marL="473075" indent="-457200">
              <a:buFont typeface="+mj-lt"/>
              <a:buAutoNum type="arabicPeriod"/>
            </a:pPr>
            <a:r>
              <a:rPr lang="en-GB" sz="1600" dirty="0"/>
              <a:t>Right click on the doughnut chart for the health sector (the doughnut on the left of the factsheet).</a:t>
            </a:r>
          </a:p>
          <a:p>
            <a:pPr marL="473075" indent="-457200">
              <a:buFont typeface="+mj-lt"/>
              <a:buAutoNum type="arabicPeriod"/>
            </a:pPr>
            <a:r>
              <a:rPr lang="en-GB" sz="1600" dirty="0"/>
              <a:t>Select ‘Edit Data’. You’ll see this:</a:t>
            </a:r>
          </a:p>
          <a:p>
            <a:pPr marL="473075" indent="-457200">
              <a:buFont typeface="+mj-lt"/>
              <a:buAutoNum type="arabicPeriod"/>
            </a:pPr>
            <a:endParaRPr lang="en-GB" sz="1600" dirty="0"/>
          </a:p>
          <a:p>
            <a:pPr marL="473075" indent="-457200">
              <a:buFont typeface="+mj-lt"/>
              <a:buAutoNum type="arabicPeriod"/>
            </a:pPr>
            <a:endParaRPr lang="en-GB" sz="1600" dirty="0"/>
          </a:p>
          <a:p>
            <a:pPr marL="473075" indent="-457200">
              <a:buFont typeface="+mj-lt"/>
              <a:buAutoNum type="arabicPeriod"/>
            </a:pPr>
            <a:endParaRPr lang="en-GB" sz="1600" dirty="0"/>
          </a:p>
          <a:p>
            <a:pPr marL="473075" indent="-457200">
              <a:buFont typeface="+mj-lt"/>
              <a:buAutoNum type="arabicPeriod"/>
            </a:pPr>
            <a:endParaRPr lang="en-GB" sz="1600" dirty="0"/>
          </a:p>
          <a:p>
            <a:pPr marL="473075" indent="-457200">
              <a:buFont typeface="+mj-lt"/>
              <a:buAutoNum type="arabicPeriod"/>
            </a:pPr>
            <a:endParaRPr lang="en-GB" sz="1600" dirty="0"/>
          </a:p>
          <a:p>
            <a:pPr marL="473075" indent="-457200">
              <a:buFont typeface="+mj-lt"/>
              <a:buAutoNum type="arabicPeriod"/>
            </a:pPr>
            <a:endParaRPr lang="en-GB" sz="1600" dirty="0"/>
          </a:p>
          <a:p>
            <a:pPr marL="473075" indent="-457200">
              <a:buFont typeface="+mj-lt"/>
              <a:buAutoNum type="arabicPeriod"/>
            </a:pPr>
            <a:endParaRPr lang="en-GB" sz="1600" dirty="0"/>
          </a:p>
          <a:p>
            <a:pPr marL="473075" indent="-457200">
              <a:buFont typeface="+mj-lt"/>
              <a:buAutoNum type="arabicPeriod"/>
            </a:pPr>
            <a:r>
              <a:rPr lang="en-GB" sz="1600" dirty="0"/>
              <a:t>Change cell A2 to ‘Expenditure’ if you are tracking expenditure instead of disbursement.</a:t>
            </a:r>
          </a:p>
          <a:p>
            <a:pPr marL="473075" indent="-457200">
              <a:buFont typeface="+mj-lt"/>
              <a:buAutoNum type="arabicPeriod"/>
            </a:pPr>
            <a:r>
              <a:rPr lang="en-GB" sz="1600" dirty="0"/>
              <a:t>Input the year under review in cell B1.</a:t>
            </a:r>
          </a:p>
          <a:p>
            <a:pPr marL="473075" indent="-457200">
              <a:buFont typeface="+mj-lt"/>
              <a:buAutoNum type="arabicPeriod"/>
            </a:pPr>
            <a:r>
              <a:rPr lang="en-GB" sz="1600" dirty="0"/>
              <a:t>Add the disbursement rate into cell B2, shaded in orange.</a:t>
            </a:r>
          </a:p>
          <a:p>
            <a:pPr marL="473075" indent="-457200">
              <a:buFont typeface="+mj-lt"/>
              <a:buAutoNum type="arabicPeriod"/>
            </a:pPr>
            <a:r>
              <a:rPr lang="en-GB" sz="1600" dirty="0"/>
              <a:t>Close the window.</a:t>
            </a:r>
          </a:p>
        </p:txBody>
      </p:sp>
      <p:sp>
        <p:nvSpPr>
          <p:cNvPr id="8" name="TextBox 7"/>
          <p:cNvSpPr txBox="1"/>
          <p:nvPr/>
        </p:nvSpPr>
        <p:spPr>
          <a:xfrm>
            <a:off x="5625419" y="1591207"/>
            <a:ext cx="3340100" cy="646331"/>
          </a:xfrm>
          <a:prstGeom prst="rect">
            <a:avLst/>
          </a:prstGeom>
          <a:noFill/>
          <a:ln>
            <a:solidFill>
              <a:schemeClr val="tx2"/>
            </a:solidFill>
          </a:ln>
        </p:spPr>
        <p:txBody>
          <a:bodyPr wrap="square" rtlCol="0">
            <a:spAutoFit/>
          </a:bodyPr>
          <a:lstStyle/>
          <a:p>
            <a:r>
              <a:rPr lang="en-GB" sz="1200" dirty="0"/>
              <a:t>In older PowerPoint versions, you may have to place the cursor on the little arrow beside ‘Edit Data’ and select Edit Data with Excel’</a:t>
            </a:r>
          </a:p>
        </p:txBody>
      </p:sp>
      <p:pic>
        <p:nvPicPr>
          <p:cNvPr id="9" name="Picture 8"/>
          <p:cNvPicPr>
            <a:picLocks noChangeAspect="1"/>
          </p:cNvPicPr>
          <p:nvPr/>
        </p:nvPicPr>
        <p:blipFill rotWithShape="1">
          <a:blip r:embed="rId2"/>
          <a:srcRect l="50676" t="48893" r="18230" b="31380"/>
          <a:stretch/>
        </p:blipFill>
        <p:spPr>
          <a:xfrm>
            <a:off x="461508" y="2478315"/>
            <a:ext cx="3469047" cy="1760674"/>
          </a:xfrm>
          <a:prstGeom prst="rect">
            <a:avLst/>
          </a:prstGeom>
        </p:spPr>
      </p:pic>
      <p:pic>
        <p:nvPicPr>
          <p:cNvPr id="4" name="Picture 3">
            <a:extLst>
              <a:ext uri="{FF2B5EF4-FFF2-40B4-BE49-F238E27FC236}">
                <a16:creationId xmlns:a16="http://schemas.microsoft.com/office/drawing/2014/main" id="{F02827D5-F407-4B44-9CB8-D742CE01D27D}"/>
              </a:ext>
            </a:extLst>
          </p:cNvPr>
          <p:cNvPicPr>
            <a:picLocks noChangeAspect="1"/>
          </p:cNvPicPr>
          <p:nvPr/>
        </p:nvPicPr>
        <p:blipFill rotWithShape="1">
          <a:blip r:embed="rId3"/>
          <a:srcRect l="20149" t="14909" r="55224" b="62803"/>
          <a:stretch/>
        </p:blipFill>
        <p:spPr>
          <a:xfrm>
            <a:off x="4093840" y="2276431"/>
            <a:ext cx="3978551" cy="2025445"/>
          </a:xfrm>
          <a:prstGeom prst="rect">
            <a:avLst/>
          </a:prstGeom>
        </p:spPr>
      </p:pic>
      <p:pic>
        <p:nvPicPr>
          <p:cNvPr id="5" name="Picture 4">
            <a:extLst>
              <a:ext uri="{FF2B5EF4-FFF2-40B4-BE49-F238E27FC236}">
                <a16:creationId xmlns:a16="http://schemas.microsoft.com/office/drawing/2014/main" id="{C8E6095C-E4AE-4CE4-97AF-1222765C4E1A}"/>
              </a:ext>
            </a:extLst>
          </p:cNvPr>
          <p:cNvPicPr>
            <a:picLocks noChangeAspect="1"/>
          </p:cNvPicPr>
          <p:nvPr/>
        </p:nvPicPr>
        <p:blipFill rotWithShape="1">
          <a:blip r:embed="rId4"/>
          <a:srcRect l="7574" t="6588" b="1"/>
          <a:stretch/>
        </p:blipFill>
        <p:spPr>
          <a:xfrm>
            <a:off x="7761897" y="3358652"/>
            <a:ext cx="947557" cy="922970"/>
          </a:xfrm>
          <a:prstGeom prst="rect">
            <a:avLst/>
          </a:prstGeom>
        </p:spPr>
      </p:pic>
    </p:spTree>
    <p:extLst>
      <p:ext uri="{BB962C8B-B14F-4D97-AF65-F5344CB8AC3E}">
        <p14:creationId xmlns:p14="http://schemas.microsoft.com/office/powerpoint/2010/main" val="41349029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1F6D7-2CBF-4A4F-AF04-A3252E9BF16D}"/>
              </a:ext>
            </a:extLst>
          </p:cNvPr>
          <p:cNvSpPr>
            <a:spLocks noGrp="1"/>
          </p:cNvSpPr>
          <p:nvPr>
            <p:ph type="title"/>
          </p:nvPr>
        </p:nvSpPr>
        <p:spPr/>
        <p:txBody>
          <a:bodyPr>
            <a:normAutofit/>
          </a:bodyPr>
          <a:lstStyle/>
          <a:p>
            <a:r>
              <a:rPr lang="en-GB" dirty="0"/>
              <a:t>Service delivery section</a:t>
            </a:r>
          </a:p>
        </p:txBody>
      </p:sp>
      <p:pic>
        <p:nvPicPr>
          <p:cNvPr id="3" name="Picture 2">
            <a:extLst>
              <a:ext uri="{FF2B5EF4-FFF2-40B4-BE49-F238E27FC236}">
                <a16:creationId xmlns:a16="http://schemas.microsoft.com/office/drawing/2014/main" id="{47CE4533-685B-45CE-8131-BD30885978AF}"/>
              </a:ext>
            </a:extLst>
          </p:cNvPr>
          <p:cNvPicPr>
            <a:picLocks noChangeAspect="1"/>
          </p:cNvPicPr>
          <p:nvPr/>
        </p:nvPicPr>
        <p:blipFill>
          <a:blip r:embed="rId2"/>
          <a:stretch>
            <a:fillRect/>
          </a:stretch>
        </p:blipFill>
        <p:spPr>
          <a:xfrm>
            <a:off x="517829" y="3309254"/>
            <a:ext cx="7648575" cy="1685925"/>
          </a:xfrm>
          <a:prstGeom prst="rect">
            <a:avLst/>
          </a:prstGeom>
        </p:spPr>
      </p:pic>
      <p:sp>
        <p:nvSpPr>
          <p:cNvPr id="11" name="TextBox 10">
            <a:extLst>
              <a:ext uri="{FF2B5EF4-FFF2-40B4-BE49-F238E27FC236}">
                <a16:creationId xmlns:a16="http://schemas.microsoft.com/office/drawing/2014/main" id="{65B86BFC-D069-46F2-B019-EC384C9D47DD}"/>
              </a:ext>
            </a:extLst>
          </p:cNvPr>
          <p:cNvSpPr txBox="1"/>
          <p:nvPr/>
        </p:nvSpPr>
        <p:spPr>
          <a:xfrm>
            <a:off x="430571" y="1191806"/>
            <a:ext cx="7823092" cy="1200329"/>
          </a:xfrm>
          <a:prstGeom prst="rect">
            <a:avLst/>
          </a:prstGeom>
          <a:noFill/>
        </p:spPr>
        <p:txBody>
          <a:bodyPr wrap="square">
            <a:spAutoFit/>
          </a:bodyPr>
          <a:lstStyle/>
          <a:p>
            <a:pPr marL="285750" indent="-285750">
              <a:buFont typeface="Arial" panose="020B0604020202020204" pitchFamily="34" charset="0"/>
              <a:buChar char="•"/>
            </a:pPr>
            <a:r>
              <a:rPr lang="en-GB" dirty="0">
                <a:solidFill>
                  <a:schemeClr val="tx2"/>
                </a:solidFill>
              </a:rPr>
              <a:t>This section shows the link between fund disbursement/expenditure and service delivery performance.</a:t>
            </a:r>
          </a:p>
          <a:p>
            <a:endParaRPr lang="en-GB" dirty="0">
              <a:solidFill>
                <a:schemeClr val="tx2"/>
              </a:solidFill>
            </a:endParaRPr>
          </a:p>
          <a:p>
            <a:pPr marL="285750" indent="-285750">
              <a:buFont typeface="Arial" panose="020B0604020202020204" pitchFamily="34" charset="0"/>
              <a:buChar char="•"/>
            </a:pPr>
            <a:r>
              <a:rPr lang="en-GB" dirty="0">
                <a:solidFill>
                  <a:schemeClr val="tx2"/>
                </a:solidFill>
              </a:rPr>
              <a:t>Did service delivery improve as a result of more funds being disbursed?</a:t>
            </a:r>
          </a:p>
        </p:txBody>
      </p:sp>
      <p:sp>
        <p:nvSpPr>
          <p:cNvPr id="12" name="Speech Bubble: Rectangle 11">
            <a:extLst>
              <a:ext uri="{FF2B5EF4-FFF2-40B4-BE49-F238E27FC236}">
                <a16:creationId xmlns:a16="http://schemas.microsoft.com/office/drawing/2014/main" id="{CB105122-D528-4977-A2D6-A859A4AD3714}"/>
              </a:ext>
            </a:extLst>
          </p:cNvPr>
          <p:cNvSpPr/>
          <p:nvPr/>
        </p:nvSpPr>
        <p:spPr>
          <a:xfrm>
            <a:off x="298222" y="2587420"/>
            <a:ext cx="2669095" cy="639791"/>
          </a:xfrm>
          <a:prstGeom prst="wedgeRectCallout">
            <a:avLst>
              <a:gd name="adj1" fmla="val -9441"/>
              <a:gd name="adj2" fmla="val 9226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12. Add a sentence to explain the status of service delivery in your region. </a:t>
            </a:r>
          </a:p>
        </p:txBody>
      </p:sp>
      <p:sp>
        <p:nvSpPr>
          <p:cNvPr id="13" name="Speech Bubble: Rectangle 12">
            <a:extLst>
              <a:ext uri="{FF2B5EF4-FFF2-40B4-BE49-F238E27FC236}">
                <a16:creationId xmlns:a16="http://schemas.microsoft.com/office/drawing/2014/main" id="{8FB7433D-E698-4819-BB59-932B26C72D10}"/>
              </a:ext>
            </a:extLst>
          </p:cNvPr>
          <p:cNvSpPr/>
          <p:nvPr/>
        </p:nvSpPr>
        <p:spPr>
          <a:xfrm>
            <a:off x="3328292" y="2578372"/>
            <a:ext cx="2669095" cy="639791"/>
          </a:xfrm>
          <a:prstGeom prst="wedgeRectCallout">
            <a:avLst>
              <a:gd name="adj1" fmla="val -25227"/>
              <a:gd name="adj2" fmla="val 3060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13. Choose three service delivery indicators to track and change these headings accordingly.</a:t>
            </a:r>
          </a:p>
        </p:txBody>
      </p:sp>
      <p:cxnSp>
        <p:nvCxnSpPr>
          <p:cNvPr id="14" name="Straight Arrow Connector 13">
            <a:extLst>
              <a:ext uri="{FF2B5EF4-FFF2-40B4-BE49-F238E27FC236}">
                <a16:creationId xmlns:a16="http://schemas.microsoft.com/office/drawing/2014/main" id="{BD082E4D-BFF8-4C90-A563-8D0566A37BB4}"/>
              </a:ext>
            </a:extLst>
          </p:cNvPr>
          <p:cNvCxnSpPr>
            <a:cxnSpLocks/>
            <a:stCxn id="13" idx="4"/>
          </p:cNvCxnSpPr>
          <p:nvPr/>
        </p:nvCxnSpPr>
        <p:spPr>
          <a:xfrm flipH="1">
            <a:off x="2841813" y="3094101"/>
            <a:ext cx="1147694" cy="91312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A8C0764-EAB6-45BE-BDF5-12B5ACA112D0}"/>
              </a:ext>
            </a:extLst>
          </p:cNvPr>
          <p:cNvCxnSpPr>
            <a:cxnSpLocks/>
            <a:stCxn id="13" idx="2"/>
          </p:cNvCxnSpPr>
          <p:nvPr/>
        </p:nvCxnSpPr>
        <p:spPr>
          <a:xfrm>
            <a:off x="4662840" y="3218163"/>
            <a:ext cx="303607" cy="717343"/>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500AB1B3-02E6-4720-A25C-35D93FB242A5}"/>
              </a:ext>
            </a:extLst>
          </p:cNvPr>
          <p:cNvCxnSpPr>
            <a:cxnSpLocks/>
          </p:cNvCxnSpPr>
          <p:nvPr/>
        </p:nvCxnSpPr>
        <p:spPr>
          <a:xfrm>
            <a:off x="5926152" y="3045728"/>
            <a:ext cx="913919" cy="88977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86B51748-D3C3-45EA-8DAD-3C7B46EEA9A8}"/>
              </a:ext>
            </a:extLst>
          </p:cNvPr>
          <p:cNvSpPr/>
          <p:nvPr/>
        </p:nvSpPr>
        <p:spPr>
          <a:xfrm>
            <a:off x="2474257" y="5328333"/>
            <a:ext cx="4069977" cy="67773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14. Right click on each of the three bar charts and select ‘Edit Data’. Input your data on service delivery indicators for the two years in review. Change the years to reflect this. </a:t>
            </a:r>
          </a:p>
        </p:txBody>
      </p:sp>
      <p:cxnSp>
        <p:nvCxnSpPr>
          <p:cNvPr id="23" name="Straight Arrow Connector 22">
            <a:extLst>
              <a:ext uri="{FF2B5EF4-FFF2-40B4-BE49-F238E27FC236}">
                <a16:creationId xmlns:a16="http://schemas.microsoft.com/office/drawing/2014/main" id="{6EC49CB6-2D25-4CDB-A570-B005460978C5}"/>
              </a:ext>
            </a:extLst>
          </p:cNvPr>
          <p:cNvCxnSpPr>
            <a:cxnSpLocks/>
          </p:cNvCxnSpPr>
          <p:nvPr/>
        </p:nvCxnSpPr>
        <p:spPr>
          <a:xfrm flipH="1" flipV="1">
            <a:off x="1882109" y="4378326"/>
            <a:ext cx="1454398" cy="109910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41FF998-E99E-4A0C-8B7E-ED4D782F618C}"/>
              </a:ext>
            </a:extLst>
          </p:cNvPr>
          <p:cNvCxnSpPr>
            <a:cxnSpLocks/>
          </p:cNvCxnSpPr>
          <p:nvPr/>
        </p:nvCxnSpPr>
        <p:spPr>
          <a:xfrm flipH="1" flipV="1">
            <a:off x="1882109" y="4924344"/>
            <a:ext cx="1336220" cy="44193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E040C3AD-DDEE-4640-BB19-2F0C4B4B51A6}"/>
              </a:ext>
            </a:extLst>
          </p:cNvPr>
          <p:cNvCxnSpPr>
            <a:cxnSpLocks/>
            <a:stCxn id="22" idx="0"/>
          </p:cNvCxnSpPr>
          <p:nvPr/>
        </p:nvCxnSpPr>
        <p:spPr>
          <a:xfrm flipV="1">
            <a:off x="4509246" y="4553243"/>
            <a:ext cx="191541" cy="7750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EB842F7D-2F74-4CF6-BF04-8E0A7AEF45EE}"/>
              </a:ext>
            </a:extLst>
          </p:cNvPr>
          <p:cNvCxnSpPr>
            <a:cxnSpLocks/>
            <a:stCxn id="22" idx="0"/>
          </p:cNvCxnSpPr>
          <p:nvPr/>
        </p:nvCxnSpPr>
        <p:spPr>
          <a:xfrm flipV="1">
            <a:off x="4509246" y="4924345"/>
            <a:ext cx="305397" cy="403988"/>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E7FA6F28-AE4F-4C7D-B3E9-3B2923346981}"/>
              </a:ext>
            </a:extLst>
          </p:cNvPr>
          <p:cNvCxnSpPr>
            <a:cxnSpLocks/>
          </p:cNvCxnSpPr>
          <p:nvPr/>
        </p:nvCxnSpPr>
        <p:spPr>
          <a:xfrm flipV="1">
            <a:off x="6060141" y="4575297"/>
            <a:ext cx="779930" cy="790984"/>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76BFF7CC-F8E6-4AFA-9BB7-575DDCD5CE20}"/>
              </a:ext>
            </a:extLst>
          </p:cNvPr>
          <p:cNvCxnSpPr>
            <a:cxnSpLocks/>
          </p:cNvCxnSpPr>
          <p:nvPr/>
        </p:nvCxnSpPr>
        <p:spPr>
          <a:xfrm flipV="1">
            <a:off x="6060141" y="4924345"/>
            <a:ext cx="779930" cy="44193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5645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44E26-7A9F-43A7-91D6-13209D019F13}"/>
              </a:ext>
            </a:extLst>
          </p:cNvPr>
          <p:cNvSpPr>
            <a:spLocks noGrp="1"/>
          </p:cNvSpPr>
          <p:nvPr>
            <p:ph type="subTitle" idx="1"/>
          </p:nvPr>
        </p:nvSpPr>
        <p:spPr>
          <a:xfrm>
            <a:off x="287338" y="3429000"/>
            <a:ext cx="5237162" cy="2440459"/>
          </a:xfrm>
        </p:spPr>
        <p:txBody>
          <a:bodyPr vert="horz" lIns="91440" tIns="45720" rIns="91440" bIns="45720" rtlCol="0" anchor="t">
            <a:normAutofit/>
          </a:bodyPr>
          <a:lstStyle/>
          <a:p>
            <a:pPr marL="15875" indent="0">
              <a:buNone/>
            </a:pPr>
            <a:r>
              <a:rPr lang="en-GB" sz="1600" dirty="0">
                <a:cs typeface="Arial"/>
              </a:rPr>
              <a:t>These slides will help you to:</a:t>
            </a:r>
          </a:p>
          <a:p>
            <a:pPr marL="285750" indent="-285750">
              <a:buFont typeface="Arial" panose="020B0604020202020204" pitchFamily="34" charset="0"/>
              <a:buChar char="•"/>
            </a:pPr>
            <a:r>
              <a:rPr lang="en-GB" sz="1600" b="0" dirty="0">
                <a:cs typeface="Arial"/>
              </a:rPr>
              <a:t>explore how to make the case for investment in areas of health that are a priority </a:t>
            </a:r>
            <a:endParaRPr lang="en-GB" sz="1600" b="0" dirty="0"/>
          </a:p>
          <a:p>
            <a:pPr marL="285750" indent="-285750">
              <a:buFont typeface="Arial" panose="020B0604020202020204" pitchFamily="34" charset="0"/>
              <a:buChar char="•"/>
            </a:pPr>
            <a:r>
              <a:rPr lang="en-GB" sz="1600" b="0" dirty="0">
                <a:cs typeface="Arial"/>
              </a:rPr>
              <a:t>identify what data can help to make your case</a:t>
            </a:r>
          </a:p>
          <a:p>
            <a:pPr marL="285750" indent="-285750">
              <a:buFont typeface="Arial" panose="020B0604020202020204" pitchFamily="34" charset="0"/>
              <a:buChar char="•"/>
            </a:pPr>
            <a:r>
              <a:rPr lang="en-GB" sz="1600" b="0" dirty="0"/>
              <a:t>go through an example expenditure brief to understand what yours can look like.</a:t>
            </a:r>
          </a:p>
        </p:txBody>
      </p:sp>
      <p:sp>
        <p:nvSpPr>
          <p:cNvPr id="2" name="Title 1">
            <a:extLst>
              <a:ext uri="{FF2B5EF4-FFF2-40B4-BE49-F238E27FC236}">
                <a16:creationId xmlns:a16="http://schemas.microsoft.com/office/drawing/2014/main" id="{20C42BBD-2E72-42B6-806B-F99DCF41671D}"/>
              </a:ext>
            </a:extLst>
          </p:cNvPr>
          <p:cNvSpPr>
            <a:spLocks noGrp="1"/>
          </p:cNvSpPr>
          <p:nvPr>
            <p:ph type="ctrTitle"/>
          </p:nvPr>
        </p:nvSpPr>
        <p:spPr/>
        <p:txBody>
          <a:bodyPr/>
          <a:lstStyle/>
          <a:p>
            <a:r>
              <a:rPr lang="en-US" dirty="0">
                <a:latin typeface="Arial Black"/>
              </a:rPr>
              <a:t>OBJECTIVES</a:t>
            </a:r>
            <a:endParaRPr lang="en-US" dirty="0"/>
          </a:p>
        </p:txBody>
      </p:sp>
    </p:spTree>
    <p:extLst>
      <p:ext uri="{BB962C8B-B14F-4D97-AF65-F5344CB8AC3E}">
        <p14:creationId xmlns:p14="http://schemas.microsoft.com/office/powerpoint/2010/main" val="25867132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3BFD8CB-6DCD-4BB1-AFF2-E3B3B9DB019C}"/>
              </a:ext>
            </a:extLst>
          </p:cNvPr>
          <p:cNvSpPr/>
          <p:nvPr/>
        </p:nvSpPr>
        <p:spPr>
          <a:xfrm>
            <a:off x="7239000" y="1730829"/>
            <a:ext cx="1905000" cy="46808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09D1F6D7-2CBF-4A4F-AF04-A3252E9BF16D}"/>
              </a:ext>
            </a:extLst>
          </p:cNvPr>
          <p:cNvSpPr>
            <a:spLocks noGrp="1"/>
          </p:cNvSpPr>
          <p:nvPr>
            <p:ph type="title"/>
          </p:nvPr>
        </p:nvSpPr>
        <p:spPr/>
        <p:txBody>
          <a:bodyPr>
            <a:normAutofit/>
          </a:bodyPr>
          <a:lstStyle/>
          <a:p>
            <a:r>
              <a:rPr lang="en-GB" dirty="0"/>
              <a:t>Editing bar charts: service delivery example</a:t>
            </a:r>
          </a:p>
        </p:txBody>
      </p:sp>
      <p:sp>
        <p:nvSpPr>
          <p:cNvPr id="5" name="Content Placeholder 4">
            <a:extLst>
              <a:ext uri="{FF2B5EF4-FFF2-40B4-BE49-F238E27FC236}">
                <a16:creationId xmlns:a16="http://schemas.microsoft.com/office/drawing/2014/main" id="{3A328D9A-455F-4578-A1EA-D878EAC4A45B}"/>
              </a:ext>
            </a:extLst>
          </p:cNvPr>
          <p:cNvSpPr>
            <a:spLocks noGrp="1"/>
          </p:cNvSpPr>
          <p:nvPr>
            <p:ph idx="1"/>
          </p:nvPr>
        </p:nvSpPr>
        <p:spPr>
          <a:xfrm>
            <a:off x="287337" y="1268412"/>
            <a:ext cx="8747806" cy="5513387"/>
          </a:xfrm>
        </p:spPr>
        <p:txBody>
          <a:bodyPr>
            <a:normAutofit/>
          </a:bodyPr>
          <a:lstStyle/>
          <a:p>
            <a:r>
              <a:rPr lang="en-GB" sz="1600" dirty="0"/>
              <a:t>Select the bar graph (right click on one of the three charts in this section).</a:t>
            </a:r>
          </a:p>
          <a:p>
            <a:r>
              <a:rPr lang="en-GB" sz="1600" dirty="0"/>
              <a:t>Select ‘Edit Data’. You’ll see this:</a:t>
            </a:r>
          </a:p>
          <a:p>
            <a:endParaRPr lang="en-GB" sz="1600" dirty="0"/>
          </a:p>
          <a:p>
            <a:pPr marL="15875" indent="0">
              <a:buNone/>
            </a:pPr>
            <a:endParaRPr lang="en-GB" sz="1600" dirty="0"/>
          </a:p>
          <a:p>
            <a:pPr marL="15875" indent="0">
              <a:buNone/>
            </a:pPr>
            <a:endParaRPr lang="en-GB" sz="1600" dirty="0"/>
          </a:p>
          <a:p>
            <a:endParaRPr lang="en-GB" sz="1600" dirty="0"/>
          </a:p>
          <a:p>
            <a:endParaRPr lang="en-GB" sz="1600" dirty="0"/>
          </a:p>
          <a:p>
            <a:endParaRPr lang="en-GB" sz="1600" dirty="0"/>
          </a:p>
          <a:p>
            <a:endParaRPr lang="en-GB" sz="1600" dirty="0"/>
          </a:p>
          <a:p>
            <a:r>
              <a:rPr lang="en-GB" sz="1600" dirty="0"/>
              <a:t>Add the years under review in cells A2 and A3.</a:t>
            </a:r>
          </a:p>
          <a:p>
            <a:r>
              <a:rPr lang="en-GB" sz="1600" dirty="0"/>
              <a:t>Type in the service delivery indicator that you want to review in cell B1.</a:t>
            </a:r>
          </a:p>
          <a:p>
            <a:r>
              <a:rPr lang="en-GB" sz="1600" dirty="0"/>
              <a:t>Add in the data for each year in cells B2 and B3.</a:t>
            </a:r>
          </a:p>
          <a:p>
            <a:r>
              <a:rPr lang="en-GB" sz="1600" dirty="0"/>
              <a:t>Close the window and the chart will automatically update.</a:t>
            </a:r>
          </a:p>
        </p:txBody>
      </p:sp>
      <p:sp>
        <p:nvSpPr>
          <p:cNvPr id="6" name="TextBox 5"/>
          <p:cNvSpPr txBox="1"/>
          <p:nvPr/>
        </p:nvSpPr>
        <p:spPr>
          <a:xfrm>
            <a:off x="6248400" y="1643709"/>
            <a:ext cx="2514600" cy="830997"/>
          </a:xfrm>
          <a:prstGeom prst="rect">
            <a:avLst/>
          </a:prstGeom>
          <a:noFill/>
          <a:ln>
            <a:solidFill>
              <a:schemeClr val="tx2"/>
            </a:solidFill>
          </a:ln>
        </p:spPr>
        <p:txBody>
          <a:bodyPr wrap="square" rtlCol="0">
            <a:spAutoFit/>
          </a:bodyPr>
          <a:lstStyle/>
          <a:p>
            <a:r>
              <a:rPr lang="en-GB" sz="1200" dirty="0"/>
              <a:t>In older PowerPoint versions, you may have to place the cursor on the little arrow beside ‘Edit Data’ and select ‘Edit Data with Excel’</a:t>
            </a:r>
          </a:p>
        </p:txBody>
      </p:sp>
      <p:pic>
        <p:nvPicPr>
          <p:cNvPr id="7" name="Picture 6"/>
          <p:cNvPicPr>
            <a:picLocks noChangeAspect="1"/>
          </p:cNvPicPr>
          <p:nvPr/>
        </p:nvPicPr>
        <p:blipFill rotWithShape="1">
          <a:blip r:embed="rId3"/>
          <a:srcRect l="50676" t="48893" r="18230" b="31380"/>
          <a:stretch/>
        </p:blipFill>
        <p:spPr>
          <a:xfrm>
            <a:off x="566000" y="2142807"/>
            <a:ext cx="3065260" cy="1555736"/>
          </a:xfrm>
          <a:prstGeom prst="rect">
            <a:avLst/>
          </a:prstGeom>
        </p:spPr>
      </p:pic>
      <p:pic>
        <p:nvPicPr>
          <p:cNvPr id="4" name="Picture 3">
            <a:extLst>
              <a:ext uri="{FF2B5EF4-FFF2-40B4-BE49-F238E27FC236}">
                <a16:creationId xmlns:a16="http://schemas.microsoft.com/office/drawing/2014/main" id="{01EA6F5C-4554-4E2A-838C-FE781BD21889}"/>
              </a:ext>
            </a:extLst>
          </p:cNvPr>
          <p:cNvPicPr>
            <a:picLocks noChangeAspect="1"/>
          </p:cNvPicPr>
          <p:nvPr/>
        </p:nvPicPr>
        <p:blipFill rotWithShape="1">
          <a:blip r:embed="rId4"/>
          <a:srcRect l="19861" t="10133" r="59306" b="69753"/>
          <a:stretch/>
        </p:blipFill>
        <p:spPr>
          <a:xfrm>
            <a:off x="2768601" y="2136809"/>
            <a:ext cx="3340100" cy="1813932"/>
          </a:xfrm>
          <a:prstGeom prst="rect">
            <a:avLst/>
          </a:prstGeom>
        </p:spPr>
      </p:pic>
    </p:spTree>
    <p:extLst>
      <p:ext uri="{BB962C8B-B14F-4D97-AF65-F5344CB8AC3E}">
        <p14:creationId xmlns:p14="http://schemas.microsoft.com/office/powerpoint/2010/main" val="22959856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1F6D7-2CBF-4A4F-AF04-A3252E9BF16D}"/>
              </a:ext>
            </a:extLst>
          </p:cNvPr>
          <p:cNvSpPr>
            <a:spLocks noGrp="1"/>
          </p:cNvSpPr>
          <p:nvPr>
            <p:ph type="title"/>
          </p:nvPr>
        </p:nvSpPr>
        <p:spPr/>
        <p:txBody>
          <a:bodyPr>
            <a:normAutofit/>
          </a:bodyPr>
          <a:lstStyle/>
          <a:p>
            <a:r>
              <a:rPr lang="en-GB" dirty="0"/>
              <a:t>Insights and asks</a:t>
            </a:r>
          </a:p>
        </p:txBody>
      </p:sp>
      <p:sp>
        <p:nvSpPr>
          <p:cNvPr id="5" name="Content Placeholder 4">
            <a:extLst>
              <a:ext uri="{FF2B5EF4-FFF2-40B4-BE49-F238E27FC236}">
                <a16:creationId xmlns:a16="http://schemas.microsoft.com/office/drawing/2014/main" id="{3A328D9A-455F-4578-A1EA-D878EAC4A45B}"/>
              </a:ext>
            </a:extLst>
          </p:cNvPr>
          <p:cNvSpPr>
            <a:spLocks noGrp="1"/>
          </p:cNvSpPr>
          <p:nvPr>
            <p:ph idx="1"/>
          </p:nvPr>
        </p:nvSpPr>
        <p:spPr>
          <a:xfrm>
            <a:off x="211137" y="1255060"/>
            <a:ext cx="7646428" cy="3603812"/>
          </a:xfrm>
        </p:spPr>
        <p:txBody>
          <a:bodyPr>
            <a:normAutofit/>
          </a:bodyPr>
          <a:lstStyle/>
          <a:p>
            <a:r>
              <a:rPr lang="en-GB" sz="1600" dirty="0"/>
              <a:t>Findings should be a repetition of the key points that the factsheet shows.</a:t>
            </a:r>
          </a:p>
          <a:p>
            <a:pPr marL="15875" indent="0">
              <a:buNone/>
            </a:pPr>
            <a:endParaRPr lang="en-GB" sz="1600" dirty="0"/>
          </a:p>
          <a:p>
            <a:r>
              <a:rPr lang="en-GB" sz="1600" dirty="0"/>
              <a:t>It is important to: </a:t>
            </a:r>
          </a:p>
          <a:p>
            <a:pPr lvl="1"/>
            <a:r>
              <a:rPr lang="en-GB" sz="1600" dirty="0"/>
              <a:t>make sure that anything mentioned as a ‘finding’ is included somewhere in the factsheet</a:t>
            </a:r>
          </a:p>
          <a:p>
            <a:pPr lvl="1"/>
            <a:r>
              <a:rPr lang="en-GB" sz="1600" dirty="0"/>
              <a:t>keep recommendations/asks/calls to action to one side</a:t>
            </a:r>
          </a:p>
          <a:p>
            <a:pPr lvl="1"/>
            <a:r>
              <a:rPr lang="en-GB" sz="1600" dirty="0"/>
              <a:t>keep this section factual, based on the evidence presented.</a:t>
            </a:r>
          </a:p>
          <a:p>
            <a:pPr lvl="1"/>
            <a:endParaRPr lang="en-GB" sz="1600" dirty="0"/>
          </a:p>
          <a:p>
            <a:r>
              <a:rPr lang="en-GB" sz="1600" dirty="0"/>
              <a:t>Insights should be informative.</a:t>
            </a:r>
          </a:p>
          <a:p>
            <a:endParaRPr lang="en-GB" dirty="0"/>
          </a:p>
          <a:p>
            <a:pPr marL="15875" indent="0">
              <a:buNone/>
            </a:pPr>
            <a:endParaRPr lang="en-GB" dirty="0"/>
          </a:p>
        </p:txBody>
      </p:sp>
      <p:pic>
        <p:nvPicPr>
          <p:cNvPr id="4" name="Picture 3">
            <a:extLst>
              <a:ext uri="{FF2B5EF4-FFF2-40B4-BE49-F238E27FC236}">
                <a16:creationId xmlns:a16="http://schemas.microsoft.com/office/drawing/2014/main" id="{CE50F878-A0FE-4250-B92A-2E914784A3A5}"/>
              </a:ext>
            </a:extLst>
          </p:cNvPr>
          <p:cNvPicPr>
            <a:picLocks noChangeAspect="1"/>
          </p:cNvPicPr>
          <p:nvPr/>
        </p:nvPicPr>
        <p:blipFill rotWithShape="1">
          <a:blip r:embed="rId2"/>
          <a:srcRect r="46743"/>
          <a:stretch/>
        </p:blipFill>
        <p:spPr>
          <a:xfrm>
            <a:off x="1442540" y="4223496"/>
            <a:ext cx="4705282" cy="1379444"/>
          </a:xfrm>
          <a:prstGeom prst="rect">
            <a:avLst/>
          </a:prstGeom>
        </p:spPr>
      </p:pic>
      <p:sp>
        <p:nvSpPr>
          <p:cNvPr id="6" name="Speech Bubble: Rectangle 5">
            <a:extLst>
              <a:ext uri="{FF2B5EF4-FFF2-40B4-BE49-F238E27FC236}">
                <a16:creationId xmlns:a16="http://schemas.microsoft.com/office/drawing/2014/main" id="{324968FA-5A2A-4799-AD80-3675373A73F0}"/>
              </a:ext>
            </a:extLst>
          </p:cNvPr>
          <p:cNvSpPr/>
          <p:nvPr/>
        </p:nvSpPr>
        <p:spPr>
          <a:xfrm>
            <a:off x="6609220" y="4202902"/>
            <a:ext cx="1540009" cy="1102592"/>
          </a:xfrm>
          <a:prstGeom prst="wedgeRectCallout">
            <a:avLst>
              <a:gd name="adj1" fmla="val -85795"/>
              <a:gd name="adj2" fmla="val 3793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15. Add four findings in the four boxes. Keep these really short and concise.</a:t>
            </a:r>
          </a:p>
        </p:txBody>
      </p:sp>
    </p:spTree>
    <p:extLst>
      <p:ext uri="{BB962C8B-B14F-4D97-AF65-F5344CB8AC3E}">
        <p14:creationId xmlns:p14="http://schemas.microsoft.com/office/powerpoint/2010/main" val="1657776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1F6D7-2CBF-4A4F-AF04-A3252E9BF16D}"/>
              </a:ext>
            </a:extLst>
          </p:cNvPr>
          <p:cNvSpPr>
            <a:spLocks noGrp="1"/>
          </p:cNvSpPr>
          <p:nvPr>
            <p:ph type="title"/>
          </p:nvPr>
        </p:nvSpPr>
        <p:spPr/>
        <p:txBody>
          <a:bodyPr>
            <a:normAutofit/>
          </a:bodyPr>
          <a:lstStyle/>
          <a:p>
            <a:r>
              <a:rPr lang="en-GB" dirty="0"/>
              <a:t>Insights and asks (continued)</a:t>
            </a:r>
          </a:p>
        </p:txBody>
      </p:sp>
      <p:pic>
        <p:nvPicPr>
          <p:cNvPr id="4" name="Picture 3">
            <a:extLst>
              <a:ext uri="{FF2B5EF4-FFF2-40B4-BE49-F238E27FC236}">
                <a16:creationId xmlns:a16="http://schemas.microsoft.com/office/drawing/2014/main" id="{B27631F7-01A9-4B8D-9370-3A5D2CA0BAD5}"/>
              </a:ext>
            </a:extLst>
          </p:cNvPr>
          <p:cNvPicPr>
            <a:picLocks noChangeAspect="1"/>
          </p:cNvPicPr>
          <p:nvPr/>
        </p:nvPicPr>
        <p:blipFill>
          <a:blip r:embed="rId2"/>
          <a:stretch>
            <a:fillRect/>
          </a:stretch>
        </p:blipFill>
        <p:spPr>
          <a:xfrm>
            <a:off x="841811" y="3429000"/>
            <a:ext cx="7686675" cy="1200150"/>
          </a:xfrm>
          <a:prstGeom prst="rect">
            <a:avLst/>
          </a:prstGeom>
        </p:spPr>
      </p:pic>
      <p:sp>
        <p:nvSpPr>
          <p:cNvPr id="7" name="Rectangle 6">
            <a:extLst>
              <a:ext uri="{FF2B5EF4-FFF2-40B4-BE49-F238E27FC236}">
                <a16:creationId xmlns:a16="http://schemas.microsoft.com/office/drawing/2014/main" id="{B1E365FF-7DA0-4BF6-A0DD-4BB99CA0C16C}"/>
              </a:ext>
            </a:extLst>
          </p:cNvPr>
          <p:cNvSpPr/>
          <p:nvPr/>
        </p:nvSpPr>
        <p:spPr>
          <a:xfrm>
            <a:off x="298223" y="1359413"/>
            <a:ext cx="7198658" cy="1323439"/>
          </a:xfrm>
          <a:prstGeom prst="rect">
            <a:avLst/>
          </a:prstGeom>
        </p:spPr>
        <p:txBody>
          <a:bodyPr wrap="square">
            <a:spAutoFit/>
          </a:bodyPr>
          <a:lstStyle/>
          <a:p>
            <a:pPr marL="285750" indent="-285750">
              <a:buFont typeface="Arial" panose="020B0604020202020204" pitchFamily="34" charset="0"/>
              <a:buChar char="•"/>
            </a:pPr>
            <a:r>
              <a:rPr lang="en-GB" sz="1600" dirty="0">
                <a:solidFill>
                  <a:schemeClr val="tx2"/>
                </a:solidFill>
              </a:rPr>
              <a:t>Try to keep your asks linked to the factsheet, so there is a logical link between the findings presented and the asks.</a:t>
            </a:r>
          </a:p>
          <a:p>
            <a:endParaRPr lang="en-GB" sz="1600" dirty="0">
              <a:solidFill>
                <a:schemeClr val="tx2"/>
              </a:solidFill>
            </a:endParaRPr>
          </a:p>
          <a:p>
            <a:pPr marL="285750" indent="-285750">
              <a:buFont typeface="Arial" panose="020B0604020202020204" pitchFamily="34" charset="0"/>
              <a:buChar char="•"/>
            </a:pPr>
            <a:r>
              <a:rPr lang="en-GB" sz="1600" dirty="0">
                <a:solidFill>
                  <a:schemeClr val="tx2"/>
                </a:solidFill>
              </a:rPr>
              <a:t>Make your asks as SMART as possible, being clear who must take action and what they must do.</a:t>
            </a:r>
          </a:p>
        </p:txBody>
      </p:sp>
      <p:sp>
        <p:nvSpPr>
          <p:cNvPr id="8" name="Speech Bubble: Rectangle 7">
            <a:extLst>
              <a:ext uri="{FF2B5EF4-FFF2-40B4-BE49-F238E27FC236}">
                <a16:creationId xmlns:a16="http://schemas.microsoft.com/office/drawing/2014/main" id="{98BBA4A7-B1BE-4E4D-8D49-CCD1447724FF}"/>
              </a:ext>
            </a:extLst>
          </p:cNvPr>
          <p:cNvSpPr/>
          <p:nvPr/>
        </p:nvSpPr>
        <p:spPr>
          <a:xfrm>
            <a:off x="4884293" y="4748923"/>
            <a:ext cx="1540009" cy="614368"/>
          </a:xfrm>
          <a:prstGeom prst="wedgeRectCallout">
            <a:avLst>
              <a:gd name="adj1" fmla="val 21897"/>
              <a:gd name="adj2" fmla="val -11573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16. Add your two asks here.</a:t>
            </a:r>
          </a:p>
        </p:txBody>
      </p:sp>
    </p:spTree>
    <p:extLst>
      <p:ext uri="{BB962C8B-B14F-4D97-AF65-F5344CB8AC3E}">
        <p14:creationId xmlns:p14="http://schemas.microsoft.com/office/powerpoint/2010/main" val="8270235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1F6D7-2CBF-4A4F-AF04-A3252E9BF16D}"/>
              </a:ext>
            </a:extLst>
          </p:cNvPr>
          <p:cNvSpPr>
            <a:spLocks noGrp="1"/>
          </p:cNvSpPr>
          <p:nvPr>
            <p:ph type="title"/>
          </p:nvPr>
        </p:nvSpPr>
        <p:spPr>
          <a:xfrm>
            <a:off x="287337" y="240366"/>
            <a:ext cx="8856662" cy="639791"/>
          </a:xfrm>
        </p:spPr>
        <p:txBody>
          <a:bodyPr>
            <a:noAutofit/>
          </a:bodyPr>
          <a:lstStyle/>
          <a:p>
            <a:r>
              <a:rPr lang="en-GB" sz="2400" dirty="0"/>
              <a:t>The write-up (second page)</a:t>
            </a:r>
          </a:p>
        </p:txBody>
      </p:sp>
      <p:sp>
        <p:nvSpPr>
          <p:cNvPr id="5" name="Content Placeholder 4">
            <a:extLst>
              <a:ext uri="{FF2B5EF4-FFF2-40B4-BE49-F238E27FC236}">
                <a16:creationId xmlns:a16="http://schemas.microsoft.com/office/drawing/2014/main" id="{3A328D9A-455F-4578-A1EA-D878EAC4A45B}"/>
              </a:ext>
            </a:extLst>
          </p:cNvPr>
          <p:cNvSpPr>
            <a:spLocks noGrp="1"/>
          </p:cNvSpPr>
          <p:nvPr>
            <p:ph idx="1"/>
          </p:nvPr>
        </p:nvSpPr>
        <p:spPr>
          <a:xfrm>
            <a:off x="287336" y="1268412"/>
            <a:ext cx="8720739" cy="5513387"/>
          </a:xfrm>
        </p:spPr>
        <p:txBody>
          <a:bodyPr>
            <a:normAutofit/>
          </a:bodyPr>
          <a:lstStyle/>
          <a:p>
            <a:pPr marL="15875" indent="0">
              <a:buNone/>
            </a:pPr>
            <a:r>
              <a:rPr lang="en-GB" sz="1600" b="1" dirty="0"/>
              <a:t>The write-up provides an opportunity to present the information in text, rather than figures.</a:t>
            </a:r>
          </a:p>
          <a:p>
            <a:pPr marL="15875" indent="0">
              <a:buNone/>
            </a:pPr>
            <a:endParaRPr lang="en-GB" sz="1600" b="1" dirty="0"/>
          </a:p>
          <a:p>
            <a:r>
              <a:rPr lang="en-GB" sz="1600" dirty="0"/>
              <a:t>Consistency is important: insights and the asks should reflect the evidence presented in the factsheet.</a:t>
            </a:r>
          </a:p>
          <a:p>
            <a:endParaRPr lang="en-GB" sz="1600" dirty="0"/>
          </a:p>
          <a:p>
            <a:r>
              <a:rPr lang="en-GB" sz="1600" dirty="0"/>
              <a:t>Try to keep the narrative concise, emphasising key points. </a:t>
            </a:r>
          </a:p>
          <a:p>
            <a:endParaRPr lang="en-GB" sz="1600" dirty="0"/>
          </a:p>
          <a:p>
            <a:r>
              <a:rPr lang="en-GB" sz="1600" dirty="0"/>
              <a:t>If you don’t want to include a narrative, you could consider sharing a story that ‘humanises’ your advocacy messages, demonstrating why funding for health matters. </a:t>
            </a:r>
          </a:p>
        </p:txBody>
      </p:sp>
    </p:spTree>
    <p:extLst>
      <p:ext uri="{BB962C8B-B14F-4D97-AF65-F5344CB8AC3E}">
        <p14:creationId xmlns:p14="http://schemas.microsoft.com/office/powerpoint/2010/main" val="5931887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AD139-E341-4089-8DBF-BBBC273BEAA3}"/>
              </a:ext>
            </a:extLst>
          </p:cNvPr>
          <p:cNvSpPr>
            <a:spLocks noGrp="1"/>
          </p:cNvSpPr>
          <p:nvPr>
            <p:ph type="title"/>
          </p:nvPr>
        </p:nvSpPr>
        <p:spPr/>
        <p:txBody>
          <a:bodyPr/>
          <a:lstStyle/>
          <a:p>
            <a:r>
              <a:rPr lang="en-GB" dirty="0"/>
              <a:t>Qualities of good advocacy messages</a:t>
            </a:r>
          </a:p>
        </p:txBody>
      </p:sp>
      <p:sp>
        <p:nvSpPr>
          <p:cNvPr id="3" name="Content Placeholder 2">
            <a:extLst>
              <a:ext uri="{FF2B5EF4-FFF2-40B4-BE49-F238E27FC236}">
                <a16:creationId xmlns:a16="http://schemas.microsoft.com/office/drawing/2014/main" id="{1B5A05BC-084D-42EF-9C31-DD8976F92F9E}"/>
              </a:ext>
            </a:extLst>
          </p:cNvPr>
          <p:cNvSpPr>
            <a:spLocks noGrp="1"/>
          </p:cNvSpPr>
          <p:nvPr>
            <p:ph idx="1"/>
          </p:nvPr>
        </p:nvSpPr>
        <p:spPr/>
        <p:txBody>
          <a:bodyPr>
            <a:normAutofit/>
          </a:bodyPr>
          <a:lstStyle/>
          <a:p>
            <a:pPr marL="15875" indent="0">
              <a:buNone/>
            </a:pPr>
            <a:r>
              <a:rPr lang="en-GB" sz="1600" b="1" dirty="0"/>
              <a:t>Insights and asks should be:</a:t>
            </a:r>
          </a:p>
          <a:p>
            <a:endParaRPr lang="en-GB" sz="1600" dirty="0"/>
          </a:p>
          <a:p>
            <a:pPr marL="473075" indent="-457200">
              <a:buFont typeface="+mj-lt"/>
              <a:buAutoNum type="arabicPeriod"/>
            </a:pPr>
            <a:r>
              <a:rPr lang="en-GB" sz="1600" b="1" dirty="0"/>
              <a:t>Clear</a:t>
            </a:r>
            <a:r>
              <a:rPr lang="en-GB" sz="1600" dirty="0"/>
              <a:t>: specific enough that there is no uncertainty (if increasing allocation, by how much?)</a:t>
            </a:r>
          </a:p>
          <a:p>
            <a:pPr marL="473075" indent="-457200">
              <a:buFont typeface="+mj-lt"/>
              <a:buAutoNum type="arabicPeriod"/>
            </a:pPr>
            <a:endParaRPr lang="en-GB" sz="1600" dirty="0"/>
          </a:p>
          <a:p>
            <a:pPr marL="473075" indent="-457200">
              <a:buFont typeface="+mj-lt"/>
              <a:buAutoNum type="arabicPeriod"/>
            </a:pPr>
            <a:r>
              <a:rPr lang="en-GB" sz="1600" b="1" dirty="0"/>
              <a:t>Concise</a:t>
            </a:r>
            <a:r>
              <a:rPr lang="en-GB" sz="1600" dirty="0"/>
              <a:t>: one sentence each</a:t>
            </a:r>
          </a:p>
          <a:p>
            <a:pPr marL="473075" indent="-457200">
              <a:buFont typeface="+mj-lt"/>
              <a:buAutoNum type="arabicPeriod"/>
            </a:pPr>
            <a:endParaRPr lang="en-GB" sz="1600" dirty="0"/>
          </a:p>
          <a:p>
            <a:pPr marL="473075" indent="-457200">
              <a:buFont typeface="+mj-lt"/>
              <a:buAutoNum type="arabicPeriod"/>
            </a:pPr>
            <a:r>
              <a:rPr lang="en-GB" sz="1600" b="1" dirty="0"/>
              <a:t>Compelling</a:t>
            </a:r>
            <a:r>
              <a:rPr lang="en-GB" sz="1600" dirty="0"/>
              <a:t>: addressing the target audience’s key concerns and values</a:t>
            </a:r>
          </a:p>
          <a:p>
            <a:pPr marL="473075" indent="-457200">
              <a:buFont typeface="+mj-lt"/>
              <a:buAutoNum type="arabicPeriod"/>
            </a:pPr>
            <a:endParaRPr lang="en-GB" sz="1600" dirty="0"/>
          </a:p>
          <a:p>
            <a:pPr marL="473075" indent="-457200">
              <a:buFont typeface="+mj-lt"/>
              <a:buAutoNum type="arabicPeriod"/>
            </a:pPr>
            <a:r>
              <a:rPr lang="en-GB" sz="1600" b="1" dirty="0"/>
              <a:t>Credible</a:t>
            </a:r>
            <a:r>
              <a:rPr lang="en-GB" sz="1600" dirty="0"/>
              <a:t>: the target audience should be able to complete the action.</a:t>
            </a:r>
          </a:p>
        </p:txBody>
      </p:sp>
    </p:spTree>
    <p:extLst>
      <p:ext uri="{BB962C8B-B14F-4D97-AF65-F5344CB8AC3E}">
        <p14:creationId xmlns:p14="http://schemas.microsoft.com/office/powerpoint/2010/main" val="4007377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1D5B68A6-17E2-402D-9D69-7858D288D281}"/>
              </a:ext>
            </a:extLst>
          </p:cNvPr>
          <p:cNvSpPr>
            <a:spLocks noGrp="1"/>
          </p:cNvSpPr>
          <p:nvPr>
            <p:ph type="subTitle" idx="1"/>
          </p:nvPr>
        </p:nvSpPr>
        <p:spPr>
          <a:xfrm>
            <a:off x="287338" y="3429000"/>
            <a:ext cx="7449204" cy="725033"/>
          </a:xfrm>
        </p:spPr>
        <p:txBody>
          <a:bodyPr>
            <a:normAutofit fontScale="77500" lnSpcReduction="20000"/>
          </a:bodyPr>
          <a:lstStyle/>
          <a:p>
            <a:r>
              <a:rPr lang="en-GB" i="1" dirty="0"/>
              <a:t>The following is a health budget advocacy brief developed by LASAM in Lagos, to make the case for improved funding for heath </a:t>
            </a:r>
          </a:p>
        </p:txBody>
      </p:sp>
      <p:sp>
        <p:nvSpPr>
          <p:cNvPr id="3" name="Title 2">
            <a:extLst>
              <a:ext uri="{FF2B5EF4-FFF2-40B4-BE49-F238E27FC236}">
                <a16:creationId xmlns:a16="http://schemas.microsoft.com/office/drawing/2014/main" id="{711D2C20-3914-46F1-A373-F4475EFA994F}"/>
              </a:ext>
            </a:extLst>
          </p:cNvPr>
          <p:cNvSpPr>
            <a:spLocks noGrp="1"/>
          </p:cNvSpPr>
          <p:nvPr>
            <p:ph type="ctrTitle"/>
          </p:nvPr>
        </p:nvSpPr>
        <p:spPr/>
        <p:txBody>
          <a:bodyPr/>
          <a:lstStyle/>
          <a:p>
            <a:r>
              <a:rPr lang="en-GB" dirty="0"/>
              <a:t>Example</a:t>
            </a:r>
          </a:p>
        </p:txBody>
      </p:sp>
    </p:spTree>
    <p:extLst>
      <p:ext uri="{BB962C8B-B14F-4D97-AF65-F5344CB8AC3E}">
        <p14:creationId xmlns:p14="http://schemas.microsoft.com/office/powerpoint/2010/main" val="16956875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A9E864-A35C-4A0D-A2FE-0ADBF1F77C7A}"/>
              </a:ext>
            </a:extLst>
          </p:cNvPr>
          <p:cNvPicPr>
            <a:picLocks noChangeAspect="1"/>
          </p:cNvPicPr>
          <p:nvPr/>
        </p:nvPicPr>
        <p:blipFill>
          <a:blip r:embed="rId2"/>
          <a:stretch>
            <a:fillRect/>
          </a:stretch>
        </p:blipFill>
        <p:spPr>
          <a:xfrm>
            <a:off x="2086734" y="115312"/>
            <a:ext cx="4970532" cy="6627376"/>
          </a:xfrm>
          <a:prstGeom prst="rect">
            <a:avLst/>
          </a:prstGeom>
        </p:spPr>
      </p:pic>
    </p:spTree>
    <p:extLst>
      <p:ext uri="{BB962C8B-B14F-4D97-AF65-F5344CB8AC3E}">
        <p14:creationId xmlns:p14="http://schemas.microsoft.com/office/powerpoint/2010/main" val="990215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179E28-B491-4421-9D7A-F16F60DEB13F}"/>
              </a:ext>
            </a:extLst>
          </p:cNvPr>
          <p:cNvSpPr/>
          <p:nvPr/>
        </p:nvSpPr>
        <p:spPr>
          <a:xfrm>
            <a:off x="1995339" y="719872"/>
            <a:ext cx="5143501" cy="6138128"/>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rtl="0"/>
            <a:endParaRPr lang="fr-FR" sz="900" noProof="1">
              <a:solidFill>
                <a:schemeClr val="tx1"/>
              </a:solidFill>
              <a:latin typeface="PT Sans" panose="020B0503020203020204" pitchFamily="34" charset="0"/>
              <a:ea typeface="Source Sans Pro" panose="020B0503030403020204" pitchFamily="34" charset="0"/>
            </a:endParaRPr>
          </a:p>
        </p:txBody>
      </p:sp>
      <p:sp>
        <p:nvSpPr>
          <p:cNvPr id="5" name="Rectangle 4">
            <a:extLst>
              <a:ext uri="{FF2B5EF4-FFF2-40B4-BE49-F238E27FC236}">
                <a16:creationId xmlns:a16="http://schemas.microsoft.com/office/drawing/2014/main" id="{E74DA684-91E2-4F40-87EE-49A42908655D}"/>
              </a:ext>
            </a:extLst>
          </p:cNvPr>
          <p:cNvSpPr/>
          <p:nvPr/>
        </p:nvSpPr>
        <p:spPr>
          <a:xfrm>
            <a:off x="2309812" y="877644"/>
            <a:ext cx="4575259" cy="5586145"/>
          </a:xfrm>
          <a:prstGeom prst="rect">
            <a:avLst/>
          </a:prstGeom>
        </p:spPr>
        <p:txBody>
          <a:bodyPr wrap="square">
            <a:spAutoFit/>
          </a:bodyPr>
          <a:lstStyle/>
          <a:p>
            <a:endParaRPr lang="fr-FR" sz="1050" noProof="1">
              <a:solidFill>
                <a:schemeClr val="bg1"/>
              </a:solidFill>
              <a:latin typeface="PT Sans" panose="020B0503020203020204" pitchFamily="34" charset="0"/>
              <a:ea typeface="Source Sans Pro" panose="020B0503030403020204" pitchFamily="34" charset="0"/>
            </a:endParaRPr>
          </a:p>
          <a:p>
            <a:pPr marL="257175" indent="-257175">
              <a:buFont typeface="Arial" panose="020B0604020202020204" pitchFamily="34" charset="0"/>
              <a:buChar char="•"/>
            </a:pPr>
            <a:r>
              <a:rPr lang="fr-FR" sz="1050" noProof="1">
                <a:solidFill>
                  <a:schemeClr val="bg1"/>
                </a:solidFill>
                <a:latin typeface="PT Sans" panose="020B0503020203020204" pitchFamily="34" charset="0"/>
                <a:ea typeface="Source Sans Pro" panose="020B0503030403020204" pitchFamily="34" charset="0"/>
              </a:rPr>
              <a:t>Lagos State is the richest state in the country, and its health indicators fare better than average Nigeria. However, </a:t>
            </a:r>
            <a:r>
              <a:rPr lang="fr-FR" sz="1050" b="1" noProof="1">
                <a:solidFill>
                  <a:schemeClr val="bg1"/>
                </a:solidFill>
                <a:latin typeface="PT Sans" panose="020B0503020203020204" pitchFamily="34" charset="0"/>
                <a:ea typeface="Source Sans Pro" panose="020B0503030403020204" pitchFamily="34" charset="0"/>
              </a:rPr>
              <a:t>even if Lagos is the richest state, his health indicators are not the best in the country </a:t>
            </a:r>
            <a:r>
              <a:rPr lang="fr-FR" sz="1050" noProof="1">
                <a:solidFill>
                  <a:schemeClr val="bg1"/>
                </a:solidFill>
                <a:latin typeface="PT Sans" panose="020B0503020203020204" pitchFamily="34" charset="0"/>
                <a:ea typeface="Source Sans Pro" panose="020B0503030403020204" pitchFamily="34" charset="0"/>
              </a:rPr>
              <a:t>(Uthman et al. 2012)</a:t>
            </a:r>
          </a:p>
          <a:p>
            <a:pPr marL="257175" indent="-257175">
              <a:buFont typeface="Arial" panose="020B0604020202020204" pitchFamily="34" charset="0"/>
              <a:buChar char="•"/>
            </a:pPr>
            <a:endParaRPr lang="fr-FR" sz="1050" noProof="1">
              <a:solidFill>
                <a:schemeClr val="bg1"/>
              </a:solidFill>
              <a:latin typeface="PT Sans" panose="020B0503020203020204" pitchFamily="34" charset="0"/>
              <a:ea typeface="Source Sans Pro" panose="020B0503030403020204" pitchFamily="34" charset="0"/>
            </a:endParaRPr>
          </a:p>
          <a:p>
            <a:pPr marL="257175" indent="-257175">
              <a:buFont typeface="Arial" panose="020B0604020202020204" pitchFamily="34" charset="0"/>
              <a:buChar char="•"/>
            </a:pPr>
            <a:r>
              <a:rPr lang="fr-FR" sz="1050" b="1" noProof="1">
                <a:solidFill>
                  <a:schemeClr val="bg1"/>
                </a:solidFill>
                <a:latin typeface="PT Sans" panose="020B0503020203020204" pitchFamily="34" charset="0"/>
                <a:ea typeface="Source Sans Pro" panose="020B0503030403020204" pitchFamily="34" charset="0"/>
              </a:rPr>
              <a:t>Health and RMNCAH budget allocations decreased in 2019 (health sector: -7%), </a:t>
            </a:r>
            <a:r>
              <a:rPr lang="fr-FR" sz="1050" noProof="1">
                <a:solidFill>
                  <a:schemeClr val="bg1"/>
                </a:solidFill>
                <a:latin typeface="PT Sans" panose="020B0503020203020204" pitchFamily="34" charset="0"/>
                <a:ea typeface="Source Sans Pro" panose="020B0503030403020204" pitchFamily="34" charset="0"/>
              </a:rPr>
              <a:t>and this decrease was worsened by inflation (+11% in 2019). Within the health sector budget (~9% of total Lagos state budget), RMNCAH is only 1%.</a:t>
            </a:r>
          </a:p>
          <a:p>
            <a:pPr marL="257175" indent="-257175">
              <a:buFont typeface="Arial" panose="020B0604020202020204" pitchFamily="34" charset="0"/>
              <a:buChar char="•"/>
            </a:pPr>
            <a:endParaRPr lang="fr-FR" sz="1050" noProof="1">
              <a:solidFill>
                <a:schemeClr val="bg1"/>
              </a:solidFill>
              <a:latin typeface="PT Sans" panose="020B0503020203020204" pitchFamily="34" charset="0"/>
              <a:ea typeface="Source Sans Pro" panose="020B0503030403020204" pitchFamily="34" charset="0"/>
            </a:endParaRPr>
          </a:p>
          <a:p>
            <a:pPr marL="257175" indent="-257175">
              <a:buFont typeface="Arial" panose="020B0604020202020204" pitchFamily="34" charset="0"/>
              <a:buChar char="•"/>
            </a:pPr>
            <a:r>
              <a:rPr lang="fr-FR" sz="1050" b="1" noProof="1">
                <a:solidFill>
                  <a:schemeClr val="bg1"/>
                </a:solidFill>
                <a:latin typeface="PT Sans" panose="020B0503020203020204" pitchFamily="34" charset="0"/>
                <a:ea typeface="Source Sans Pro" panose="020B0503030403020204" pitchFamily="34" charset="0"/>
              </a:rPr>
              <a:t>Disbursement rates increased in 2019 (health sector: +24%). This growth resulted in increased health expenditure,  </a:t>
            </a:r>
            <a:r>
              <a:rPr lang="fr-FR" sz="1050" noProof="1">
                <a:solidFill>
                  <a:schemeClr val="bg1"/>
                </a:solidFill>
                <a:latin typeface="PT Sans" panose="020B0503020203020204" pitchFamily="34" charset="0"/>
                <a:ea typeface="Source Sans Pro" panose="020B0503030403020204" pitchFamily="34" charset="0"/>
              </a:rPr>
              <a:t>more than</a:t>
            </a:r>
            <a:r>
              <a:rPr lang="fr-FR" sz="1050" b="1" noProof="1">
                <a:solidFill>
                  <a:schemeClr val="bg1"/>
                </a:solidFill>
                <a:latin typeface="PT Sans" panose="020B0503020203020204" pitchFamily="34" charset="0"/>
                <a:ea typeface="Source Sans Pro" panose="020B0503030403020204" pitchFamily="34" charset="0"/>
              </a:rPr>
              <a:t> </a:t>
            </a:r>
            <a:r>
              <a:rPr lang="fr-FR" sz="1050" noProof="1">
                <a:solidFill>
                  <a:schemeClr val="bg1"/>
                </a:solidFill>
                <a:latin typeface="PT Sans" panose="020B0503020203020204" pitchFamily="34" charset="0"/>
                <a:ea typeface="Source Sans Pro" panose="020B0503030403020204" pitchFamily="34" charset="0"/>
              </a:rPr>
              <a:t>offsetting</a:t>
            </a:r>
            <a:r>
              <a:rPr lang="fr-FR" sz="1050" b="1" noProof="1">
                <a:solidFill>
                  <a:schemeClr val="bg1"/>
                </a:solidFill>
                <a:latin typeface="PT Sans" panose="020B0503020203020204" pitchFamily="34" charset="0"/>
                <a:ea typeface="Source Sans Pro" panose="020B0503030403020204" pitchFamily="34" charset="0"/>
              </a:rPr>
              <a:t> </a:t>
            </a:r>
            <a:r>
              <a:rPr lang="fr-FR" sz="1050" noProof="1">
                <a:solidFill>
                  <a:schemeClr val="bg1"/>
                </a:solidFill>
                <a:latin typeface="PT Sans" panose="020B0503020203020204" pitchFamily="34" charset="0"/>
                <a:ea typeface="Source Sans Pro" panose="020B0503030403020204" pitchFamily="34" charset="0"/>
              </a:rPr>
              <a:t>decreasing allocation, Disbursement rates can reach 100%, but are on average 50%. Budget execution rate is 100% (2019): every Naira given to the health sector is spent.</a:t>
            </a:r>
          </a:p>
          <a:p>
            <a:pPr marL="257175" indent="-257175">
              <a:buFont typeface="Arial" panose="020B0604020202020204" pitchFamily="34" charset="0"/>
              <a:buChar char="•"/>
            </a:pPr>
            <a:endParaRPr lang="fr-FR" sz="1050" noProof="1">
              <a:solidFill>
                <a:schemeClr val="bg1"/>
              </a:solidFill>
              <a:latin typeface="PT Sans" panose="020B0503020203020204" pitchFamily="34" charset="0"/>
              <a:ea typeface="Source Sans Pro" panose="020B0503030403020204" pitchFamily="34" charset="0"/>
            </a:endParaRPr>
          </a:p>
          <a:p>
            <a:pPr marL="257175" indent="-257175">
              <a:buFont typeface="Arial" panose="020B0604020202020204" pitchFamily="34" charset="0"/>
              <a:buChar char="•"/>
            </a:pPr>
            <a:r>
              <a:rPr lang="fr-FR" sz="1050" b="1" noProof="1">
                <a:solidFill>
                  <a:schemeClr val="bg1"/>
                </a:solidFill>
                <a:latin typeface="PT Sans" panose="020B0503020203020204" pitchFamily="34" charset="0"/>
                <a:ea typeface="Source Sans Pro" panose="020B0503030403020204" pitchFamily="34" charset="0"/>
              </a:rPr>
              <a:t>Increase health expenditure resulted in better services delivered to Lagos citizens</a:t>
            </a:r>
            <a:r>
              <a:rPr lang="fr-FR" sz="1050" noProof="1">
                <a:solidFill>
                  <a:schemeClr val="bg1"/>
                </a:solidFill>
                <a:latin typeface="PT Sans" panose="020B0503020203020204" pitchFamily="34" charset="0"/>
                <a:ea typeface="Source Sans Pro" panose="020B0503030403020204" pitchFamily="34" charset="0"/>
              </a:rPr>
              <a:t>; stockouts (months) of lifesaving commodities improved significantly in 2019, going to 0 in hospitals and close to 0 in Primary Health Centres.</a:t>
            </a:r>
          </a:p>
          <a:p>
            <a:pPr marL="257175" indent="-257175">
              <a:buFont typeface="Arial" panose="020B0604020202020204" pitchFamily="34" charset="0"/>
              <a:buChar char="•"/>
            </a:pPr>
            <a:endParaRPr lang="fr-FR" sz="1050" noProof="1">
              <a:solidFill>
                <a:schemeClr val="bg1"/>
              </a:solidFill>
              <a:latin typeface="PT Sans" panose="020B0503020203020204" pitchFamily="34" charset="0"/>
              <a:ea typeface="Source Sans Pro" panose="020B0503030403020204" pitchFamily="34" charset="0"/>
            </a:endParaRPr>
          </a:p>
          <a:p>
            <a:pPr marL="257175" indent="-257175">
              <a:buFont typeface="Arial" panose="020B0604020202020204" pitchFamily="34" charset="0"/>
              <a:buChar char="•"/>
            </a:pPr>
            <a:endParaRPr lang="fr-FR" sz="1050" noProof="1">
              <a:solidFill>
                <a:schemeClr val="bg1"/>
              </a:solidFill>
              <a:latin typeface="PT Sans" panose="020B0503020203020204" pitchFamily="34" charset="0"/>
              <a:ea typeface="Source Sans Pro" panose="020B0503030403020204" pitchFamily="34" charset="0"/>
            </a:endParaRPr>
          </a:p>
          <a:p>
            <a:endParaRPr lang="fr-FR" sz="1050" noProof="1">
              <a:solidFill>
                <a:schemeClr val="bg1"/>
              </a:solidFill>
              <a:latin typeface="PT Sans" panose="020B0503020203020204" pitchFamily="34" charset="0"/>
              <a:ea typeface="Source Sans Pro" panose="020B0503030403020204" pitchFamily="34" charset="0"/>
            </a:endParaRPr>
          </a:p>
          <a:p>
            <a:pPr marL="257175" indent="-257175">
              <a:buFont typeface="+mj-lt"/>
              <a:buAutoNum type="arabicPeriod"/>
            </a:pPr>
            <a:r>
              <a:rPr lang="fr-FR" sz="1050" b="1" noProof="1">
                <a:solidFill>
                  <a:schemeClr val="bg1"/>
                </a:solidFill>
                <a:latin typeface="PT Sans" panose="020B0503020203020204" pitchFamily="34" charset="0"/>
                <a:ea typeface="Source Sans Pro" panose="020B0503030403020204" pitchFamily="34" charset="0"/>
              </a:rPr>
              <a:t>Insight: </a:t>
            </a:r>
            <a:r>
              <a:rPr lang="fr-FR" sz="1050" noProof="1">
                <a:solidFill>
                  <a:schemeClr val="bg1"/>
                </a:solidFill>
                <a:latin typeface="PT Sans" panose="020B0503020203020204" pitchFamily="34" charset="0"/>
                <a:ea typeface="Source Sans Pro" panose="020B0503030403020204" pitchFamily="34" charset="0"/>
              </a:rPr>
              <a:t>investing in Lagos State health results in better services. </a:t>
            </a:r>
          </a:p>
          <a:p>
            <a:pPr marL="257175" indent="-257175">
              <a:buFont typeface="+mj-lt"/>
              <a:buAutoNum type="arabicPeriod"/>
            </a:pPr>
            <a:r>
              <a:rPr lang="fr-FR" sz="1050" b="1" noProof="1">
                <a:solidFill>
                  <a:schemeClr val="bg1"/>
                </a:solidFill>
                <a:latin typeface="PT Sans" panose="020B0503020203020204" pitchFamily="34" charset="0"/>
                <a:ea typeface="Source Sans Pro" panose="020B0503030403020204" pitchFamily="34" charset="0"/>
              </a:rPr>
              <a:t>Insight: </a:t>
            </a:r>
            <a:r>
              <a:rPr lang="fr-FR" sz="1050" noProof="1">
                <a:solidFill>
                  <a:schemeClr val="bg1"/>
                </a:solidFill>
                <a:latin typeface="PT Sans" panose="020B0503020203020204" pitchFamily="34" charset="0"/>
                <a:ea typeface="Source Sans Pro" panose="020B0503030403020204" pitchFamily="34" charset="0"/>
              </a:rPr>
              <a:t>allocations and disbursement rates both show opportunities for improvement. However, in 2019l allocations decreased both in nominal and real value, while disbursement rates improved significantly</a:t>
            </a:r>
          </a:p>
          <a:p>
            <a:pPr marL="257175" indent="-257175">
              <a:buFont typeface="+mj-lt"/>
              <a:buAutoNum type="arabicPeriod"/>
            </a:pPr>
            <a:endParaRPr lang="fr-FR" sz="1050" noProof="1">
              <a:solidFill>
                <a:schemeClr val="bg1"/>
              </a:solidFill>
              <a:latin typeface="PT Sans" panose="020B0503020203020204" pitchFamily="34" charset="0"/>
              <a:ea typeface="Source Sans Pro" panose="020B0503030403020204" pitchFamily="34" charset="0"/>
            </a:endParaRPr>
          </a:p>
          <a:p>
            <a:endParaRPr lang="fr-FR" sz="1050" noProof="1">
              <a:solidFill>
                <a:schemeClr val="bg1"/>
              </a:solidFill>
              <a:latin typeface="PT Sans" panose="020B0503020203020204" pitchFamily="34" charset="0"/>
              <a:ea typeface="Source Sans Pro" panose="020B0503030403020204" pitchFamily="34" charset="0"/>
            </a:endParaRPr>
          </a:p>
          <a:p>
            <a:pPr marL="257175" indent="-257175">
              <a:buFont typeface="+mj-lt"/>
              <a:buAutoNum type="arabicPeriod"/>
            </a:pPr>
            <a:endParaRPr lang="fr-FR" sz="1050" noProof="1">
              <a:solidFill>
                <a:schemeClr val="bg1"/>
              </a:solidFill>
              <a:latin typeface="PT Sans" panose="020B0503020203020204" pitchFamily="34" charset="0"/>
              <a:ea typeface="Source Sans Pro" panose="020B0503030403020204" pitchFamily="34" charset="0"/>
            </a:endParaRPr>
          </a:p>
          <a:p>
            <a:pPr marL="257175" indent="-257175">
              <a:buFont typeface="+mj-lt"/>
              <a:buAutoNum type="arabicPeriod"/>
            </a:pPr>
            <a:r>
              <a:rPr lang="fr-FR" sz="1050" b="1" noProof="1">
                <a:solidFill>
                  <a:schemeClr val="bg1"/>
                </a:solidFill>
                <a:latin typeface="PT Sans" panose="020B0503020203020204" pitchFamily="34" charset="0"/>
                <a:ea typeface="Source Sans Pro" panose="020B0503030403020204" pitchFamily="34" charset="0"/>
              </a:rPr>
              <a:t>Ask</a:t>
            </a:r>
            <a:r>
              <a:rPr lang="fr-FR" sz="1050" noProof="1">
                <a:solidFill>
                  <a:schemeClr val="bg1"/>
                </a:solidFill>
                <a:latin typeface="PT Sans" panose="020B0503020203020204" pitchFamily="34" charset="0"/>
                <a:ea typeface="Source Sans Pro" panose="020B0503030403020204" pitchFamily="34" charset="0"/>
              </a:rPr>
              <a:t>: increase allocation at least to balance inflation</a:t>
            </a:r>
          </a:p>
          <a:p>
            <a:pPr marL="257175" indent="-257175">
              <a:buFont typeface="+mj-lt"/>
              <a:buAutoNum type="arabicPeriod"/>
            </a:pPr>
            <a:r>
              <a:rPr lang="fr-FR" sz="1050" b="1" noProof="1">
                <a:solidFill>
                  <a:schemeClr val="bg1"/>
                </a:solidFill>
                <a:latin typeface="PT Sans" panose="020B0503020203020204" pitchFamily="34" charset="0"/>
                <a:ea typeface="Source Sans Pro" panose="020B0503030403020204" pitchFamily="34" charset="0"/>
              </a:rPr>
              <a:t>Ask</a:t>
            </a:r>
            <a:r>
              <a:rPr lang="fr-FR" sz="1050" noProof="1">
                <a:solidFill>
                  <a:schemeClr val="bg1"/>
                </a:solidFill>
                <a:latin typeface="PT Sans" panose="020B0503020203020204" pitchFamily="34" charset="0"/>
                <a:ea typeface="Source Sans Pro" panose="020B0503030403020204" pitchFamily="34" charset="0"/>
              </a:rPr>
              <a:t>: review bottlenecks to improve disbursement rates</a:t>
            </a:r>
          </a:p>
        </p:txBody>
      </p:sp>
      <p:sp>
        <p:nvSpPr>
          <p:cNvPr id="6" name="Rectangle 5">
            <a:extLst>
              <a:ext uri="{FF2B5EF4-FFF2-40B4-BE49-F238E27FC236}">
                <a16:creationId xmlns:a16="http://schemas.microsoft.com/office/drawing/2014/main" id="{28305A45-68D0-4638-A907-9FE950798011}"/>
              </a:ext>
            </a:extLst>
          </p:cNvPr>
          <p:cNvSpPr/>
          <p:nvPr/>
        </p:nvSpPr>
        <p:spPr>
          <a:xfrm>
            <a:off x="2000250" y="1"/>
            <a:ext cx="5143500" cy="820821"/>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350">
              <a:latin typeface="PT Sans" panose="020B0503020203020204" pitchFamily="34" charset="0"/>
              <a:cs typeface="Arial" panose="020B0604020202020204" pitchFamily="34" charset="0"/>
            </a:endParaRPr>
          </a:p>
        </p:txBody>
      </p:sp>
      <p:sp>
        <p:nvSpPr>
          <p:cNvPr id="7" name="Arrow: Down 6">
            <a:extLst>
              <a:ext uri="{FF2B5EF4-FFF2-40B4-BE49-F238E27FC236}">
                <a16:creationId xmlns:a16="http://schemas.microsoft.com/office/drawing/2014/main" id="{21524391-E5D4-41DB-9F52-3DFCED19E3EA}"/>
              </a:ext>
            </a:extLst>
          </p:cNvPr>
          <p:cNvSpPr/>
          <p:nvPr/>
        </p:nvSpPr>
        <p:spPr>
          <a:xfrm>
            <a:off x="4294382" y="4246798"/>
            <a:ext cx="450850" cy="382353"/>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Arrow: Down 7">
            <a:extLst>
              <a:ext uri="{FF2B5EF4-FFF2-40B4-BE49-F238E27FC236}">
                <a16:creationId xmlns:a16="http://schemas.microsoft.com/office/drawing/2014/main" id="{083886DA-A1C1-4625-AE16-76EE8F7D6523}"/>
              </a:ext>
            </a:extLst>
          </p:cNvPr>
          <p:cNvSpPr/>
          <p:nvPr/>
        </p:nvSpPr>
        <p:spPr>
          <a:xfrm>
            <a:off x="4328249" y="5491407"/>
            <a:ext cx="450850" cy="488950"/>
          </a:xfrm>
          <a:prstGeom prst="downArrow">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9" name="Picture 8">
            <a:extLst>
              <a:ext uri="{FF2B5EF4-FFF2-40B4-BE49-F238E27FC236}">
                <a16:creationId xmlns:a16="http://schemas.microsoft.com/office/drawing/2014/main" id="{0ED5D741-2DDA-4359-B4BD-A32AB47FBE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45083" y="15520"/>
            <a:ext cx="4993757" cy="228626"/>
          </a:xfrm>
          <a:prstGeom prst="rect">
            <a:avLst/>
          </a:prstGeom>
        </p:spPr>
      </p:pic>
      <p:sp>
        <p:nvSpPr>
          <p:cNvPr id="10" name="Espace réservé du texte 299">
            <a:extLst>
              <a:ext uri="{FF2B5EF4-FFF2-40B4-BE49-F238E27FC236}">
                <a16:creationId xmlns:a16="http://schemas.microsoft.com/office/drawing/2014/main" id="{598CB08F-57A6-462D-9A93-B053F9932B1F}"/>
              </a:ext>
            </a:extLst>
          </p:cNvPr>
          <p:cNvSpPr txBox="1">
            <a:spLocks/>
          </p:cNvSpPr>
          <p:nvPr/>
        </p:nvSpPr>
        <p:spPr>
          <a:xfrm>
            <a:off x="3314063" y="230857"/>
            <a:ext cx="2387172" cy="254794"/>
          </a:xfrm>
          <a:prstGeom prst="rect">
            <a:avLst/>
          </a:prstGeom>
        </p:spPr>
        <p:txBody>
          <a:bodyPr vert="horz" lIns="68580" tIns="34290" rIns="68580" bIns="34290" rtlCol="0">
            <a:noAutofit/>
          </a:bodyPr>
          <a:lstStyle>
            <a:lvl1pPr marL="0" indent="0" algn="l" defTabSz="1219170" rtl="0" eaLnBrk="1" latinLnBrk="0" hangingPunct="1">
              <a:lnSpc>
                <a:spcPct val="90000"/>
              </a:lnSpc>
              <a:spcBef>
                <a:spcPts val="1333"/>
              </a:spcBef>
              <a:buFont typeface="Arial" panose="020B0604020202020204" pitchFamily="34" charset="0"/>
              <a:buNone/>
              <a:defRPr sz="2100" b="1" kern="1200">
                <a:solidFill>
                  <a:schemeClr val="tx1"/>
                </a:solidFill>
                <a:latin typeface="+mj-lt"/>
                <a:ea typeface="+mn-ea"/>
                <a:cs typeface="+mn-cs"/>
              </a:defRPr>
            </a:lvl1pPr>
            <a:lvl2pPr marL="609585" indent="0" algn="l" defTabSz="1219170" rtl="0" eaLnBrk="1" latinLnBrk="0" hangingPunct="1">
              <a:lnSpc>
                <a:spcPct val="90000"/>
              </a:lnSpc>
              <a:spcBef>
                <a:spcPts val="667"/>
              </a:spcBef>
              <a:buFont typeface="Arial" panose="020B0604020202020204" pitchFamily="34" charset="0"/>
              <a:buNone/>
              <a:defRPr sz="800" kern="1200">
                <a:solidFill>
                  <a:schemeClr val="tx1"/>
                </a:solidFill>
                <a:latin typeface="+mn-lt"/>
                <a:ea typeface="+mn-ea"/>
                <a:cs typeface="+mn-cs"/>
              </a:defRPr>
            </a:lvl2pPr>
            <a:lvl3pPr marL="1219170" indent="0" algn="l" defTabSz="1219170" rtl="0" eaLnBrk="1" latinLnBrk="0" hangingPunct="1">
              <a:lnSpc>
                <a:spcPct val="90000"/>
              </a:lnSpc>
              <a:spcBef>
                <a:spcPts val="667"/>
              </a:spcBef>
              <a:buFont typeface="Arial" panose="020B0604020202020204" pitchFamily="34" charset="0"/>
              <a:buNone/>
              <a:defRPr sz="800" kern="1200">
                <a:solidFill>
                  <a:schemeClr val="tx1"/>
                </a:solidFill>
                <a:latin typeface="+mn-lt"/>
                <a:ea typeface="+mn-ea"/>
                <a:cs typeface="+mn-cs"/>
              </a:defRPr>
            </a:lvl3pPr>
            <a:lvl4pPr marL="1828755" indent="0" algn="l" defTabSz="1219170" rtl="0" eaLnBrk="1" latinLnBrk="0" hangingPunct="1">
              <a:lnSpc>
                <a:spcPct val="90000"/>
              </a:lnSpc>
              <a:spcBef>
                <a:spcPts val="667"/>
              </a:spcBef>
              <a:buFont typeface="Arial" panose="020B0604020202020204" pitchFamily="34" charset="0"/>
              <a:buNone/>
              <a:defRPr sz="800" kern="1200">
                <a:solidFill>
                  <a:schemeClr val="tx1"/>
                </a:solidFill>
                <a:latin typeface="+mn-lt"/>
                <a:ea typeface="+mn-ea"/>
                <a:cs typeface="+mn-cs"/>
              </a:defRPr>
            </a:lvl4pPr>
            <a:lvl5pPr marL="2438339" indent="0" algn="l" defTabSz="1219170" rtl="0" eaLnBrk="1" latinLnBrk="0" hangingPunct="1">
              <a:lnSpc>
                <a:spcPct val="90000"/>
              </a:lnSpc>
              <a:spcBef>
                <a:spcPts val="667"/>
              </a:spcBef>
              <a:buFont typeface="Arial" panose="020B0604020202020204" pitchFamily="34" charset="0"/>
              <a:buNone/>
              <a:defRPr sz="8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r>
              <a:rPr lang="fr-FR" sz="2475" noProof="1">
                <a:latin typeface="PT Sans" panose="020B0503020203020204" pitchFamily="34" charset="0"/>
                <a:ea typeface="Source Sans Pro" panose="020B0503030403020204" pitchFamily="34" charset="0"/>
                <a:cs typeface="Arial" panose="020B0604020202020204" pitchFamily="34" charset="0"/>
              </a:rPr>
              <a:t>LAGOS STATE</a:t>
            </a:r>
          </a:p>
        </p:txBody>
      </p:sp>
      <p:pic>
        <p:nvPicPr>
          <p:cNvPr id="11" name="Picture 10" descr="A palm tree&#10;&#10;Description automatically generated">
            <a:extLst>
              <a:ext uri="{FF2B5EF4-FFF2-40B4-BE49-F238E27FC236}">
                <a16:creationId xmlns:a16="http://schemas.microsoft.com/office/drawing/2014/main" id="{EBF31774-5D85-43EC-B4A5-289423870185}"/>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6168369" y="295548"/>
            <a:ext cx="343348" cy="343348"/>
          </a:xfrm>
          <a:prstGeom prst="rect">
            <a:avLst/>
          </a:prstGeom>
        </p:spPr>
      </p:pic>
      <p:sp>
        <p:nvSpPr>
          <p:cNvPr id="12" name="Espace réservé du texte 299">
            <a:extLst>
              <a:ext uri="{FF2B5EF4-FFF2-40B4-BE49-F238E27FC236}">
                <a16:creationId xmlns:a16="http://schemas.microsoft.com/office/drawing/2014/main" id="{83D7E332-0504-4949-9EF3-C6259BA1D8B3}"/>
              </a:ext>
            </a:extLst>
          </p:cNvPr>
          <p:cNvSpPr txBox="1">
            <a:spLocks/>
          </p:cNvSpPr>
          <p:nvPr/>
        </p:nvSpPr>
        <p:spPr>
          <a:xfrm>
            <a:off x="2828173" y="549704"/>
            <a:ext cx="3134898" cy="136611"/>
          </a:xfrm>
          <a:prstGeom prst="rect">
            <a:avLst/>
          </a:prstGeom>
        </p:spPr>
        <p:txBody>
          <a:bodyPr vert="horz" lIns="68580" tIns="34290" rIns="68580" bIns="34290" rtlCol="0">
            <a:noAutofit/>
          </a:bodyPr>
          <a:lstStyle>
            <a:lvl1pPr marL="0" indent="0" algn="l" defTabSz="1219170" rtl="0" eaLnBrk="1" latinLnBrk="0" hangingPunct="1">
              <a:lnSpc>
                <a:spcPct val="90000"/>
              </a:lnSpc>
              <a:spcBef>
                <a:spcPts val="1333"/>
              </a:spcBef>
              <a:buFont typeface="Arial" panose="020B0604020202020204" pitchFamily="34" charset="0"/>
              <a:buNone/>
              <a:defRPr sz="2100" b="1" kern="1200">
                <a:solidFill>
                  <a:schemeClr val="tx1"/>
                </a:solidFill>
                <a:latin typeface="+mj-lt"/>
                <a:ea typeface="+mn-ea"/>
                <a:cs typeface="+mn-cs"/>
              </a:defRPr>
            </a:lvl1pPr>
            <a:lvl2pPr marL="609585" indent="0" algn="l" defTabSz="1219170" rtl="0" eaLnBrk="1" latinLnBrk="0" hangingPunct="1">
              <a:lnSpc>
                <a:spcPct val="90000"/>
              </a:lnSpc>
              <a:spcBef>
                <a:spcPts val="667"/>
              </a:spcBef>
              <a:buFont typeface="Arial" panose="020B0604020202020204" pitchFamily="34" charset="0"/>
              <a:buNone/>
              <a:defRPr sz="800" kern="1200">
                <a:solidFill>
                  <a:schemeClr val="tx1"/>
                </a:solidFill>
                <a:latin typeface="+mn-lt"/>
                <a:ea typeface="+mn-ea"/>
                <a:cs typeface="+mn-cs"/>
              </a:defRPr>
            </a:lvl2pPr>
            <a:lvl3pPr marL="1219170" indent="0" algn="l" defTabSz="1219170" rtl="0" eaLnBrk="1" latinLnBrk="0" hangingPunct="1">
              <a:lnSpc>
                <a:spcPct val="90000"/>
              </a:lnSpc>
              <a:spcBef>
                <a:spcPts val="667"/>
              </a:spcBef>
              <a:buFont typeface="Arial" panose="020B0604020202020204" pitchFamily="34" charset="0"/>
              <a:buNone/>
              <a:defRPr sz="800" kern="1200">
                <a:solidFill>
                  <a:schemeClr val="tx1"/>
                </a:solidFill>
                <a:latin typeface="+mn-lt"/>
                <a:ea typeface="+mn-ea"/>
                <a:cs typeface="+mn-cs"/>
              </a:defRPr>
            </a:lvl3pPr>
            <a:lvl4pPr marL="1828755" indent="0" algn="l" defTabSz="1219170" rtl="0" eaLnBrk="1" latinLnBrk="0" hangingPunct="1">
              <a:lnSpc>
                <a:spcPct val="90000"/>
              </a:lnSpc>
              <a:spcBef>
                <a:spcPts val="667"/>
              </a:spcBef>
              <a:buFont typeface="Arial" panose="020B0604020202020204" pitchFamily="34" charset="0"/>
              <a:buNone/>
              <a:defRPr sz="800" kern="1200">
                <a:solidFill>
                  <a:schemeClr val="tx1"/>
                </a:solidFill>
                <a:latin typeface="+mn-lt"/>
                <a:ea typeface="+mn-ea"/>
                <a:cs typeface="+mn-cs"/>
              </a:defRPr>
            </a:lvl4pPr>
            <a:lvl5pPr marL="2438339" indent="0" algn="l" defTabSz="1219170" rtl="0" eaLnBrk="1" latinLnBrk="0" hangingPunct="1">
              <a:lnSpc>
                <a:spcPct val="90000"/>
              </a:lnSpc>
              <a:spcBef>
                <a:spcPts val="667"/>
              </a:spcBef>
              <a:buFont typeface="Arial" panose="020B0604020202020204" pitchFamily="34" charset="0"/>
              <a:buNone/>
              <a:defRPr sz="8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a:lstStyle>
          <a:p>
            <a:pPr algn="ctr"/>
            <a:r>
              <a:rPr lang="fr-FR" sz="1050" noProof="1">
                <a:latin typeface="PT Sans" panose="020B0503020203020204" pitchFamily="34" charset="0"/>
                <a:ea typeface="Source Sans Pro" panose="020B0503030403020204" pitchFamily="34" charset="0"/>
                <a:cs typeface="Arial" panose="020B0604020202020204" pitchFamily="34" charset="0"/>
              </a:rPr>
              <a:t>2019</a:t>
            </a:r>
          </a:p>
        </p:txBody>
      </p:sp>
      <p:sp>
        <p:nvSpPr>
          <p:cNvPr id="13" name="TextBox 12">
            <a:extLst>
              <a:ext uri="{FF2B5EF4-FFF2-40B4-BE49-F238E27FC236}">
                <a16:creationId xmlns:a16="http://schemas.microsoft.com/office/drawing/2014/main" id="{AF239B0E-A6D4-426B-8508-C9C1D2ED7297}"/>
              </a:ext>
            </a:extLst>
          </p:cNvPr>
          <p:cNvSpPr txBox="1"/>
          <p:nvPr/>
        </p:nvSpPr>
        <p:spPr>
          <a:xfrm>
            <a:off x="1954948" y="6574396"/>
            <a:ext cx="5183891" cy="438582"/>
          </a:xfrm>
          <a:prstGeom prst="rect">
            <a:avLst/>
          </a:prstGeom>
          <a:noFill/>
        </p:spPr>
        <p:txBody>
          <a:bodyPr wrap="square" rtlCol="0">
            <a:spAutoFit/>
          </a:bodyPr>
          <a:lstStyle/>
          <a:p>
            <a:r>
              <a:rPr lang="en-GB" sz="750" dirty="0">
                <a:solidFill>
                  <a:schemeClr val="bg1"/>
                </a:solidFill>
              </a:rPr>
              <a:t>Sources: for health data: population, GDP per capita: Lagos State government, 2015-2020; Under-5 mortality: Uthman et al., 2012, Wasting: </a:t>
            </a:r>
            <a:r>
              <a:rPr lang="en-GB" sz="750" dirty="0" err="1">
                <a:solidFill>
                  <a:schemeClr val="bg1"/>
                </a:solidFill>
              </a:rPr>
              <a:t>Wollum</a:t>
            </a:r>
            <a:r>
              <a:rPr lang="en-GB" sz="750" dirty="0">
                <a:solidFill>
                  <a:schemeClr val="bg1"/>
                </a:solidFill>
              </a:rPr>
              <a:t> et al 2015. For allocation and disbursement data: Lagos Budget Performance 2020. For service delivery data: E4A Scorecards, 2018-2019</a:t>
            </a:r>
          </a:p>
        </p:txBody>
      </p:sp>
    </p:spTree>
    <p:extLst>
      <p:ext uri="{BB962C8B-B14F-4D97-AF65-F5344CB8AC3E}">
        <p14:creationId xmlns:p14="http://schemas.microsoft.com/office/powerpoint/2010/main" val="35070254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28CE2-17C7-4879-97DD-90FC855DF7F3}"/>
              </a:ext>
            </a:extLst>
          </p:cNvPr>
          <p:cNvSpPr>
            <a:spLocks noGrp="1"/>
          </p:cNvSpPr>
          <p:nvPr>
            <p:ph type="title"/>
          </p:nvPr>
        </p:nvSpPr>
        <p:spPr/>
        <p:txBody>
          <a:bodyPr/>
          <a:lstStyle/>
          <a:p>
            <a:r>
              <a:rPr lang="en-GB" dirty="0"/>
              <a:t>Next steps</a:t>
            </a:r>
          </a:p>
        </p:txBody>
      </p:sp>
      <p:sp>
        <p:nvSpPr>
          <p:cNvPr id="3" name="Content Placeholder 2">
            <a:extLst>
              <a:ext uri="{FF2B5EF4-FFF2-40B4-BE49-F238E27FC236}">
                <a16:creationId xmlns:a16="http://schemas.microsoft.com/office/drawing/2014/main" id="{B2E0FACC-E77B-46A4-A9A5-83843422BC0A}"/>
              </a:ext>
            </a:extLst>
          </p:cNvPr>
          <p:cNvSpPr>
            <a:spLocks noGrp="1"/>
          </p:cNvSpPr>
          <p:nvPr>
            <p:ph idx="1"/>
          </p:nvPr>
        </p:nvSpPr>
        <p:spPr>
          <a:xfrm>
            <a:off x="287338" y="1268413"/>
            <a:ext cx="8558438" cy="4706360"/>
          </a:xfrm>
        </p:spPr>
        <p:txBody>
          <a:bodyPr vert="horz" lIns="91440" tIns="45720" rIns="91440" bIns="45720" rtlCol="0" anchor="t">
            <a:normAutofit/>
          </a:bodyPr>
          <a:lstStyle/>
          <a:p>
            <a:r>
              <a:rPr lang="en-GB" sz="1600" dirty="0"/>
              <a:t>These slides are designed to help you to explore how to make the case for improved investment in health in your region.</a:t>
            </a:r>
          </a:p>
          <a:p>
            <a:pPr marL="15875" indent="0">
              <a:buNone/>
            </a:pPr>
            <a:endParaRPr lang="en-GB" sz="1600" dirty="0"/>
          </a:p>
          <a:p>
            <a:r>
              <a:rPr lang="en-GB" sz="1600" dirty="0">
                <a:latin typeface="Arial"/>
                <a:cs typeface="Arial"/>
              </a:rPr>
              <a:t>These slides include step-by-step guidance on how to adapt the health budget advocacy brief for your own context. We recommend you use this guidance and the </a:t>
            </a:r>
            <a:r>
              <a:rPr lang="en-GB" sz="1600" dirty="0">
                <a:latin typeface="Arial"/>
                <a:cs typeface="Arial"/>
                <a:hlinkClick r:id="rId2"/>
              </a:rPr>
              <a:t>Health Budget Advocacy Brief tool</a:t>
            </a:r>
            <a:r>
              <a:rPr lang="en-GB" sz="1600" dirty="0">
                <a:latin typeface="Arial"/>
                <a:cs typeface="Arial"/>
              </a:rPr>
              <a:t>, to develop your own.</a:t>
            </a:r>
          </a:p>
          <a:p>
            <a:pPr marL="15875" indent="0">
              <a:buNone/>
            </a:pPr>
            <a:endParaRPr lang="en-GB" sz="1600" dirty="0"/>
          </a:p>
          <a:p>
            <a:r>
              <a:rPr lang="en-GB" sz="1600" dirty="0"/>
              <a:t>This will provide you with an advocacy product to present to key policymakers to catalyse action.</a:t>
            </a:r>
          </a:p>
        </p:txBody>
      </p:sp>
    </p:spTree>
    <p:extLst>
      <p:ext uri="{BB962C8B-B14F-4D97-AF65-F5344CB8AC3E}">
        <p14:creationId xmlns:p14="http://schemas.microsoft.com/office/powerpoint/2010/main" val="1512319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B7C0EF7-3AD8-0941-B2AB-632AEFDD497B}"/>
              </a:ext>
            </a:extLst>
          </p:cNvPr>
          <p:cNvSpPr>
            <a:spLocks noGrp="1"/>
          </p:cNvSpPr>
          <p:nvPr>
            <p:ph type="ctrTitle"/>
          </p:nvPr>
        </p:nvSpPr>
        <p:spPr>
          <a:xfrm>
            <a:off x="287336" y="2397999"/>
            <a:ext cx="8268835" cy="725033"/>
          </a:xfrm>
        </p:spPr>
        <p:txBody>
          <a:bodyPr/>
          <a:lstStyle/>
          <a:p>
            <a:r>
              <a:rPr lang="en-US" dirty="0"/>
              <a:t>Making the case for investment in health</a:t>
            </a:r>
          </a:p>
        </p:txBody>
      </p:sp>
    </p:spTree>
    <p:extLst>
      <p:ext uri="{BB962C8B-B14F-4D97-AF65-F5344CB8AC3E}">
        <p14:creationId xmlns:p14="http://schemas.microsoft.com/office/powerpoint/2010/main" val="3168305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itle 4">
            <a:extLst>
              <a:ext uri="{FF2B5EF4-FFF2-40B4-BE49-F238E27FC236}">
                <a16:creationId xmlns:a16="http://schemas.microsoft.com/office/drawing/2014/main" id="{74658BBC-9CCE-49F6-86C4-B88E0B8F1C65}"/>
              </a:ext>
            </a:extLst>
          </p:cNvPr>
          <p:cNvSpPr>
            <a:spLocks noGrp="1"/>
          </p:cNvSpPr>
          <p:nvPr>
            <p:ph type="title"/>
          </p:nvPr>
        </p:nvSpPr>
        <p:spPr>
          <a:xfrm>
            <a:off x="397146" y="316302"/>
            <a:ext cx="7857565" cy="541973"/>
          </a:xfrm>
        </p:spPr>
        <p:txBody>
          <a:bodyPr>
            <a:normAutofit/>
          </a:bodyPr>
          <a:lstStyle/>
          <a:p>
            <a:r>
              <a:rPr lang="en-GB" dirty="0"/>
              <a:t>Linking financial data to health indicators</a:t>
            </a:r>
          </a:p>
        </p:txBody>
      </p:sp>
      <p:sp>
        <p:nvSpPr>
          <p:cNvPr id="3" name="TextBox 2">
            <a:extLst>
              <a:ext uri="{FF2B5EF4-FFF2-40B4-BE49-F238E27FC236}">
                <a16:creationId xmlns:a16="http://schemas.microsoft.com/office/drawing/2014/main" id="{553C42A2-09EA-4961-BACD-3E4DFBEE02BF}"/>
              </a:ext>
            </a:extLst>
          </p:cNvPr>
          <p:cNvSpPr txBox="1"/>
          <p:nvPr/>
        </p:nvSpPr>
        <p:spPr>
          <a:xfrm>
            <a:off x="128973" y="1226269"/>
            <a:ext cx="8886054" cy="3046988"/>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GB" sz="1600" dirty="0">
                <a:solidFill>
                  <a:schemeClr val="tx2"/>
                </a:solidFill>
              </a:rPr>
              <a:t>More money for health is only useful if it leads to better health. </a:t>
            </a:r>
          </a:p>
          <a:p>
            <a:endParaRPr lang="en-GB" sz="1600" dirty="0">
              <a:solidFill>
                <a:schemeClr val="tx2"/>
              </a:solidFill>
            </a:endParaRPr>
          </a:p>
          <a:p>
            <a:pPr marL="285750" indent="-285750">
              <a:buFont typeface="Arial" panose="020B0604020202020204" pitchFamily="34" charset="0"/>
              <a:buChar char="•"/>
            </a:pPr>
            <a:r>
              <a:rPr lang="en-GB" sz="1600" dirty="0">
                <a:solidFill>
                  <a:schemeClr val="tx2"/>
                </a:solidFill>
              </a:rPr>
              <a:t>To make the case for health investment to policymakers, link information on funding for health with the issues that policymakers might be interested in. </a:t>
            </a:r>
          </a:p>
          <a:p>
            <a:endParaRPr lang="en-GB" sz="1600" dirty="0">
              <a:solidFill>
                <a:schemeClr val="tx2"/>
              </a:solidFill>
            </a:endParaRPr>
          </a:p>
          <a:p>
            <a:pPr marL="285750" indent="-285750">
              <a:buFont typeface="Arial" panose="020B0604020202020204" pitchFamily="34" charset="0"/>
              <a:buChar char="•"/>
            </a:pPr>
            <a:r>
              <a:rPr lang="en-GB" sz="1600" dirty="0">
                <a:solidFill>
                  <a:schemeClr val="tx2"/>
                </a:solidFill>
              </a:rPr>
              <a:t>On the next slide, we present a continuum of care for a woman giving birth. It shows how health indicators and funding indicators can be used to make sure that all women can access the services they need.</a:t>
            </a:r>
          </a:p>
          <a:p>
            <a:pPr marL="285750" indent="-285750">
              <a:buFont typeface="Arial" panose="020B0604020202020204" pitchFamily="34" charset="0"/>
              <a:buChar char="•"/>
            </a:pPr>
            <a:endParaRPr lang="en-GB" sz="1600" dirty="0">
              <a:solidFill>
                <a:schemeClr val="tx2"/>
              </a:solidFill>
            </a:endParaRPr>
          </a:p>
          <a:p>
            <a:pPr marL="285750" indent="-285750">
              <a:buFont typeface="Arial" panose="020B0604020202020204" pitchFamily="34" charset="0"/>
              <a:buChar char="•"/>
            </a:pPr>
            <a:r>
              <a:rPr lang="en-GB" sz="1600" dirty="0">
                <a:solidFill>
                  <a:schemeClr val="tx2"/>
                </a:solidFill>
              </a:rPr>
              <a:t>While this is specific to maternal health, if you are interested in another area of health, you could map out the continuum of care for a patient within that area and consider what health and funding indicators will help to make the case.</a:t>
            </a:r>
          </a:p>
        </p:txBody>
      </p:sp>
    </p:spTree>
    <p:extLst>
      <p:ext uri="{BB962C8B-B14F-4D97-AF65-F5344CB8AC3E}">
        <p14:creationId xmlns:p14="http://schemas.microsoft.com/office/powerpoint/2010/main" val="988941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A4EE9E6-E623-44CC-B5F3-04E50C29892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209" b="100000" l="0" r="100000"/>
                    </a14:imgEffect>
                  </a14:imgLayer>
                </a14:imgProps>
              </a:ext>
            </a:extLst>
          </a:blip>
          <a:stretch>
            <a:fillRect/>
          </a:stretch>
        </p:blipFill>
        <p:spPr>
          <a:xfrm rot="10800000">
            <a:off x="122575" y="4731999"/>
            <a:ext cx="4928830" cy="1751892"/>
          </a:xfrm>
          <a:prstGeom prst="rect">
            <a:avLst/>
          </a:prstGeom>
        </p:spPr>
      </p:pic>
      <p:pic>
        <p:nvPicPr>
          <p:cNvPr id="5" name="Picture 4">
            <a:extLst>
              <a:ext uri="{FF2B5EF4-FFF2-40B4-BE49-F238E27FC236}">
                <a16:creationId xmlns:a16="http://schemas.microsoft.com/office/drawing/2014/main" id="{7A59D47A-CFE0-47A5-B6C5-A79262C90E6D}"/>
              </a:ext>
            </a:extLst>
          </p:cNvPr>
          <p:cNvPicPr>
            <a:picLocks noChangeAspect="1"/>
          </p:cNvPicPr>
          <p:nvPr/>
        </p:nvPicPr>
        <p:blipFill>
          <a:blip r:embed="rId5"/>
          <a:stretch>
            <a:fillRect/>
          </a:stretch>
        </p:blipFill>
        <p:spPr>
          <a:xfrm>
            <a:off x="4710409" y="3867344"/>
            <a:ext cx="4746777" cy="1400839"/>
          </a:xfrm>
          <a:prstGeom prst="rect">
            <a:avLst/>
          </a:prstGeom>
        </p:spPr>
      </p:pic>
      <p:pic>
        <p:nvPicPr>
          <p:cNvPr id="7" name="Picture 6">
            <a:extLst>
              <a:ext uri="{FF2B5EF4-FFF2-40B4-BE49-F238E27FC236}">
                <a16:creationId xmlns:a16="http://schemas.microsoft.com/office/drawing/2014/main" id="{C1A0662F-A747-4B72-AA7E-B14A4BC9AA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8750" y="4420545"/>
            <a:ext cx="1413080" cy="1413080"/>
          </a:xfrm>
          <a:prstGeom prst="rect">
            <a:avLst/>
          </a:prstGeom>
        </p:spPr>
      </p:pic>
      <p:pic>
        <p:nvPicPr>
          <p:cNvPr id="8" name="Picture 7">
            <a:extLst>
              <a:ext uri="{FF2B5EF4-FFF2-40B4-BE49-F238E27FC236}">
                <a16:creationId xmlns:a16="http://schemas.microsoft.com/office/drawing/2014/main" id="{754347BA-14E0-4998-8849-8ADE349374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75912" y="3998272"/>
            <a:ext cx="1368925" cy="1368925"/>
          </a:xfrm>
          <a:prstGeom prst="rect">
            <a:avLst/>
          </a:prstGeom>
        </p:spPr>
      </p:pic>
      <p:pic>
        <p:nvPicPr>
          <p:cNvPr id="9" name="Picture 8">
            <a:extLst>
              <a:ext uri="{FF2B5EF4-FFF2-40B4-BE49-F238E27FC236}">
                <a16:creationId xmlns:a16="http://schemas.microsoft.com/office/drawing/2014/main" id="{8297DCE4-096D-4E9D-812D-C31532F33E0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73082" y="3758160"/>
            <a:ext cx="1368925" cy="1368925"/>
          </a:xfrm>
          <a:prstGeom prst="rect">
            <a:avLst/>
          </a:prstGeom>
        </p:spPr>
      </p:pic>
      <p:pic>
        <p:nvPicPr>
          <p:cNvPr id="11" name="Picture 10">
            <a:extLst>
              <a:ext uri="{FF2B5EF4-FFF2-40B4-BE49-F238E27FC236}">
                <a16:creationId xmlns:a16="http://schemas.microsoft.com/office/drawing/2014/main" id="{B3009B2A-835B-4CC0-ADED-DF416DC82CA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712694" y="4131548"/>
            <a:ext cx="1238709" cy="1238709"/>
          </a:xfrm>
          <a:prstGeom prst="rect">
            <a:avLst/>
          </a:prstGeom>
        </p:spPr>
      </p:pic>
      <p:pic>
        <p:nvPicPr>
          <p:cNvPr id="13" name="Picture 12">
            <a:extLst>
              <a:ext uri="{FF2B5EF4-FFF2-40B4-BE49-F238E27FC236}">
                <a16:creationId xmlns:a16="http://schemas.microsoft.com/office/drawing/2014/main" id="{018D0F2F-C4D4-4138-B442-7E2339F5FF7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6710" y="4982810"/>
            <a:ext cx="844694" cy="844694"/>
          </a:xfrm>
          <a:prstGeom prst="rect">
            <a:avLst/>
          </a:prstGeom>
        </p:spPr>
      </p:pic>
      <p:pic>
        <p:nvPicPr>
          <p:cNvPr id="14" name="Picture 13">
            <a:extLst>
              <a:ext uri="{FF2B5EF4-FFF2-40B4-BE49-F238E27FC236}">
                <a16:creationId xmlns:a16="http://schemas.microsoft.com/office/drawing/2014/main" id="{55975FBA-67AC-4F31-A7C4-9420F5A7E1D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061088" y="3962990"/>
            <a:ext cx="1078994" cy="1078994"/>
          </a:xfrm>
          <a:prstGeom prst="rect">
            <a:avLst/>
          </a:prstGeom>
        </p:spPr>
      </p:pic>
      <p:pic>
        <p:nvPicPr>
          <p:cNvPr id="15" name="Picture 14">
            <a:extLst>
              <a:ext uri="{FF2B5EF4-FFF2-40B4-BE49-F238E27FC236}">
                <a16:creationId xmlns:a16="http://schemas.microsoft.com/office/drawing/2014/main" id="{6B4C2C10-68D3-4683-A314-423FBE79D3D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87673" y="4048091"/>
            <a:ext cx="1078994" cy="1078994"/>
          </a:xfrm>
          <a:prstGeom prst="rect">
            <a:avLst/>
          </a:prstGeom>
        </p:spPr>
      </p:pic>
      <p:pic>
        <p:nvPicPr>
          <p:cNvPr id="16" name="Picture 15">
            <a:extLst>
              <a:ext uri="{FF2B5EF4-FFF2-40B4-BE49-F238E27FC236}">
                <a16:creationId xmlns:a16="http://schemas.microsoft.com/office/drawing/2014/main" id="{C423A52A-5ED5-422B-AB11-5552EA3220A9}"/>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210698" y="3997798"/>
            <a:ext cx="1078994" cy="1078994"/>
          </a:xfrm>
          <a:prstGeom prst="rect">
            <a:avLst/>
          </a:prstGeom>
        </p:spPr>
      </p:pic>
      <p:pic>
        <p:nvPicPr>
          <p:cNvPr id="19" name="Picture 18">
            <a:extLst>
              <a:ext uri="{FF2B5EF4-FFF2-40B4-BE49-F238E27FC236}">
                <a16:creationId xmlns:a16="http://schemas.microsoft.com/office/drawing/2014/main" id="{573E5CEC-B093-444A-96BD-7B155604076F}"/>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30715" t="13687" r="27248" b="11498"/>
          <a:stretch/>
        </p:blipFill>
        <p:spPr>
          <a:xfrm>
            <a:off x="7887242" y="3836934"/>
            <a:ext cx="545777" cy="971327"/>
          </a:xfrm>
          <a:prstGeom prst="rect">
            <a:avLst/>
          </a:prstGeom>
        </p:spPr>
      </p:pic>
      <p:pic>
        <p:nvPicPr>
          <p:cNvPr id="20" name="Picture 19">
            <a:extLst>
              <a:ext uri="{FF2B5EF4-FFF2-40B4-BE49-F238E27FC236}">
                <a16:creationId xmlns:a16="http://schemas.microsoft.com/office/drawing/2014/main" id="{97C50CC7-9A22-4C2E-AA19-EF1C3962AF4C}"/>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flipH="1">
            <a:off x="5709956" y="4387073"/>
            <a:ext cx="726320" cy="740012"/>
          </a:xfrm>
          <a:prstGeom prst="rect">
            <a:avLst/>
          </a:prstGeom>
        </p:spPr>
      </p:pic>
      <p:pic>
        <p:nvPicPr>
          <p:cNvPr id="22" name="Picture 21">
            <a:extLst>
              <a:ext uri="{FF2B5EF4-FFF2-40B4-BE49-F238E27FC236}">
                <a16:creationId xmlns:a16="http://schemas.microsoft.com/office/drawing/2014/main" id="{2A859726-8603-4E68-BDB2-72B893956E6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15749" y="3874418"/>
            <a:ext cx="1368925" cy="1368925"/>
          </a:xfrm>
          <a:prstGeom prst="rect">
            <a:avLst/>
          </a:prstGeom>
        </p:spPr>
      </p:pic>
      <p:pic>
        <p:nvPicPr>
          <p:cNvPr id="23" name="Picture 22">
            <a:extLst>
              <a:ext uri="{FF2B5EF4-FFF2-40B4-BE49-F238E27FC236}">
                <a16:creationId xmlns:a16="http://schemas.microsoft.com/office/drawing/2014/main" id="{03E30901-972E-40DC-AED9-11E0774BE28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556303" y="3997798"/>
            <a:ext cx="1245545" cy="1245545"/>
          </a:xfrm>
          <a:prstGeom prst="rect">
            <a:avLst/>
          </a:prstGeom>
        </p:spPr>
      </p:pic>
      <p:sp>
        <p:nvSpPr>
          <p:cNvPr id="24" name="Rectangle 23">
            <a:extLst>
              <a:ext uri="{FF2B5EF4-FFF2-40B4-BE49-F238E27FC236}">
                <a16:creationId xmlns:a16="http://schemas.microsoft.com/office/drawing/2014/main" id="{1DC094DE-3CAC-47B4-976D-40E8F9DA4EBF}"/>
              </a:ext>
            </a:extLst>
          </p:cNvPr>
          <p:cNvSpPr/>
          <p:nvPr/>
        </p:nvSpPr>
        <p:spPr>
          <a:xfrm>
            <a:off x="714229" y="2386356"/>
            <a:ext cx="1103232" cy="1487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Mrs X has access to FP so can choose if and when to have a family</a:t>
            </a:r>
          </a:p>
        </p:txBody>
      </p:sp>
      <p:sp>
        <p:nvSpPr>
          <p:cNvPr id="25" name="Rectangle 24">
            <a:extLst>
              <a:ext uri="{FF2B5EF4-FFF2-40B4-BE49-F238E27FC236}">
                <a16:creationId xmlns:a16="http://schemas.microsoft.com/office/drawing/2014/main" id="{C08A0CE4-59FC-4DB4-90AC-88B73F347C90}"/>
              </a:ext>
            </a:extLst>
          </p:cNvPr>
          <p:cNvSpPr/>
          <p:nvPr/>
        </p:nvSpPr>
        <p:spPr>
          <a:xfrm>
            <a:off x="1952938" y="2386356"/>
            <a:ext cx="1103232" cy="1487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Mrs X accesses at least four high-quality ANC visits during pregnancy</a:t>
            </a:r>
          </a:p>
        </p:txBody>
      </p:sp>
      <p:sp>
        <p:nvSpPr>
          <p:cNvPr id="26" name="Rectangle 25">
            <a:extLst>
              <a:ext uri="{FF2B5EF4-FFF2-40B4-BE49-F238E27FC236}">
                <a16:creationId xmlns:a16="http://schemas.microsoft.com/office/drawing/2014/main" id="{A0338751-07D8-4F75-B654-8D3610342845}"/>
              </a:ext>
            </a:extLst>
          </p:cNvPr>
          <p:cNvSpPr/>
          <p:nvPr/>
        </p:nvSpPr>
        <p:spPr>
          <a:xfrm>
            <a:off x="3268164" y="2386356"/>
            <a:ext cx="1003383" cy="1487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During her pregnancy, Mrs X has access to the nutrition she needs to keep well</a:t>
            </a:r>
          </a:p>
        </p:txBody>
      </p:sp>
      <p:sp>
        <p:nvSpPr>
          <p:cNvPr id="27" name="Rectangle 26">
            <a:extLst>
              <a:ext uri="{FF2B5EF4-FFF2-40B4-BE49-F238E27FC236}">
                <a16:creationId xmlns:a16="http://schemas.microsoft.com/office/drawing/2014/main" id="{7F71F1B4-82D0-4A8E-9677-802497B67E68}"/>
              </a:ext>
            </a:extLst>
          </p:cNvPr>
          <p:cNvSpPr/>
          <p:nvPr/>
        </p:nvSpPr>
        <p:spPr>
          <a:xfrm>
            <a:off x="4487673" y="2386356"/>
            <a:ext cx="1480679" cy="1487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Mrs X attends a facility to deliver. The facility is equipped with antenatal documentation, a skilled birth attendant, and all commodities and equipment required for a safe delivery </a:t>
            </a:r>
          </a:p>
        </p:txBody>
      </p:sp>
      <p:sp>
        <p:nvSpPr>
          <p:cNvPr id="28" name="Rectangle 27">
            <a:extLst>
              <a:ext uri="{FF2B5EF4-FFF2-40B4-BE49-F238E27FC236}">
                <a16:creationId xmlns:a16="http://schemas.microsoft.com/office/drawing/2014/main" id="{CE6DA5B3-64AF-46D9-8A97-5C27CAFA036A}"/>
              </a:ext>
            </a:extLst>
          </p:cNvPr>
          <p:cNvSpPr/>
          <p:nvPr/>
        </p:nvSpPr>
        <p:spPr>
          <a:xfrm>
            <a:off x="6180610" y="2386356"/>
            <a:ext cx="1187354" cy="1487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In case of complication, Mrs X is referred to a higher level facility, equipped with everything required for a safe delivery</a:t>
            </a:r>
          </a:p>
        </p:txBody>
      </p:sp>
      <p:sp>
        <p:nvSpPr>
          <p:cNvPr id="29" name="Rectangle 28">
            <a:extLst>
              <a:ext uri="{FF2B5EF4-FFF2-40B4-BE49-F238E27FC236}">
                <a16:creationId xmlns:a16="http://schemas.microsoft.com/office/drawing/2014/main" id="{3528F6D9-B820-467C-903E-2539A330EBD6}"/>
              </a:ext>
            </a:extLst>
          </p:cNvPr>
          <p:cNvSpPr/>
          <p:nvPr/>
        </p:nvSpPr>
        <p:spPr>
          <a:xfrm>
            <a:off x="7732976" y="2386356"/>
            <a:ext cx="1187354" cy="1487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Mrs X and her baby access post natal care, where she is given FP post pregnancy and also nutritional advice</a:t>
            </a:r>
          </a:p>
        </p:txBody>
      </p:sp>
      <p:cxnSp>
        <p:nvCxnSpPr>
          <p:cNvPr id="42" name="Straight Arrow Connector 41">
            <a:extLst>
              <a:ext uri="{FF2B5EF4-FFF2-40B4-BE49-F238E27FC236}">
                <a16:creationId xmlns:a16="http://schemas.microsoft.com/office/drawing/2014/main" id="{9B272916-B15B-4970-9709-00F8CD6F3AE7}"/>
              </a:ext>
            </a:extLst>
          </p:cNvPr>
          <p:cNvCxnSpPr>
            <a:cxnSpLocks/>
          </p:cNvCxnSpPr>
          <p:nvPr/>
        </p:nvCxnSpPr>
        <p:spPr>
          <a:xfrm rot="-60000" flipH="1">
            <a:off x="1202653" y="3596588"/>
            <a:ext cx="10809" cy="634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35EB0AF6-3A78-4F24-80A4-B6E7283C6070}"/>
              </a:ext>
            </a:extLst>
          </p:cNvPr>
          <p:cNvCxnSpPr>
            <a:cxnSpLocks/>
          </p:cNvCxnSpPr>
          <p:nvPr/>
        </p:nvCxnSpPr>
        <p:spPr>
          <a:xfrm rot="-60000" flipH="1">
            <a:off x="2442745" y="3587600"/>
            <a:ext cx="10809" cy="63474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2ED81CF3-BF71-4132-9EC8-195D49DB32D9}"/>
              </a:ext>
            </a:extLst>
          </p:cNvPr>
          <p:cNvCxnSpPr>
            <a:cxnSpLocks/>
          </p:cNvCxnSpPr>
          <p:nvPr/>
        </p:nvCxnSpPr>
        <p:spPr>
          <a:xfrm rot="-60000" flipH="1">
            <a:off x="3806235" y="3596653"/>
            <a:ext cx="10809" cy="396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74EB5624-027B-4E22-9654-FD0B03931114}"/>
              </a:ext>
            </a:extLst>
          </p:cNvPr>
          <p:cNvCxnSpPr>
            <a:cxnSpLocks/>
          </p:cNvCxnSpPr>
          <p:nvPr/>
        </p:nvCxnSpPr>
        <p:spPr>
          <a:xfrm rot="-60000" flipH="1">
            <a:off x="5190781" y="3618277"/>
            <a:ext cx="10809" cy="540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3112BE42-3FF6-4B21-AE1F-8AE85FF0F17B}"/>
              </a:ext>
            </a:extLst>
          </p:cNvPr>
          <p:cNvCxnSpPr>
            <a:cxnSpLocks/>
          </p:cNvCxnSpPr>
          <p:nvPr/>
        </p:nvCxnSpPr>
        <p:spPr>
          <a:xfrm rot="-60000" flipH="1">
            <a:off x="6754559" y="3543968"/>
            <a:ext cx="10809" cy="5400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E3FD4BF5-BF94-467F-BA69-9FA9B9E37A18}"/>
              </a:ext>
            </a:extLst>
          </p:cNvPr>
          <p:cNvCxnSpPr>
            <a:cxnSpLocks/>
          </p:cNvCxnSpPr>
          <p:nvPr/>
        </p:nvCxnSpPr>
        <p:spPr>
          <a:xfrm flipH="1">
            <a:off x="8399398" y="3586088"/>
            <a:ext cx="87048" cy="2278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8" name="Title 4">
            <a:extLst>
              <a:ext uri="{FF2B5EF4-FFF2-40B4-BE49-F238E27FC236}">
                <a16:creationId xmlns:a16="http://schemas.microsoft.com/office/drawing/2014/main" id="{74658BBC-9CCE-49F6-86C4-B88E0B8F1C65}"/>
              </a:ext>
            </a:extLst>
          </p:cNvPr>
          <p:cNvSpPr>
            <a:spLocks noGrp="1"/>
          </p:cNvSpPr>
          <p:nvPr>
            <p:ph type="title"/>
          </p:nvPr>
        </p:nvSpPr>
        <p:spPr>
          <a:xfrm>
            <a:off x="132458" y="154200"/>
            <a:ext cx="9557452" cy="894179"/>
          </a:xfrm>
        </p:spPr>
        <p:txBody>
          <a:bodyPr>
            <a:normAutofit/>
          </a:bodyPr>
          <a:lstStyle/>
          <a:p>
            <a:r>
              <a:rPr lang="en-GB" dirty="0"/>
              <a:t>Linking financial data to maternal health indicators</a:t>
            </a:r>
          </a:p>
        </p:txBody>
      </p:sp>
      <p:sp>
        <p:nvSpPr>
          <p:cNvPr id="2" name="Rectangle 1">
            <a:extLst>
              <a:ext uri="{FF2B5EF4-FFF2-40B4-BE49-F238E27FC236}">
                <a16:creationId xmlns:a16="http://schemas.microsoft.com/office/drawing/2014/main" id="{E3172B9F-9CAF-416C-BD52-4380E75D9287}"/>
              </a:ext>
            </a:extLst>
          </p:cNvPr>
          <p:cNvSpPr/>
          <p:nvPr/>
        </p:nvSpPr>
        <p:spPr>
          <a:xfrm>
            <a:off x="758749" y="1790086"/>
            <a:ext cx="1064775" cy="50695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Reproductive health, family planning (FP)</a:t>
            </a:r>
          </a:p>
        </p:txBody>
      </p:sp>
      <p:sp>
        <p:nvSpPr>
          <p:cNvPr id="32" name="Rectangle 31">
            <a:extLst>
              <a:ext uri="{FF2B5EF4-FFF2-40B4-BE49-F238E27FC236}">
                <a16:creationId xmlns:a16="http://schemas.microsoft.com/office/drawing/2014/main" id="{28CF5424-EA9C-4FBE-8959-9045DD415CEB}"/>
              </a:ext>
            </a:extLst>
          </p:cNvPr>
          <p:cNvSpPr/>
          <p:nvPr/>
        </p:nvSpPr>
        <p:spPr>
          <a:xfrm>
            <a:off x="1952938" y="1782106"/>
            <a:ext cx="1103232" cy="514936"/>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Antenatal care</a:t>
            </a:r>
          </a:p>
        </p:txBody>
      </p:sp>
      <p:sp>
        <p:nvSpPr>
          <p:cNvPr id="33" name="Rectangle 32">
            <a:extLst>
              <a:ext uri="{FF2B5EF4-FFF2-40B4-BE49-F238E27FC236}">
                <a16:creationId xmlns:a16="http://schemas.microsoft.com/office/drawing/2014/main" id="{9BE80FB2-AD92-4BB0-9A62-DE030ED03492}"/>
              </a:ext>
            </a:extLst>
          </p:cNvPr>
          <p:cNvSpPr/>
          <p:nvPr/>
        </p:nvSpPr>
        <p:spPr>
          <a:xfrm>
            <a:off x="3273081" y="1790087"/>
            <a:ext cx="998465" cy="506955"/>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Nutrition</a:t>
            </a:r>
          </a:p>
        </p:txBody>
      </p:sp>
      <p:sp>
        <p:nvSpPr>
          <p:cNvPr id="34" name="Rectangle 33">
            <a:extLst>
              <a:ext uri="{FF2B5EF4-FFF2-40B4-BE49-F238E27FC236}">
                <a16:creationId xmlns:a16="http://schemas.microsoft.com/office/drawing/2014/main" id="{8E30F0A1-3158-454B-9E7E-454BEA11BFDF}"/>
              </a:ext>
            </a:extLst>
          </p:cNvPr>
          <p:cNvSpPr/>
          <p:nvPr/>
        </p:nvSpPr>
        <p:spPr>
          <a:xfrm>
            <a:off x="4487673" y="1790087"/>
            <a:ext cx="1480679" cy="509099"/>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Primary health care including community services </a:t>
            </a:r>
          </a:p>
        </p:txBody>
      </p:sp>
      <p:sp>
        <p:nvSpPr>
          <p:cNvPr id="35" name="Rectangle 34">
            <a:extLst>
              <a:ext uri="{FF2B5EF4-FFF2-40B4-BE49-F238E27FC236}">
                <a16:creationId xmlns:a16="http://schemas.microsoft.com/office/drawing/2014/main" id="{B5BACD51-C28F-43F8-9854-3471AD5F4630}"/>
              </a:ext>
            </a:extLst>
          </p:cNvPr>
          <p:cNvSpPr/>
          <p:nvPr/>
        </p:nvSpPr>
        <p:spPr>
          <a:xfrm>
            <a:off x="6087832" y="1751935"/>
            <a:ext cx="1182701" cy="523116"/>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Comprehensive emergency obstetric care</a:t>
            </a:r>
          </a:p>
        </p:txBody>
      </p:sp>
      <p:sp>
        <p:nvSpPr>
          <p:cNvPr id="38" name="Rectangle 37">
            <a:extLst>
              <a:ext uri="{FF2B5EF4-FFF2-40B4-BE49-F238E27FC236}">
                <a16:creationId xmlns:a16="http://schemas.microsoft.com/office/drawing/2014/main" id="{A2885D1C-6CE6-49D0-8C47-062FEC7A3839}"/>
              </a:ext>
            </a:extLst>
          </p:cNvPr>
          <p:cNvSpPr/>
          <p:nvPr/>
        </p:nvSpPr>
        <p:spPr>
          <a:xfrm>
            <a:off x="7732976" y="1765507"/>
            <a:ext cx="1187354" cy="531534"/>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Postnatal care</a:t>
            </a:r>
          </a:p>
        </p:txBody>
      </p:sp>
      <p:sp>
        <p:nvSpPr>
          <p:cNvPr id="39" name="Rectangle 38">
            <a:extLst>
              <a:ext uri="{FF2B5EF4-FFF2-40B4-BE49-F238E27FC236}">
                <a16:creationId xmlns:a16="http://schemas.microsoft.com/office/drawing/2014/main" id="{26F2C3CF-F066-4112-9E09-03F8A8E4DCB2}"/>
              </a:ext>
            </a:extLst>
          </p:cNvPr>
          <p:cNvSpPr/>
          <p:nvPr/>
        </p:nvSpPr>
        <p:spPr>
          <a:xfrm>
            <a:off x="758748" y="1273680"/>
            <a:ext cx="8161581" cy="395549"/>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Health workers (community health workers, nurses, midwives, doctors); commodities (contraception); and equipment, essential drugs and utilities (general maintenance of facilities); maternal and perinatal death surveillance and response (MPDSR)</a:t>
            </a:r>
          </a:p>
        </p:txBody>
      </p:sp>
      <p:sp>
        <p:nvSpPr>
          <p:cNvPr id="36" name="Rectangle 35">
            <a:extLst>
              <a:ext uri="{FF2B5EF4-FFF2-40B4-BE49-F238E27FC236}">
                <a16:creationId xmlns:a16="http://schemas.microsoft.com/office/drawing/2014/main" id="{A07AEE76-9D45-4A2B-8C6E-6679088758CD}"/>
              </a:ext>
            </a:extLst>
          </p:cNvPr>
          <p:cNvSpPr/>
          <p:nvPr/>
        </p:nvSpPr>
        <p:spPr>
          <a:xfrm>
            <a:off x="719767" y="5842917"/>
            <a:ext cx="1182155" cy="974656"/>
          </a:xfrm>
          <a:prstGeom prst="rect">
            <a:avLst/>
          </a:prstGeom>
          <a:solidFill>
            <a:schemeClr val="accent5"/>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Contraceptive prevalence rate</a:t>
            </a:r>
          </a:p>
        </p:txBody>
      </p:sp>
      <p:sp>
        <p:nvSpPr>
          <p:cNvPr id="37" name="Rectangle 36">
            <a:extLst>
              <a:ext uri="{FF2B5EF4-FFF2-40B4-BE49-F238E27FC236}">
                <a16:creationId xmlns:a16="http://schemas.microsoft.com/office/drawing/2014/main" id="{5B4722D9-D16D-47B8-B866-B3D89355F59F}"/>
              </a:ext>
            </a:extLst>
          </p:cNvPr>
          <p:cNvSpPr/>
          <p:nvPr/>
        </p:nvSpPr>
        <p:spPr>
          <a:xfrm>
            <a:off x="1952938" y="5856222"/>
            <a:ext cx="998465" cy="974656"/>
          </a:xfrm>
          <a:prstGeom prst="rect">
            <a:avLst/>
          </a:prstGeom>
          <a:solidFill>
            <a:schemeClr val="accent5"/>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Number of women accessing one or four antenatal visits</a:t>
            </a:r>
          </a:p>
        </p:txBody>
      </p:sp>
      <p:sp>
        <p:nvSpPr>
          <p:cNvPr id="40" name="Rectangle 39">
            <a:extLst>
              <a:ext uri="{FF2B5EF4-FFF2-40B4-BE49-F238E27FC236}">
                <a16:creationId xmlns:a16="http://schemas.microsoft.com/office/drawing/2014/main" id="{21766F86-F467-477F-AECE-B3E3922B41C3}"/>
              </a:ext>
            </a:extLst>
          </p:cNvPr>
          <p:cNvSpPr/>
          <p:nvPr/>
        </p:nvSpPr>
        <p:spPr>
          <a:xfrm>
            <a:off x="3273080" y="5863363"/>
            <a:ext cx="998465" cy="974656"/>
          </a:xfrm>
          <a:prstGeom prst="rect">
            <a:avLst/>
          </a:prstGeom>
          <a:solidFill>
            <a:schemeClr val="accent5"/>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 women with anaemia</a:t>
            </a:r>
          </a:p>
        </p:txBody>
      </p:sp>
      <p:sp>
        <p:nvSpPr>
          <p:cNvPr id="41" name="Rectangle 40">
            <a:extLst>
              <a:ext uri="{FF2B5EF4-FFF2-40B4-BE49-F238E27FC236}">
                <a16:creationId xmlns:a16="http://schemas.microsoft.com/office/drawing/2014/main" id="{EAFE2AF6-ADA9-4E03-9781-F5608944C4D6}"/>
              </a:ext>
            </a:extLst>
          </p:cNvPr>
          <p:cNvSpPr/>
          <p:nvPr/>
        </p:nvSpPr>
        <p:spPr>
          <a:xfrm>
            <a:off x="4487673" y="5868793"/>
            <a:ext cx="1480679" cy="974656"/>
          </a:xfrm>
          <a:prstGeom prst="rect">
            <a:avLst/>
          </a:prstGeom>
          <a:solidFill>
            <a:schemeClr val="accent5"/>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Number of women having skilled birth attendant at delivery</a:t>
            </a:r>
          </a:p>
        </p:txBody>
      </p:sp>
      <p:sp>
        <p:nvSpPr>
          <p:cNvPr id="49" name="Rectangle 48">
            <a:extLst>
              <a:ext uri="{FF2B5EF4-FFF2-40B4-BE49-F238E27FC236}">
                <a16:creationId xmlns:a16="http://schemas.microsoft.com/office/drawing/2014/main" id="{64E58AB1-C9B8-449D-B3CD-93E6828E21BC}"/>
              </a:ext>
            </a:extLst>
          </p:cNvPr>
          <p:cNvSpPr/>
          <p:nvPr/>
        </p:nvSpPr>
        <p:spPr>
          <a:xfrm>
            <a:off x="6171975" y="5868793"/>
            <a:ext cx="1195990" cy="974656"/>
          </a:xfrm>
          <a:prstGeom prst="rect">
            <a:avLst/>
          </a:prstGeom>
          <a:solidFill>
            <a:schemeClr val="accent5"/>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Number of maternal and perinatal deaths</a:t>
            </a:r>
          </a:p>
        </p:txBody>
      </p:sp>
      <p:sp>
        <p:nvSpPr>
          <p:cNvPr id="50" name="Rectangle 49">
            <a:extLst>
              <a:ext uri="{FF2B5EF4-FFF2-40B4-BE49-F238E27FC236}">
                <a16:creationId xmlns:a16="http://schemas.microsoft.com/office/drawing/2014/main" id="{56A51627-E887-42E8-8CC7-97CAB9010C6E}"/>
              </a:ext>
            </a:extLst>
          </p:cNvPr>
          <p:cNvSpPr/>
          <p:nvPr/>
        </p:nvSpPr>
        <p:spPr>
          <a:xfrm>
            <a:off x="7728658" y="5868793"/>
            <a:ext cx="1195990" cy="974656"/>
          </a:xfrm>
          <a:prstGeom prst="rect">
            <a:avLst/>
          </a:prstGeom>
          <a:solidFill>
            <a:schemeClr val="accent5"/>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Number of women receiving postnatal care</a:t>
            </a:r>
          </a:p>
        </p:txBody>
      </p:sp>
      <p:sp>
        <p:nvSpPr>
          <p:cNvPr id="51" name="Rectangle 50">
            <a:extLst>
              <a:ext uri="{FF2B5EF4-FFF2-40B4-BE49-F238E27FC236}">
                <a16:creationId xmlns:a16="http://schemas.microsoft.com/office/drawing/2014/main" id="{F79E30F5-F9B4-4DB2-9730-49400715084B}"/>
              </a:ext>
            </a:extLst>
          </p:cNvPr>
          <p:cNvSpPr/>
          <p:nvPr/>
        </p:nvSpPr>
        <p:spPr>
          <a:xfrm rot="16200000">
            <a:off x="-104929" y="1508282"/>
            <a:ext cx="1004155" cy="529382"/>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Funding required for RMNCAH</a:t>
            </a:r>
          </a:p>
        </p:txBody>
      </p:sp>
      <p:sp>
        <p:nvSpPr>
          <p:cNvPr id="52" name="Rectangle 51">
            <a:extLst>
              <a:ext uri="{FF2B5EF4-FFF2-40B4-BE49-F238E27FC236}">
                <a16:creationId xmlns:a16="http://schemas.microsoft.com/office/drawing/2014/main" id="{0429A2D9-05BD-4F41-9CE5-8EAE48685445}"/>
              </a:ext>
            </a:extLst>
          </p:cNvPr>
          <p:cNvSpPr/>
          <p:nvPr/>
        </p:nvSpPr>
        <p:spPr>
          <a:xfrm rot="16200000">
            <a:off x="-365142" y="2840362"/>
            <a:ext cx="1499697" cy="5542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Continuum of care for good maternal health</a:t>
            </a:r>
          </a:p>
        </p:txBody>
      </p:sp>
      <p:sp>
        <p:nvSpPr>
          <p:cNvPr id="53" name="Rectangle 52">
            <a:extLst>
              <a:ext uri="{FF2B5EF4-FFF2-40B4-BE49-F238E27FC236}">
                <a16:creationId xmlns:a16="http://schemas.microsoft.com/office/drawing/2014/main" id="{1D000454-E2AF-462B-AC20-3EE7CBB9CCC7}"/>
              </a:ext>
            </a:extLst>
          </p:cNvPr>
          <p:cNvSpPr/>
          <p:nvPr/>
        </p:nvSpPr>
        <p:spPr>
          <a:xfrm rot="16200000">
            <a:off x="-97888" y="6057845"/>
            <a:ext cx="966117" cy="553342"/>
          </a:xfrm>
          <a:prstGeom prst="rect">
            <a:avLst/>
          </a:prstGeom>
          <a:solidFill>
            <a:schemeClr val="accent5"/>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000" dirty="0"/>
              <a:t>Data to track RMNCAH</a:t>
            </a:r>
          </a:p>
        </p:txBody>
      </p:sp>
      <p:cxnSp>
        <p:nvCxnSpPr>
          <p:cNvPr id="54" name="Straight Arrow Connector 53">
            <a:extLst>
              <a:ext uri="{FF2B5EF4-FFF2-40B4-BE49-F238E27FC236}">
                <a16:creationId xmlns:a16="http://schemas.microsoft.com/office/drawing/2014/main" id="{2A0103A8-CEE6-4B85-B912-6E324A83529D}"/>
              </a:ext>
            </a:extLst>
          </p:cNvPr>
          <p:cNvCxnSpPr>
            <a:cxnSpLocks/>
          </p:cNvCxnSpPr>
          <p:nvPr/>
        </p:nvCxnSpPr>
        <p:spPr>
          <a:xfrm>
            <a:off x="2459093" y="5661195"/>
            <a:ext cx="0" cy="19026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55" name="Straight Arrow Connector 54">
            <a:extLst>
              <a:ext uri="{FF2B5EF4-FFF2-40B4-BE49-F238E27FC236}">
                <a16:creationId xmlns:a16="http://schemas.microsoft.com/office/drawing/2014/main" id="{4D697552-1A70-40EC-9441-92A642DF830C}"/>
              </a:ext>
            </a:extLst>
          </p:cNvPr>
          <p:cNvCxnSpPr>
            <a:cxnSpLocks/>
          </p:cNvCxnSpPr>
          <p:nvPr/>
        </p:nvCxnSpPr>
        <p:spPr>
          <a:xfrm>
            <a:off x="1219001" y="5652655"/>
            <a:ext cx="0" cy="19026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56" name="Straight Arrow Connector 55">
            <a:extLst>
              <a:ext uri="{FF2B5EF4-FFF2-40B4-BE49-F238E27FC236}">
                <a16:creationId xmlns:a16="http://schemas.microsoft.com/office/drawing/2014/main" id="{C4E79155-7D96-4A3D-8AC9-7ADE5645E8B9}"/>
              </a:ext>
            </a:extLst>
          </p:cNvPr>
          <p:cNvCxnSpPr>
            <a:cxnSpLocks/>
          </p:cNvCxnSpPr>
          <p:nvPr/>
        </p:nvCxnSpPr>
        <p:spPr>
          <a:xfrm>
            <a:off x="3802780" y="5678531"/>
            <a:ext cx="0" cy="19026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57" name="Straight Arrow Connector 56">
            <a:extLst>
              <a:ext uri="{FF2B5EF4-FFF2-40B4-BE49-F238E27FC236}">
                <a16:creationId xmlns:a16="http://schemas.microsoft.com/office/drawing/2014/main" id="{FFC621BD-BF18-4F3D-9B25-14EAE0F531D3}"/>
              </a:ext>
            </a:extLst>
          </p:cNvPr>
          <p:cNvCxnSpPr>
            <a:cxnSpLocks/>
          </p:cNvCxnSpPr>
          <p:nvPr/>
        </p:nvCxnSpPr>
        <p:spPr>
          <a:xfrm>
            <a:off x="5211328" y="5664675"/>
            <a:ext cx="0" cy="19026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58" name="Straight Arrow Connector 57">
            <a:extLst>
              <a:ext uri="{FF2B5EF4-FFF2-40B4-BE49-F238E27FC236}">
                <a16:creationId xmlns:a16="http://schemas.microsoft.com/office/drawing/2014/main" id="{054FAF9D-4605-4A59-BC7A-19F789A550A2}"/>
              </a:ext>
            </a:extLst>
          </p:cNvPr>
          <p:cNvCxnSpPr>
            <a:cxnSpLocks/>
          </p:cNvCxnSpPr>
          <p:nvPr/>
        </p:nvCxnSpPr>
        <p:spPr>
          <a:xfrm>
            <a:off x="6767658" y="5669294"/>
            <a:ext cx="0" cy="19026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cxnSp>
        <p:nvCxnSpPr>
          <p:cNvPr id="59" name="Straight Arrow Connector 58">
            <a:extLst>
              <a:ext uri="{FF2B5EF4-FFF2-40B4-BE49-F238E27FC236}">
                <a16:creationId xmlns:a16="http://schemas.microsoft.com/office/drawing/2014/main" id="{3A93A07F-3831-44D2-80B8-892D33E48FB5}"/>
              </a:ext>
            </a:extLst>
          </p:cNvPr>
          <p:cNvCxnSpPr>
            <a:cxnSpLocks/>
          </p:cNvCxnSpPr>
          <p:nvPr/>
        </p:nvCxnSpPr>
        <p:spPr>
          <a:xfrm>
            <a:off x="8254712" y="5660061"/>
            <a:ext cx="0" cy="190262"/>
          </a:xfrm>
          <a:prstGeom prst="straightConnector1">
            <a:avLst/>
          </a:prstGeom>
          <a:ln>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079317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3B4FE-F110-4AE0-BF76-9A22F1450286}"/>
              </a:ext>
            </a:extLst>
          </p:cNvPr>
          <p:cNvSpPr>
            <a:spLocks noGrp="1"/>
          </p:cNvSpPr>
          <p:nvPr>
            <p:ph type="title"/>
          </p:nvPr>
        </p:nvSpPr>
        <p:spPr>
          <a:xfrm>
            <a:off x="0" y="143113"/>
            <a:ext cx="9072879" cy="639791"/>
          </a:xfrm>
        </p:spPr>
        <p:txBody>
          <a:bodyPr>
            <a:normAutofit fontScale="90000"/>
          </a:bodyPr>
          <a:lstStyle/>
          <a:p>
            <a:r>
              <a:rPr lang="en-GB" dirty="0"/>
              <a:t>Linking financial data to health data strengthens your ask</a:t>
            </a:r>
          </a:p>
        </p:txBody>
      </p:sp>
      <p:sp>
        <p:nvSpPr>
          <p:cNvPr id="4" name="Rectangle 3">
            <a:extLst>
              <a:ext uri="{FF2B5EF4-FFF2-40B4-BE49-F238E27FC236}">
                <a16:creationId xmlns:a16="http://schemas.microsoft.com/office/drawing/2014/main" id="{3D7295BF-0F91-46FC-A937-2F0A7F84F4EA}"/>
              </a:ext>
            </a:extLst>
          </p:cNvPr>
          <p:cNvSpPr/>
          <p:nvPr/>
        </p:nvSpPr>
        <p:spPr>
          <a:xfrm>
            <a:off x="230909" y="1265055"/>
            <a:ext cx="4858327" cy="446486"/>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dirty="0"/>
              <a:t>What is the problem or advocacy objective that you </a:t>
            </a:r>
            <a:br>
              <a:rPr lang="en-GB" sz="1400" dirty="0"/>
            </a:br>
            <a:r>
              <a:rPr lang="en-GB" sz="1400" dirty="0"/>
              <a:t>want to address?</a:t>
            </a:r>
          </a:p>
        </p:txBody>
      </p:sp>
      <p:sp>
        <p:nvSpPr>
          <p:cNvPr id="5" name="Rectangle 4">
            <a:extLst>
              <a:ext uri="{FF2B5EF4-FFF2-40B4-BE49-F238E27FC236}">
                <a16:creationId xmlns:a16="http://schemas.microsoft.com/office/drawing/2014/main" id="{A9D837D4-AA87-45FA-8FD4-A6DF25364A65}"/>
              </a:ext>
            </a:extLst>
          </p:cNvPr>
          <p:cNvSpPr/>
          <p:nvPr/>
        </p:nvSpPr>
        <p:spPr>
          <a:xfrm>
            <a:off x="230909" y="1820464"/>
            <a:ext cx="4858327" cy="423624"/>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dirty="0"/>
              <a:t>What data demonstrates the importance of your ask?</a:t>
            </a:r>
          </a:p>
        </p:txBody>
      </p:sp>
      <p:sp>
        <p:nvSpPr>
          <p:cNvPr id="6" name="Rectangle 5">
            <a:extLst>
              <a:ext uri="{FF2B5EF4-FFF2-40B4-BE49-F238E27FC236}">
                <a16:creationId xmlns:a16="http://schemas.microsoft.com/office/drawing/2014/main" id="{46CF00B8-FDDD-4B90-95DC-8A3DD98831A6}"/>
              </a:ext>
            </a:extLst>
          </p:cNvPr>
          <p:cNvSpPr/>
          <p:nvPr/>
        </p:nvSpPr>
        <p:spPr>
          <a:xfrm>
            <a:off x="230909" y="2365960"/>
            <a:ext cx="4858327" cy="423624"/>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dirty="0"/>
              <a:t>Are the Government prioritising the problem or opportunity?</a:t>
            </a:r>
          </a:p>
        </p:txBody>
      </p:sp>
      <p:sp>
        <p:nvSpPr>
          <p:cNvPr id="7" name="Rectangle 6">
            <a:extLst>
              <a:ext uri="{FF2B5EF4-FFF2-40B4-BE49-F238E27FC236}">
                <a16:creationId xmlns:a16="http://schemas.microsoft.com/office/drawing/2014/main" id="{497A1ACE-A6F7-45FC-8095-E33A90078A38}"/>
              </a:ext>
            </a:extLst>
          </p:cNvPr>
          <p:cNvSpPr/>
          <p:nvPr/>
        </p:nvSpPr>
        <p:spPr>
          <a:xfrm>
            <a:off x="230909" y="2880015"/>
            <a:ext cx="4858327" cy="457614"/>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dirty="0"/>
              <a:t>Are the Government following through on </a:t>
            </a:r>
            <a:br>
              <a:rPr lang="en-GB" sz="1400" dirty="0"/>
            </a:br>
            <a:r>
              <a:rPr lang="en-GB" sz="1400" dirty="0"/>
              <a:t>their commitment? </a:t>
            </a:r>
          </a:p>
        </p:txBody>
      </p:sp>
      <p:sp>
        <p:nvSpPr>
          <p:cNvPr id="8" name="Rectangle 7">
            <a:extLst>
              <a:ext uri="{FF2B5EF4-FFF2-40B4-BE49-F238E27FC236}">
                <a16:creationId xmlns:a16="http://schemas.microsoft.com/office/drawing/2014/main" id="{912A5F43-B307-437B-A583-CD6261B0FB39}"/>
              </a:ext>
            </a:extLst>
          </p:cNvPr>
          <p:cNvSpPr/>
          <p:nvPr/>
        </p:nvSpPr>
        <p:spPr>
          <a:xfrm>
            <a:off x="2660072" y="3446318"/>
            <a:ext cx="2429164" cy="594793"/>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dirty="0"/>
              <a:t>If no, are the Government receiving the funding? </a:t>
            </a:r>
          </a:p>
        </p:txBody>
      </p:sp>
      <p:sp>
        <p:nvSpPr>
          <p:cNvPr id="9" name="Rectangle 8">
            <a:extLst>
              <a:ext uri="{FF2B5EF4-FFF2-40B4-BE49-F238E27FC236}">
                <a16:creationId xmlns:a16="http://schemas.microsoft.com/office/drawing/2014/main" id="{FDA5D132-4BD9-4F2C-8F7B-677B28BA7F4E}"/>
              </a:ext>
            </a:extLst>
          </p:cNvPr>
          <p:cNvSpPr/>
          <p:nvPr/>
        </p:nvSpPr>
        <p:spPr>
          <a:xfrm>
            <a:off x="230909" y="3446317"/>
            <a:ext cx="2262909" cy="594793"/>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dirty="0"/>
              <a:t>If yes, is this making </a:t>
            </a:r>
            <a:br>
              <a:rPr lang="en-GB" sz="1400" dirty="0"/>
            </a:br>
            <a:r>
              <a:rPr lang="en-GB" sz="1400" dirty="0"/>
              <a:t>a difference?</a:t>
            </a:r>
          </a:p>
        </p:txBody>
      </p:sp>
      <p:sp>
        <p:nvSpPr>
          <p:cNvPr id="10" name="Rectangle 9">
            <a:extLst>
              <a:ext uri="{FF2B5EF4-FFF2-40B4-BE49-F238E27FC236}">
                <a16:creationId xmlns:a16="http://schemas.microsoft.com/office/drawing/2014/main" id="{D70B6B9F-B4BF-40CB-A919-FFFBCA9E875E}"/>
              </a:ext>
            </a:extLst>
          </p:cNvPr>
          <p:cNvSpPr/>
          <p:nvPr/>
        </p:nvSpPr>
        <p:spPr>
          <a:xfrm>
            <a:off x="5217877" y="1814928"/>
            <a:ext cx="2739580" cy="423624"/>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Health outcomes, e.g. maternal mortality, perinatal mortality, teenage pregnancy </a:t>
            </a:r>
          </a:p>
        </p:txBody>
      </p:sp>
      <p:sp>
        <p:nvSpPr>
          <p:cNvPr id="11" name="Rectangle 10">
            <a:extLst>
              <a:ext uri="{FF2B5EF4-FFF2-40B4-BE49-F238E27FC236}">
                <a16:creationId xmlns:a16="http://schemas.microsoft.com/office/drawing/2014/main" id="{A1AF9413-F49E-4F16-83BA-4E77AE03CCAC}"/>
              </a:ext>
            </a:extLst>
          </p:cNvPr>
          <p:cNvSpPr/>
          <p:nvPr/>
        </p:nvSpPr>
        <p:spPr>
          <a:xfrm>
            <a:off x="8045420" y="1820464"/>
            <a:ext cx="1027459" cy="423624"/>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DHS, DHIS</a:t>
            </a:r>
          </a:p>
        </p:txBody>
      </p:sp>
      <p:sp>
        <p:nvSpPr>
          <p:cNvPr id="12" name="Rectangle 11">
            <a:extLst>
              <a:ext uri="{FF2B5EF4-FFF2-40B4-BE49-F238E27FC236}">
                <a16:creationId xmlns:a16="http://schemas.microsoft.com/office/drawing/2014/main" id="{C457C2C7-ACAB-481D-A770-4F8B5C936B75}"/>
              </a:ext>
            </a:extLst>
          </p:cNvPr>
          <p:cNvSpPr/>
          <p:nvPr/>
        </p:nvSpPr>
        <p:spPr>
          <a:xfrm>
            <a:off x="5217877" y="2365960"/>
            <a:ext cx="2739580" cy="423624"/>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Data on the budget allocation</a:t>
            </a:r>
          </a:p>
        </p:txBody>
      </p:sp>
      <p:sp>
        <p:nvSpPr>
          <p:cNvPr id="13" name="Rectangle 12">
            <a:extLst>
              <a:ext uri="{FF2B5EF4-FFF2-40B4-BE49-F238E27FC236}">
                <a16:creationId xmlns:a16="http://schemas.microsoft.com/office/drawing/2014/main" id="{A15524E3-86F4-4CD9-B468-C5A8FFEBC6D6}"/>
              </a:ext>
            </a:extLst>
          </p:cNvPr>
          <p:cNvSpPr/>
          <p:nvPr/>
        </p:nvSpPr>
        <p:spPr>
          <a:xfrm>
            <a:off x="8045420" y="2365960"/>
            <a:ext cx="1027459" cy="423624"/>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Annual plan and budget</a:t>
            </a:r>
          </a:p>
        </p:txBody>
      </p:sp>
      <p:sp>
        <p:nvSpPr>
          <p:cNvPr id="14" name="Rectangle 13">
            <a:extLst>
              <a:ext uri="{FF2B5EF4-FFF2-40B4-BE49-F238E27FC236}">
                <a16:creationId xmlns:a16="http://schemas.microsoft.com/office/drawing/2014/main" id="{0AE1D4A2-48FB-45C3-9226-FEE14CB87065}"/>
              </a:ext>
            </a:extLst>
          </p:cNvPr>
          <p:cNvSpPr/>
          <p:nvPr/>
        </p:nvSpPr>
        <p:spPr>
          <a:xfrm>
            <a:off x="5217877" y="2880015"/>
            <a:ext cx="2739580" cy="450322"/>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Data on the budget expenditure</a:t>
            </a:r>
          </a:p>
        </p:txBody>
      </p:sp>
      <p:sp>
        <p:nvSpPr>
          <p:cNvPr id="15" name="Rectangle 14">
            <a:extLst>
              <a:ext uri="{FF2B5EF4-FFF2-40B4-BE49-F238E27FC236}">
                <a16:creationId xmlns:a16="http://schemas.microsoft.com/office/drawing/2014/main" id="{9E3E166F-4CFC-447E-BA0F-2906FE44503D}"/>
              </a:ext>
            </a:extLst>
          </p:cNvPr>
          <p:cNvSpPr/>
          <p:nvPr/>
        </p:nvSpPr>
        <p:spPr>
          <a:xfrm>
            <a:off x="8045420" y="2880015"/>
            <a:ext cx="1027458" cy="457614"/>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Expenditure reports</a:t>
            </a:r>
          </a:p>
        </p:txBody>
      </p:sp>
      <p:sp>
        <p:nvSpPr>
          <p:cNvPr id="16" name="Rectangle 15">
            <a:extLst>
              <a:ext uri="{FF2B5EF4-FFF2-40B4-BE49-F238E27FC236}">
                <a16:creationId xmlns:a16="http://schemas.microsoft.com/office/drawing/2014/main" id="{B9A48D47-DFDA-4682-8B47-2DE9B7E80459}"/>
              </a:ext>
            </a:extLst>
          </p:cNvPr>
          <p:cNvSpPr/>
          <p:nvPr/>
        </p:nvSpPr>
        <p:spPr>
          <a:xfrm>
            <a:off x="5217877" y="3452840"/>
            <a:ext cx="2739580" cy="588269"/>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Data on the budget release</a:t>
            </a:r>
          </a:p>
        </p:txBody>
      </p:sp>
      <p:sp>
        <p:nvSpPr>
          <p:cNvPr id="17" name="Rectangle 16">
            <a:extLst>
              <a:ext uri="{FF2B5EF4-FFF2-40B4-BE49-F238E27FC236}">
                <a16:creationId xmlns:a16="http://schemas.microsoft.com/office/drawing/2014/main" id="{72A7B482-5888-46FC-BAE9-A4AC07B5BF5E}"/>
              </a:ext>
            </a:extLst>
          </p:cNvPr>
          <p:cNvSpPr/>
          <p:nvPr/>
        </p:nvSpPr>
        <p:spPr>
          <a:xfrm>
            <a:off x="8045418" y="3455271"/>
            <a:ext cx="1027459" cy="585838"/>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Expenditure reports</a:t>
            </a:r>
          </a:p>
        </p:txBody>
      </p:sp>
      <p:sp>
        <p:nvSpPr>
          <p:cNvPr id="18" name="Rectangle 17">
            <a:extLst>
              <a:ext uri="{FF2B5EF4-FFF2-40B4-BE49-F238E27FC236}">
                <a16:creationId xmlns:a16="http://schemas.microsoft.com/office/drawing/2014/main" id="{A9AFDA5D-127B-4510-92AA-637C2D44934F}"/>
              </a:ext>
            </a:extLst>
          </p:cNvPr>
          <p:cNvSpPr/>
          <p:nvPr/>
        </p:nvSpPr>
        <p:spPr>
          <a:xfrm>
            <a:off x="129307" y="5212229"/>
            <a:ext cx="4959928" cy="779223"/>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dirty="0"/>
              <a:t>What else can be done to improve RMNCAH outcomes?</a:t>
            </a:r>
          </a:p>
        </p:txBody>
      </p:sp>
      <p:sp>
        <p:nvSpPr>
          <p:cNvPr id="19" name="Rectangle 18">
            <a:extLst>
              <a:ext uri="{FF2B5EF4-FFF2-40B4-BE49-F238E27FC236}">
                <a16:creationId xmlns:a16="http://schemas.microsoft.com/office/drawing/2014/main" id="{18DF80C5-7A60-4976-ACB8-B9E42A886F1C}"/>
              </a:ext>
            </a:extLst>
          </p:cNvPr>
          <p:cNvSpPr/>
          <p:nvPr/>
        </p:nvSpPr>
        <p:spPr>
          <a:xfrm>
            <a:off x="2660072" y="4132720"/>
            <a:ext cx="1200728" cy="954713"/>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dirty="0"/>
              <a:t>If yes, why are they not spending it?</a:t>
            </a:r>
          </a:p>
        </p:txBody>
      </p:sp>
      <p:sp>
        <p:nvSpPr>
          <p:cNvPr id="20" name="Rectangle 19">
            <a:extLst>
              <a:ext uri="{FF2B5EF4-FFF2-40B4-BE49-F238E27FC236}">
                <a16:creationId xmlns:a16="http://schemas.microsoft.com/office/drawing/2014/main" id="{9728FC08-F701-4678-95CE-A03B399146D7}"/>
              </a:ext>
            </a:extLst>
          </p:cNvPr>
          <p:cNvSpPr/>
          <p:nvPr/>
        </p:nvSpPr>
        <p:spPr>
          <a:xfrm>
            <a:off x="3888508" y="4132720"/>
            <a:ext cx="1200728" cy="954713"/>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dirty="0"/>
              <a:t>If no, </a:t>
            </a:r>
            <a:br>
              <a:rPr lang="en-GB" sz="1400" dirty="0"/>
            </a:br>
            <a:r>
              <a:rPr lang="en-GB" sz="1400" dirty="0"/>
              <a:t>why not?</a:t>
            </a:r>
          </a:p>
        </p:txBody>
      </p:sp>
      <p:sp>
        <p:nvSpPr>
          <p:cNvPr id="21" name="Rectangle 20">
            <a:extLst>
              <a:ext uri="{FF2B5EF4-FFF2-40B4-BE49-F238E27FC236}">
                <a16:creationId xmlns:a16="http://schemas.microsoft.com/office/drawing/2014/main" id="{F13AEBF0-8E52-4A88-A295-2A915E25304A}"/>
              </a:ext>
            </a:extLst>
          </p:cNvPr>
          <p:cNvSpPr/>
          <p:nvPr/>
        </p:nvSpPr>
        <p:spPr>
          <a:xfrm>
            <a:off x="5217877" y="4161909"/>
            <a:ext cx="2739580" cy="925524"/>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Interviews and informal discussions with officials and health providers</a:t>
            </a:r>
          </a:p>
        </p:txBody>
      </p:sp>
      <p:sp>
        <p:nvSpPr>
          <p:cNvPr id="22" name="Rectangle 21">
            <a:extLst>
              <a:ext uri="{FF2B5EF4-FFF2-40B4-BE49-F238E27FC236}">
                <a16:creationId xmlns:a16="http://schemas.microsoft.com/office/drawing/2014/main" id="{2CF2CD5B-42A6-40DB-8985-2A3F639A726D}"/>
              </a:ext>
            </a:extLst>
          </p:cNvPr>
          <p:cNvSpPr/>
          <p:nvPr/>
        </p:nvSpPr>
        <p:spPr>
          <a:xfrm>
            <a:off x="8045420" y="4161909"/>
            <a:ext cx="1027459" cy="925524"/>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Anecdotal evidence</a:t>
            </a:r>
          </a:p>
        </p:txBody>
      </p:sp>
      <p:sp>
        <p:nvSpPr>
          <p:cNvPr id="24" name="Rectangle 23">
            <a:extLst>
              <a:ext uri="{FF2B5EF4-FFF2-40B4-BE49-F238E27FC236}">
                <a16:creationId xmlns:a16="http://schemas.microsoft.com/office/drawing/2014/main" id="{E54CFA60-FF5E-4824-B9A5-A81A970C49BF}"/>
              </a:ext>
            </a:extLst>
          </p:cNvPr>
          <p:cNvSpPr/>
          <p:nvPr/>
        </p:nvSpPr>
        <p:spPr>
          <a:xfrm>
            <a:off x="5217877" y="5188302"/>
            <a:ext cx="3855002" cy="779223"/>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Health outcomes, e.g. maternal mortality, perinatal mortality, teenage pregnancy AND discussions with communities</a:t>
            </a:r>
          </a:p>
        </p:txBody>
      </p:sp>
      <p:sp>
        <p:nvSpPr>
          <p:cNvPr id="26" name="Rectangle 25">
            <a:extLst>
              <a:ext uri="{FF2B5EF4-FFF2-40B4-BE49-F238E27FC236}">
                <a16:creationId xmlns:a16="http://schemas.microsoft.com/office/drawing/2014/main" id="{61959516-AC5A-4B0B-8CBE-231712E9B95A}"/>
              </a:ext>
            </a:extLst>
          </p:cNvPr>
          <p:cNvSpPr/>
          <p:nvPr/>
        </p:nvSpPr>
        <p:spPr>
          <a:xfrm>
            <a:off x="230908" y="941979"/>
            <a:ext cx="4858327" cy="247970"/>
          </a:xfrm>
          <a:prstGeom prst="rect">
            <a:avLst/>
          </a:prstGeom>
          <a:solidFill>
            <a:schemeClr val="accent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GB" sz="1400" i="1" dirty="0"/>
              <a:t>Questions to guide your advocacy asks</a:t>
            </a:r>
          </a:p>
        </p:txBody>
      </p:sp>
      <p:sp>
        <p:nvSpPr>
          <p:cNvPr id="27" name="Rectangle 26">
            <a:extLst>
              <a:ext uri="{FF2B5EF4-FFF2-40B4-BE49-F238E27FC236}">
                <a16:creationId xmlns:a16="http://schemas.microsoft.com/office/drawing/2014/main" id="{0E3BD011-F294-492F-A7C3-445AC977BCE5}"/>
              </a:ext>
            </a:extLst>
          </p:cNvPr>
          <p:cNvSpPr/>
          <p:nvPr/>
        </p:nvSpPr>
        <p:spPr>
          <a:xfrm>
            <a:off x="5217877" y="928252"/>
            <a:ext cx="3855000" cy="261697"/>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i="1" dirty="0"/>
              <a:t>Sources of information</a:t>
            </a:r>
          </a:p>
        </p:txBody>
      </p:sp>
      <p:sp>
        <p:nvSpPr>
          <p:cNvPr id="28" name="Rectangle 27">
            <a:extLst>
              <a:ext uri="{FF2B5EF4-FFF2-40B4-BE49-F238E27FC236}">
                <a16:creationId xmlns:a16="http://schemas.microsoft.com/office/drawing/2014/main" id="{C641A942-3491-46C8-87DD-D1251085C3B0}"/>
              </a:ext>
            </a:extLst>
          </p:cNvPr>
          <p:cNvSpPr/>
          <p:nvPr/>
        </p:nvSpPr>
        <p:spPr>
          <a:xfrm>
            <a:off x="5217877" y="1258100"/>
            <a:ext cx="2739580" cy="434325"/>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Discussions with CSOs and communities</a:t>
            </a:r>
          </a:p>
        </p:txBody>
      </p:sp>
      <p:sp>
        <p:nvSpPr>
          <p:cNvPr id="29" name="Rectangle 28">
            <a:extLst>
              <a:ext uri="{FF2B5EF4-FFF2-40B4-BE49-F238E27FC236}">
                <a16:creationId xmlns:a16="http://schemas.microsoft.com/office/drawing/2014/main" id="{E458E858-28FD-422D-9118-2490EBC9698A}"/>
              </a:ext>
            </a:extLst>
          </p:cNvPr>
          <p:cNvSpPr/>
          <p:nvPr/>
        </p:nvSpPr>
        <p:spPr>
          <a:xfrm>
            <a:off x="8045420" y="1258100"/>
            <a:ext cx="1027459" cy="434325"/>
          </a:xfrm>
          <a:prstGeom prst="rect">
            <a:avLst/>
          </a:prstGeom>
          <a:solidFill>
            <a:schemeClr val="tx2"/>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dirty="0"/>
              <a:t>Anecdotal evidence</a:t>
            </a:r>
          </a:p>
        </p:txBody>
      </p:sp>
    </p:spTree>
    <p:extLst>
      <p:ext uri="{BB962C8B-B14F-4D97-AF65-F5344CB8AC3E}">
        <p14:creationId xmlns:p14="http://schemas.microsoft.com/office/powerpoint/2010/main" val="2264963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9C540-A50D-4CA9-A402-C32798F42602}"/>
              </a:ext>
            </a:extLst>
          </p:cNvPr>
          <p:cNvSpPr>
            <a:spLocks noGrp="1"/>
          </p:cNvSpPr>
          <p:nvPr>
            <p:ph type="title"/>
          </p:nvPr>
        </p:nvSpPr>
        <p:spPr>
          <a:xfrm>
            <a:off x="185296" y="127649"/>
            <a:ext cx="9110130" cy="857250"/>
          </a:xfrm>
        </p:spPr>
        <p:txBody>
          <a:bodyPr>
            <a:normAutofit/>
          </a:bodyPr>
          <a:lstStyle/>
          <a:p>
            <a:r>
              <a:rPr lang="en-GB" sz="2400" dirty="0"/>
              <a:t>Linking financial data to data on health strengthens your ask</a:t>
            </a:r>
            <a:endParaRPr lang="en-GB" sz="2700" i="1" dirty="0"/>
          </a:p>
        </p:txBody>
      </p:sp>
      <p:sp>
        <p:nvSpPr>
          <p:cNvPr id="17" name="Rectangle: Rounded Corners 16">
            <a:extLst>
              <a:ext uri="{FF2B5EF4-FFF2-40B4-BE49-F238E27FC236}">
                <a16:creationId xmlns:a16="http://schemas.microsoft.com/office/drawing/2014/main" id="{27BFEA19-9852-417F-BBAF-A44EEF5AAE2D}"/>
              </a:ext>
            </a:extLst>
          </p:cNvPr>
          <p:cNvSpPr/>
          <p:nvPr/>
        </p:nvSpPr>
        <p:spPr>
          <a:xfrm>
            <a:off x="129539" y="2968032"/>
            <a:ext cx="1325153" cy="1195922"/>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Region has committed to allocate 15% of its budget to health</a:t>
            </a:r>
          </a:p>
        </p:txBody>
      </p:sp>
      <p:sp>
        <p:nvSpPr>
          <p:cNvPr id="19" name="Rectangle: Rounded Corners 18">
            <a:extLst>
              <a:ext uri="{FF2B5EF4-FFF2-40B4-BE49-F238E27FC236}">
                <a16:creationId xmlns:a16="http://schemas.microsoft.com/office/drawing/2014/main" id="{7195203C-231A-47D1-AFC7-8C7772B8D5F2}"/>
              </a:ext>
            </a:extLst>
          </p:cNvPr>
          <p:cNvSpPr/>
          <p:nvPr/>
        </p:nvSpPr>
        <p:spPr>
          <a:xfrm>
            <a:off x="1516426" y="2968033"/>
            <a:ext cx="1134791" cy="1195921"/>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Region has allocated only 6% of its budget to health</a:t>
            </a:r>
          </a:p>
        </p:txBody>
      </p:sp>
      <p:sp>
        <p:nvSpPr>
          <p:cNvPr id="23" name="Rectangle: Rounded Corners 22">
            <a:extLst>
              <a:ext uri="{FF2B5EF4-FFF2-40B4-BE49-F238E27FC236}">
                <a16:creationId xmlns:a16="http://schemas.microsoft.com/office/drawing/2014/main" id="{6BB1FA66-A55D-42DC-A18F-5D9DD7196984}"/>
              </a:ext>
            </a:extLst>
          </p:cNvPr>
          <p:cNvSpPr/>
          <p:nvPr/>
        </p:nvSpPr>
        <p:spPr>
          <a:xfrm>
            <a:off x="7088508" y="2024662"/>
            <a:ext cx="2055492" cy="2664957"/>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dirty="0"/>
              <a:t>1. The region is not allocating enough to health.</a:t>
            </a:r>
          </a:p>
          <a:p>
            <a:r>
              <a:rPr lang="en-GB" sz="1200" dirty="0"/>
              <a:t>2. The region is not spending the money it is getting. Action needs to be taken to ensure all funding allocated is spent.</a:t>
            </a:r>
          </a:p>
          <a:p>
            <a:r>
              <a:rPr lang="en-GB" sz="1200" dirty="0"/>
              <a:t>3. If the region spends the money it has, it can increase the number of midwives and reduce maternal deaths.</a:t>
            </a:r>
          </a:p>
        </p:txBody>
      </p:sp>
      <p:sp>
        <p:nvSpPr>
          <p:cNvPr id="4" name="TextBox 3">
            <a:extLst>
              <a:ext uri="{FF2B5EF4-FFF2-40B4-BE49-F238E27FC236}">
                <a16:creationId xmlns:a16="http://schemas.microsoft.com/office/drawing/2014/main" id="{AAA288E5-6829-41DE-B076-084EEA4E6DB5}"/>
              </a:ext>
            </a:extLst>
          </p:cNvPr>
          <p:cNvSpPr txBox="1"/>
          <p:nvPr/>
        </p:nvSpPr>
        <p:spPr>
          <a:xfrm>
            <a:off x="104476" y="5068367"/>
            <a:ext cx="1494473" cy="646331"/>
          </a:xfrm>
          <a:prstGeom prst="rect">
            <a:avLst/>
          </a:prstGeom>
          <a:noFill/>
        </p:spPr>
        <p:txBody>
          <a:bodyPr wrap="square" rtlCol="0">
            <a:spAutoFit/>
          </a:bodyPr>
          <a:lstStyle/>
          <a:p>
            <a:pPr algn="ctr"/>
            <a:r>
              <a:rPr lang="en-GB" sz="1200" dirty="0">
                <a:solidFill>
                  <a:schemeClr val="tx2"/>
                </a:solidFill>
              </a:rPr>
              <a:t>At this point policymakers might ask: so what?</a:t>
            </a:r>
          </a:p>
        </p:txBody>
      </p:sp>
      <p:sp>
        <p:nvSpPr>
          <p:cNvPr id="12" name="TextBox 11">
            <a:extLst>
              <a:ext uri="{FF2B5EF4-FFF2-40B4-BE49-F238E27FC236}">
                <a16:creationId xmlns:a16="http://schemas.microsoft.com/office/drawing/2014/main" id="{A4076410-70A0-45A2-B537-B399ADFE4E25}"/>
              </a:ext>
            </a:extLst>
          </p:cNvPr>
          <p:cNvSpPr txBox="1"/>
          <p:nvPr/>
        </p:nvSpPr>
        <p:spPr>
          <a:xfrm>
            <a:off x="7368929" y="5043067"/>
            <a:ext cx="1494650" cy="461665"/>
          </a:xfrm>
          <a:prstGeom prst="rect">
            <a:avLst/>
          </a:prstGeom>
          <a:noFill/>
        </p:spPr>
        <p:txBody>
          <a:bodyPr wrap="square" rtlCol="0">
            <a:spAutoFit/>
          </a:bodyPr>
          <a:lstStyle/>
          <a:p>
            <a:pPr algn="ctr"/>
            <a:r>
              <a:rPr lang="en-GB" sz="1200" dirty="0">
                <a:solidFill>
                  <a:schemeClr val="tx2"/>
                </a:solidFill>
              </a:rPr>
              <a:t>Key points for your advocacy</a:t>
            </a:r>
          </a:p>
        </p:txBody>
      </p:sp>
      <p:cxnSp>
        <p:nvCxnSpPr>
          <p:cNvPr id="26" name="Straight Arrow Connector 25">
            <a:extLst>
              <a:ext uri="{FF2B5EF4-FFF2-40B4-BE49-F238E27FC236}">
                <a16:creationId xmlns:a16="http://schemas.microsoft.com/office/drawing/2014/main" id="{517771D5-9D17-4772-9883-296C7240FFED}"/>
              </a:ext>
            </a:extLst>
          </p:cNvPr>
          <p:cNvCxnSpPr>
            <a:cxnSpLocks/>
            <a:stCxn id="17" idx="2"/>
            <a:endCxn id="4" idx="0"/>
          </p:cNvCxnSpPr>
          <p:nvPr/>
        </p:nvCxnSpPr>
        <p:spPr>
          <a:xfrm>
            <a:off x="792116" y="4163954"/>
            <a:ext cx="59597" cy="904413"/>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035575CA-0609-4FF1-83B1-F4391CAAD9A0}"/>
              </a:ext>
            </a:extLst>
          </p:cNvPr>
          <p:cNvCxnSpPr>
            <a:cxnSpLocks/>
          </p:cNvCxnSpPr>
          <p:nvPr/>
        </p:nvCxnSpPr>
        <p:spPr>
          <a:xfrm flipV="1">
            <a:off x="1142471" y="4160431"/>
            <a:ext cx="930297" cy="81638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EB6F208-363D-414A-B402-0B885D57541D}"/>
              </a:ext>
            </a:extLst>
          </p:cNvPr>
          <p:cNvCxnSpPr>
            <a:cxnSpLocks/>
            <a:stCxn id="12" idx="0"/>
            <a:endCxn id="23" idx="2"/>
          </p:cNvCxnSpPr>
          <p:nvPr/>
        </p:nvCxnSpPr>
        <p:spPr>
          <a:xfrm flipV="1">
            <a:off x="8116254" y="4689619"/>
            <a:ext cx="0" cy="35344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8A59E72-1227-4B2F-8DE2-635A33ACE1A2}"/>
              </a:ext>
            </a:extLst>
          </p:cNvPr>
          <p:cNvCxnSpPr>
            <a:cxnSpLocks/>
            <a:stCxn id="5" idx="0"/>
            <a:endCxn id="6" idx="2"/>
          </p:cNvCxnSpPr>
          <p:nvPr/>
        </p:nvCxnSpPr>
        <p:spPr>
          <a:xfrm flipV="1">
            <a:off x="2365965" y="4324627"/>
            <a:ext cx="914835" cy="74374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B00C65B-514B-4BDC-BE34-2D88E148F7BE}"/>
              </a:ext>
            </a:extLst>
          </p:cNvPr>
          <p:cNvSpPr txBox="1"/>
          <p:nvPr/>
        </p:nvSpPr>
        <p:spPr>
          <a:xfrm>
            <a:off x="1516426" y="5068367"/>
            <a:ext cx="1699077" cy="1015663"/>
          </a:xfrm>
          <a:prstGeom prst="rect">
            <a:avLst/>
          </a:prstGeom>
          <a:noFill/>
        </p:spPr>
        <p:txBody>
          <a:bodyPr wrap="square" rtlCol="0">
            <a:spAutoFit/>
          </a:bodyPr>
          <a:lstStyle/>
          <a:p>
            <a:pPr algn="ctr"/>
            <a:r>
              <a:rPr lang="en-GB" sz="1200" dirty="0">
                <a:solidFill>
                  <a:schemeClr val="tx2"/>
                </a:solidFill>
              </a:rPr>
              <a:t>At this point policymakers may think: what happened to the funds allocated?</a:t>
            </a:r>
          </a:p>
        </p:txBody>
      </p:sp>
      <p:sp>
        <p:nvSpPr>
          <p:cNvPr id="6" name="Rectangle: Rounded Corners 5">
            <a:extLst>
              <a:ext uri="{FF2B5EF4-FFF2-40B4-BE49-F238E27FC236}">
                <a16:creationId xmlns:a16="http://schemas.microsoft.com/office/drawing/2014/main" id="{2F599CDA-86C7-4553-B20A-452DC49D7045}"/>
              </a:ext>
            </a:extLst>
          </p:cNvPr>
          <p:cNvSpPr/>
          <p:nvPr/>
        </p:nvSpPr>
        <p:spPr>
          <a:xfrm>
            <a:off x="2694250" y="2793049"/>
            <a:ext cx="1173099" cy="1531578"/>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Only 25% of allocated funds were spent;</a:t>
            </a:r>
          </a:p>
          <a:p>
            <a:pPr algn="ctr"/>
            <a:r>
              <a:rPr lang="en-GB" sz="1200" dirty="0"/>
              <a:t>execution rates are very low </a:t>
            </a:r>
          </a:p>
        </p:txBody>
      </p:sp>
      <p:sp>
        <p:nvSpPr>
          <p:cNvPr id="11" name="Rectangle: Rounded Corners 10">
            <a:extLst>
              <a:ext uri="{FF2B5EF4-FFF2-40B4-BE49-F238E27FC236}">
                <a16:creationId xmlns:a16="http://schemas.microsoft.com/office/drawing/2014/main" id="{FAD6920D-8A6F-4B47-A4C8-B9BF38BE9D1B}"/>
              </a:ext>
            </a:extLst>
          </p:cNvPr>
          <p:cNvSpPr/>
          <p:nvPr/>
        </p:nvSpPr>
        <p:spPr>
          <a:xfrm>
            <a:off x="5295292" y="2619642"/>
            <a:ext cx="1734093" cy="1751963"/>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b="1" dirty="0"/>
              <a:t>Nurses/midwives density in the region is below the national average</a:t>
            </a:r>
            <a:br>
              <a:rPr lang="en-GB" sz="1200" b="1" dirty="0"/>
            </a:br>
            <a:r>
              <a:rPr lang="en-GB" sz="1200" b="1" dirty="0"/>
              <a:t>OR</a:t>
            </a:r>
          </a:p>
          <a:p>
            <a:pPr algn="ctr"/>
            <a:r>
              <a:rPr lang="en-GB" sz="1200" b="1" dirty="0"/>
              <a:t>Maternal mortality is above the national average</a:t>
            </a:r>
          </a:p>
        </p:txBody>
      </p:sp>
      <p:sp>
        <p:nvSpPr>
          <p:cNvPr id="15" name="TextBox 14">
            <a:extLst>
              <a:ext uri="{FF2B5EF4-FFF2-40B4-BE49-F238E27FC236}">
                <a16:creationId xmlns:a16="http://schemas.microsoft.com/office/drawing/2014/main" id="{3B622789-29FE-438C-B66D-3B0F5521ADA4}"/>
              </a:ext>
            </a:extLst>
          </p:cNvPr>
          <p:cNvSpPr txBox="1"/>
          <p:nvPr/>
        </p:nvSpPr>
        <p:spPr>
          <a:xfrm>
            <a:off x="5074683" y="5031749"/>
            <a:ext cx="1925953" cy="830997"/>
          </a:xfrm>
          <a:prstGeom prst="rect">
            <a:avLst/>
          </a:prstGeom>
          <a:noFill/>
        </p:spPr>
        <p:txBody>
          <a:bodyPr wrap="square" rtlCol="0">
            <a:spAutoFit/>
          </a:bodyPr>
          <a:lstStyle/>
          <a:p>
            <a:pPr algn="ctr"/>
            <a:r>
              <a:rPr lang="en-GB" sz="1200" dirty="0">
                <a:solidFill>
                  <a:schemeClr val="tx2"/>
                </a:solidFill>
              </a:rPr>
              <a:t>At this point audience may think: why does addressing these bottlenecks matter?</a:t>
            </a:r>
          </a:p>
        </p:txBody>
      </p:sp>
      <p:sp>
        <p:nvSpPr>
          <p:cNvPr id="21" name="Rectangle: Rounded Corners 20">
            <a:extLst>
              <a:ext uri="{FF2B5EF4-FFF2-40B4-BE49-F238E27FC236}">
                <a16:creationId xmlns:a16="http://schemas.microsoft.com/office/drawing/2014/main" id="{8921CD31-AC6E-49AE-8543-D7ECA1639CF1}"/>
              </a:ext>
            </a:extLst>
          </p:cNvPr>
          <p:cNvSpPr/>
          <p:nvPr/>
        </p:nvSpPr>
        <p:spPr>
          <a:xfrm>
            <a:off x="185296" y="1634414"/>
            <a:ext cx="1472478" cy="798955"/>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200" b="1" dirty="0"/>
              <a:t>There are not enough midwives in the county</a:t>
            </a:r>
          </a:p>
        </p:txBody>
      </p:sp>
      <p:sp>
        <p:nvSpPr>
          <p:cNvPr id="22" name="TextBox 21">
            <a:extLst>
              <a:ext uri="{FF2B5EF4-FFF2-40B4-BE49-F238E27FC236}">
                <a16:creationId xmlns:a16="http://schemas.microsoft.com/office/drawing/2014/main" id="{7B297EB7-1079-4DDA-BFDB-870335A7FD2D}"/>
              </a:ext>
            </a:extLst>
          </p:cNvPr>
          <p:cNvSpPr txBox="1"/>
          <p:nvPr/>
        </p:nvSpPr>
        <p:spPr>
          <a:xfrm>
            <a:off x="1962309" y="1666871"/>
            <a:ext cx="2055492" cy="646331"/>
          </a:xfrm>
          <a:prstGeom prst="rect">
            <a:avLst/>
          </a:prstGeom>
          <a:noFill/>
        </p:spPr>
        <p:txBody>
          <a:bodyPr wrap="square" rtlCol="0">
            <a:spAutoFit/>
          </a:bodyPr>
          <a:lstStyle/>
          <a:p>
            <a:pPr algn="ctr"/>
            <a:r>
              <a:rPr lang="en-GB" sz="1200" dirty="0">
                <a:solidFill>
                  <a:schemeClr val="tx2"/>
                </a:solidFill>
              </a:rPr>
              <a:t>At this point policymakers might ask: what can be done?</a:t>
            </a:r>
          </a:p>
        </p:txBody>
      </p:sp>
      <p:cxnSp>
        <p:nvCxnSpPr>
          <p:cNvPr id="27" name="Straight Arrow Connector 26">
            <a:extLst>
              <a:ext uri="{FF2B5EF4-FFF2-40B4-BE49-F238E27FC236}">
                <a16:creationId xmlns:a16="http://schemas.microsoft.com/office/drawing/2014/main" id="{D37FDA42-21ED-4EB7-83EC-A2E0AEC46D88}"/>
              </a:ext>
            </a:extLst>
          </p:cNvPr>
          <p:cNvCxnSpPr>
            <a:cxnSpLocks/>
            <a:stCxn id="21" idx="3"/>
            <a:endCxn id="22" idx="1"/>
          </p:cNvCxnSpPr>
          <p:nvPr/>
        </p:nvCxnSpPr>
        <p:spPr>
          <a:xfrm flipV="1">
            <a:off x="1657774" y="1990037"/>
            <a:ext cx="304535" cy="43855"/>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F033DB83-2716-48C2-BDD3-3C7A9BD67F9A}"/>
              </a:ext>
            </a:extLst>
          </p:cNvPr>
          <p:cNvCxnSpPr>
            <a:cxnSpLocks/>
            <a:stCxn id="22" idx="2"/>
            <a:endCxn id="17" idx="0"/>
          </p:cNvCxnSpPr>
          <p:nvPr/>
        </p:nvCxnSpPr>
        <p:spPr>
          <a:xfrm flipH="1">
            <a:off x="792116" y="2313202"/>
            <a:ext cx="2197939" cy="654830"/>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Rounded Corners 31">
            <a:extLst>
              <a:ext uri="{FF2B5EF4-FFF2-40B4-BE49-F238E27FC236}">
                <a16:creationId xmlns:a16="http://schemas.microsoft.com/office/drawing/2014/main" id="{A94DCCF2-1647-4ADF-9B82-0D12448988BE}"/>
              </a:ext>
            </a:extLst>
          </p:cNvPr>
          <p:cNvSpPr/>
          <p:nvPr/>
        </p:nvSpPr>
        <p:spPr>
          <a:xfrm>
            <a:off x="3922698" y="2619643"/>
            <a:ext cx="1317245" cy="1751963"/>
          </a:xfrm>
          <a:prstGeom prst="round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a:t>Bring together collaborators (including government officials) to identify the bottlenecks to spending</a:t>
            </a:r>
          </a:p>
        </p:txBody>
      </p:sp>
      <p:sp>
        <p:nvSpPr>
          <p:cNvPr id="33" name="TextBox 32">
            <a:extLst>
              <a:ext uri="{FF2B5EF4-FFF2-40B4-BE49-F238E27FC236}">
                <a16:creationId xmlns:a16="http://schemas.microsoft.com/office/drawing/2014/main" id="{6A86F546-21E5-4C0D-84AB-BDAF7290EE9B}"/>
              </a:ext>
            </a:extLst>
          </p:cNvPr>
          <p:cNvSpPr txBox="1"/>
          <p:nvPr/>
        </p:nvSpPr>
        <p:spPr>
          <a:xfrm>
            <a:off x="3433035" y="5033624"/>
            <a:ext cx="1641648" cy="1015663"/>
          </a:xfrm>
          <a:prstGeom prst="rect">
            <a:avLst/>
          </a:prstGeom>
          <a:noFill/>
        </p:spPr>
        <p:txBody>
          <a:bodyPr wrap="square" rtlCol="0">
            <a:spAutoFit/>
          </a:bodyPr>
          <a:lstStyle/>
          <a:p>
            <a:pPr algn="ctr"/>
            <a:r>
              <a:rPr lang="en-GB" sz="1200" dirty="0">
                <a:solidFill>
                  <a:schemeClr val="tx2"/>
                </a:solidFill>
              </a:rPr>
              <a:t>At this point policymakers may think: why is there such limited spending?</a:t>
            </a:r>
          </a:p>
        </p:txBody>
      </p:sp>
      <p:sp>
        <p:nvSpPr>
          <p:cNvPr id="34" name="TextBox 33">
            <a:extLst>
              <a:ext uri="{FF2B5EF4-FFF2-40B4-BE49-F238E27FC236}">
                <a16:creationId xmlns:a16="http://schemas.microsoft.com/office/drawing/2014/main" id="{819EE82C-A9CE-4D38-8900-9FA0CC4C9A8E}"/>
              </a:ext>
            </a:extLst>
          </p:cNvPr>
          <p:cNvSpPr txBox="1"/>
          <p:nvPr/>
        </p:nvSpPr>
        <p:spPr>
          <a:xfrm rot="19060144">
            <a:off x="3344380" y="4507311"/>
            <a:ext cx="1494473" cy="300082"/>
          </a:xfrm>
          <a:prstGeom prst="rect">
            <a:avLst/>
          </a:prstGeom>
          <a:noFill/>
        </p:spPr>
        <p:txBody>
          <a:bodyPr wrap="square" rtlCol="0">
            <a:spAutoFit/>
          </a:bodyPr>
          <a:lstStyle/>
          <a:p>
            <a:pPr algn="ctr"/>
            <a:r>
              <a:rPr lang="en-GB" sz="1350" dirty="0">
                <a:solidFill>
                  <a:schemeClr val="tx2"/>
                </a:solidFill>
              </a:rPr>
              <a:t>Answer</a:t>
            </a:r>
          </a:p>
        </p:txBody>
      </p:sp>
      <p:cxnSp>
        <p:nvCxnSpPr>
          <p:cNvPr id="35" name="Straight Arrow Connector 34">
            <a:extLst>
              <a:ext uri="{FF2B5EF4-FFF2-40B4-BE49-F238E27FC236}">
                <a16:creationId xmlns:a16="http://schemas.microsoft.com/office/drawing/2014/main" id="{005827CD-F508-40F9-A81B-7C547E2D452A}"/>
              </a:ext>
            </a:extLst>
          </p:cNvPr>
          <p:cNvCxnSpPr>
            <a:cxnSpLocks/>
          </p:cNvCxnSpPr>
          <p:nvPr/>
        </p:nvCxnSpPr>
        <p:spPr>
          <a:xfrm flipV="1">
            <a:off x="4002594" y="4392233"/>
            <a:ext cx="678647" cy="600137"/>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2881745D-C261-4E28-9F7B-5F7BB8C4C940}"/>
              </a:ext>
            </a:extLst>
          </p:cNvPr>
          <p:cNvSpPr txBox="1"/>
          <p:nvPr/>
        </p:nvSpPr>
        <p:spPr>
          <a:xfrm rot="18675978">
            <a:off x="5201898" y="4567721"/>
            <a:ext cx="1494473" cy="300082"/>
          </a:xfrm>
          <a:prstGeom prst="rect">
            <a:avLst/>
          </a:prstGeom>
          <a:noFill/>
        </p:spPr>
        <p:txBody>
          <a:bodyPr wrap="square" rtlCol="0">
            <a:spAutoFit/>
          </a:bodyPr>
          <a:lstStyle/>
          <a:p>
            <a:pPr algn="ctr"/>
            <a:r>
              <a:rPr lang="en-GB" sz="1350" dirty="0">
                <a:solidFill>
                  <a:schemeClr val="tx2"/>
                </a:solidFill>
              </a:rPr>
              <a:t>Answer</a:t>
            </a:r>
          </a:p>
        </p:txBody>
      </p:sp>
      <p:cxnSp>
        <p:nvCxnSpPr>
          <p:cNvPr id="42" name="Straight Arrow Connector 41">
            <a:extLst>
              <a:ext uri="{FF2B5EF4-FFF2-40B4-BE49-F238E27FC236}">
                <a16:creationId xmlns:a16="http://schemas.microsoft.com/office/drawing/2014/main" id="{C925B14B-30F6-4E1D-AB4D-4421FF3AEEC1}"/>
              </a:ext>
            </a:extLst>
          </p:cNvPr>
          <p:cNvCxnSpPr>
            <a:cxnSpLocks/>
          </p:cNvCxnSpPr>
          <p:nvPr/>
        </p:nvCxnSpPr>
        <p:spPr>
          <a:xfrm flipV="1">
            <a:off x="5894743" y="4426539"/>
            <a:ext cx="540973" cy="60013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29090E98-0394-C640-8FB0-E41F3B2205D0}"/>
              </a:ext>
            </a:extLst>
          </p:cNvPr>
          <p:cNvSpPr txBox="1"/>
          <p:nvPr/>
        </p:nvSpPr>
        <p:spPr>
          <a:xfrm rot="19060144">
            <a:off x="1877471" y="4520977"/>
            <a:ext cx="1494473" cy="300082"/>
          </a:xfrm>
          <a:prstGeom prst="rect">
            <a:avLst/>
          </a:prstGeom>
          <a:noFill/>
        </p:spPr>
        <p:txBody>
          <a:bodyPr wrap="square" rtlCol="0">
            <a:spAutoFit/>
          </a:bodyPr>
          <a:lstStyle/>
          <a:p>
            <a:pPr algn="ctr"/>
            <a:r>
              <a:rPr lang="en-GB" sz="1350" dirty="0">
                <a:solidFill>
                  <a:schemeClr val="tx2"/>
                </a:solidFill>
              </a:rPr>
              <a:t>Answer</a:t>
            </a:r>
          </a:p>
        </p:txBody>
      </p:sp>
      <p:sp>
        <p:nvSpPr>
          <p:cNvPr id="40" name="TextBox 39">
            <a:extLst>
              <a:ext uri="{FF2B5EF4-FFF2-40B4-BE49-F238E27FC236}">
                <a16:creationId xmlns:a16="http://schemas.microsoft.com/office/drawing/2014/main" id="{30F7A7EC-F8AC-534C-8C8B-7DB407447235}"/>
              </a:ext>
            </a:extLst>
          </p:cNvPr>
          <p:cNvSpPr txBox="1"/>
          <p:nvPr/>
        </p:nvSpPr>
        <p:spPr>
          <a:xfrm rot="19060144">
            <a:off x="647364" y="4368480"/>
            <a:ext cx="1494473" cy="300082"/>
          </a:xfrm>
          <a:prstGeom prst="rect">
            <a:avLst/>
          </a:prstGeom>
          <a:noFill/>
        </p:spPr>
        <p:txBody>
          <a:bodyPr wrap="square" rtlCol="0">
            <a:spAutoFit/>
          </a:bodyPr>
          <a:lstStyle/>
          <a:p>
            <a:pPr algn="ctr"/>
            <a:r>
              <a:rPr lang="en-GB" sz="1350" dirty="0">
                <a:solidFill>
                  <a:schemeClr val="tx2"/>
                </a:solidFill>
              </a:rPr>
              <a:t>Answer</a:t>
            </a:r>
          </a:p>
        </p:txBody>
      </p:sp>
      <p:cxnSp>
        <p:nvCxnSpPr>
          <p:cNvPr id="29" name="Straight Arrow Connector 28">
            <a:extLst>
              <a:ext uri="{FF2B5EF4-FFF2-40B4-BE49-F238E27FC236}">
                <a16:creationId xmlns:a16="http://schemas.microsoft.com/office/drawing/2014/main" id="{60398DA5-A5A0-440C-81F9-AD3C45D7D481}"/>
              </a:ext>
            </a:extLst>
          </p:cNvPr>
          <p:cNvCxnSpPr>
            <a:cxnSpLocks/>
          </p:cNvCxnSpPr>
          <p:nvPr/>
        </p:nvCxnSpPr>
        <p:spPr>
          <a:xfrm>
            <a:off x="2135105" y="4167808"/>
            <a:ext cx="59597" cy="904413"/>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1B2115AA-DD93-4E33-838D-F606084E9C11}"/>
              </a:ext>
            </a:extLst>
          </p:cNvPr>
          <p:cNvCxnSpPr>
            <a:cxnSpLocks/>
          </p:cNvCxnSpPr>
          <p:nvPr/>
        </p:nvCxnSpPr>
        <p:spPr>
          <a:xfrm>
            <a:off x="3524606" y="4283017"/>
            <a:ext cx="218252" cy="789204"/>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2B598400-2FAB-4BA8-A6C5-B723D7C870F5}"/>
              </a:ext>
            </a:extLst>
          </p:cNvPr>
          <p:cNvCxnSpPr>
            <a:cxnSpLocks/>
          </p:cNvCxnSpPr>
          <p:nvPr/>
        </p:nvCxnSpPr>
        <p:spPr>
          <a:xfrm>
            <a:off x="4799992" y="4392233"/>
            <a:ext cx="677421" cy="584582"/>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500777D4-E17F-4CB7-B6FD-2F12124F32DE}"/>
              </a:ext>
            </a:extLst>
          </p:cNvPr>
          <p:cNvCxnSpPr>
            <a:cxnSpLocks/>
          </p:cNvCxnSpPr>
          <p:nvPr/>
        </p:nvCxnSpPr>
        <p:spPr>
          <a:xfrm>
            <a:off x="6716331" y="4392233"/>
            <a:ext cx="772985" cy="696448"/>
          </a:xfrm>
          <a:prstGeom prst="straightConnector1">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1060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5E253A1-1F3C-294D-911F-28A6C96E99BB}"/>
              </a:ext>
            </a:extLst>
          </p:cNvPr>
          <p:cNvSpPr>
            <a:spLocks noGrp="1"/>
          </p:cNvSpPr>
          <p:nvPr>
            <p:ph type="ctrTitle"/>
          </p:nvPr>
        </p:nvSpPr>
        <p:spPr>
          <a:xfrm>
            <a:off x="287336" y="1977081"/>
            <a:ext cx="7855178" cy="1214407"/>
          </a:xfrm>
        </p:spPr>
        <p:txBody>
          <a:bodyPr/>
          <a:lstStyle/>
          <a:p>
            <a:r>
              <a:rPr lang="en-US" dirty="0"/>
              <a:t>Developing the health budget advocacy brief</a:t>
            </a:r>
          </a:p>
        </p:txBody>
      </p:sp>
    </p:spTree>
    <p:extLst>
      <p:ext uri="{BB962C8B-B14F-4D97-AF65-F5344CB8AC3E}">
        <p14:creationId xmlns:p14="http://schemas.microsoft.com/office/powerpoint/2010/main" val="1645612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ED1B5-1471-4879-B537-AB53C03140D3}"/>
              </a:ext>
            </a:extLst>
          </p:cNvPr>
          <p:cNvSpPr>
            <a:spLocks noGrp="1"/>
          </p:cNvSpPr>
          <p:nvPr>
            <p:ph type="title"/>
          </p:nvPr>
        </p:nvSpPr>
        <p:spPr/>
        <p:txBody>
          <a:bodyPr/>
          <a:lstStyle/>
          <a:p>
            <a:r>
              <a:rPr lang="en-GB" dirty="0"/>
              <a:t>What is a health budget advocacy brief?</a:t>
            </a:r>
          </a:p>
        </p:txBody>
      </p:sp>
      <p:sp>
        <p:nvSpPr>
          <p:cNvPr id="3" name="Content Placeholder 2">
            <a:extLst>
              <a:ext uri="{FF2B5EF4-FFF2-40B4-BE49-F238E27FC236}">
                <a16:creationId xmlns:a16="http://schemas.microsoft.com/office/drawing/2014/main" id="{F6B54CE1-DCF1-4B30-ACC6-72A681583F7A}"/>
              </a:ext>
            </a:extLst>
          </p:cNvPr>
          <p:cNvSpPr>
            <a:spLocks noGrp="1"/>
          </p:cNvSpPr>
          <p:nvPr>
            <p:ph idx="1"/>
          </p:nvPr>
        </p:nvSpPr>
        <p:spPr>
          <a:xfrm>
            <a:off x="287337" y="1268413"/>
            <a:ext cx="7614717" cy="4706360"/>
          </a:xfrm>
        </p:spPr>
        <p:txBody>
          <a:bodyPr>
            <a:normAutofit/>
          </a:bodyPr>
          <a:lstStyle/>
          <a:p>
            <a:r>
              <a:rPr lang="en-US" sz="1600" dirty="0"/>
              <a:t>A health budget advocacy brief is a visually designed factsheet that links budget allocations and expenditure data with service delivery performance to make a compelling case on priority issues. </a:t>
            </a:r>
          </a:p>
          <a:p>
            <a:pPr marL="15875" indent="0">
              <a:buNone/>
            </a:pPr>
            <a:endParaRPr lang="en-US" sz="1600" dirty="0"/>
          </a:p>
          <a:p>
            <a:r>
              <a:rPr lang="en-US" sz="1600" dirty="0"/>
              <a:t>The brief combines graphical illustrations and narratives to provide insight on the data presented. </a:t>
            </a:r>
          </a:p>
          <a:p>
            <a:endParaRPr lang="en-US" sz="1600" dirty="0"/>
          </a:p>
          <a:p>
            <a:r>
              <a:rPr lang="en-US" sz="1600" dirty="0"/>
              <a:t>It is important to identify the priority areas, programme or indicators and gather all data relevant to each section of the brief before commencing the design of the brief.</a:t>
            </a:r>
            <a:endParaRPr lang="en-GB" sz="1600" dirty="0"/>
          </a:p>
          <a:p>
            <a:endParaRPr lang="en-GB" sz="1800" dirty="0"/>
          </a:p>
        </p:txBody>
      </p:sp>
    </p:spTree>
    <p:extLst>
      <p:ext uri="{BB962C8B-B14F-4D97-AF65-F5344CB8AC3E}">
        <p14:creationId xmlns:p14="http://schemas.microsoft.com/office/powerpoint/2010/main" val="2856398211"/>
      </p:ext>
    </p:extLst>
  </p:cSld>
  <p:clrMapOvr>
    <a:masterClrMapping/>
  </p:clrMapOvr>
</p:sld>
</file>

<file path=ppt/theme/theme1.xml><?xml version="1.0" encoding="utf-8"?>
<a:theme xmlns:a="http://schemas.openxmlformats.org/drawingml/2006/main" name="MamaYe-2">
  <a:themeElements>
    <a:clrScheme name="MamaYeE4A">
      <a:dk1>
        <a:srgbClr val="4D8076"/>
      </a:dk1>
      <a:lt1>
        <a:srgbClr val="FFFFFF"/>
      </a:lt1>
      <a:dk2>
        <a:srgbClr val="6C245E"/>
      </a:dk2>
      <a:lt2>
        <a:srgbClr val="E2F0ED"/>
      </a:lt2>
      <a:accent1>
        <a:srgbClr val="DD5412"/>
      </a:accent1>
      <a:accent2>
        <a:srgbClr val="82C5B7"/>
      </a:accent2>
      <a:accent3>
        <a:srgbClr val="FCAF17"/>
      </a:accent3>
      <a:accent4>
        <a:srgbClr val="913D15"/>
      </a:accent4>
      <a:accent5>
        <a:srgbClr val="1E3C5E"/>
      </a:accent5>
      <a:accent6>
        <a:srgbClr val="4D8076"/>
      </a:accent6>
      <a:hlink>
        <a:srgbClr val="4B4134"/>
      </a:hlink>
      <a:folHlink>
        <a:srgbClr val="FFD42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maYe1" id="{AA7CEBF7-9BB9-0840-BA3D-4C1A72FCFBD4}" vid="{2AD84487-6B60-E245-B2A8-4E00B97F3A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8B354F0A140614DBEA90C54F5D55B76" ma:contentTypeVersion="6" ma:contentTypeDescription="Create a new document." ma:contentTypeScope="" ma:versionID="ef2b8e075e5114101afd281363041349">
  <xsd:schema xmlns:xsd="http://www.w3.org/2001/XMLSchema" xmlns:xs="http://www.w3.org/2001/XMLSchema" xmlns:p="http://schemas.microsoft.com/office/2006/metadata/properties" xmlns:ns2="4b482b30-e1ec-4cd2-bb6d-40d3817b2ee8" xmlns:ns3="8d200126-f6be-434f-bb94-fb41e200802d" targetNamespace="http://schemas.microsoft.com/office/2006/metadata/properties" ma:root="true" ma:fieldsID="212d3ba0390861adb392d24e9c7da62d" ns2:_="" ns3:_="">
    <xsd:import namespace="4b482b30-e1ec-4cd2-bb6d-40d3817b2ee8"/>
    <xsd:import namespace="8d200126-f6be-434f-bb94-fb41e200802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b482b30-e1ec-4cd2-bb6d-40d3817b2e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d200126-f6be-434f-bb94-fb41e200802d"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735CB62-A1A7-4466-B5EF-2455AD2B8A8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b482b30-e1ec-4cd2-bb6d-40d3817b2ee8"/>
    <ds:schemaRef ds:uri="8d200126-f6be-434f-bb94-fb41e20080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6F4BC67-8C63-4101-8FC8-89B2E27C48DC}">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4b482b30-e1ec-4cd2-bb6d-40d3817b2ee8"/>
    <ds:schemaRef ds:uri="8d200126-f6be-434f-bb94-fb41e200802d"/>
    <ds:schemaRef ds:uri="http://purl.org/dc/term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F29B01E0-C34C-456A-B765-C20A20CBAB9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12686</TotalTime>
  <Words>2877</Words>
  <Application>Microsoft Macintosh PowerPoint</Application>
  <PresentationFormat>On-screen Show (4:3)</PresentationFormat>
  <Paragraphs>272</Paragraphs>
  <Slides>28</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Arial Black</vt:lpstr>
      <vt:lpstr>Calibri</vt:lpstr>
      <vt:lpstr>PT Sans</vt:lpstr>
      <vt:lpstr>Source Sans Pro</vt:lpstr>
      <vt:lpstr>MamaYe-2</vt:lpstr>
      <vt:lpstr>Develop a health budget advocacy brief</vt:lpstr>
      <vt:lpstr>OBJECTIVES</vt:lpstr>
      <vt:lpstr>Making the case for investment in health</vt:lpstr>
      <vt:lpstr>Linking financial data to health indicators</vt:lpstr>
      <vt:lpstr>Linking financial data to maternal health indicators</vt:lpstr>
      <vt:lpstr>Linking financial data to health data strengthens your ask</vt:lpstr>
      <vt:lpstr>Linking financial data to data on health strengthens your ask</vt:lpstr>
      <vt:lpstr>Developing the health budget advocacy brief</vt:lpstr>
      <vt:lpstr>What is a health budget advocacy brief?</vt:lpstr>
      <vt:lpstr>Why are budget advocacy briefs important?</vt:lpstr>
      <vt:lpstr>This budget advocacy brief has six sections</vt:lpstr>
      <vt:lpstr>This budget advocacy brief has six sections</vt:lpstr>
      <vt:lpstr>The health profile section: change indicators, or use numbers</vt:lpstr>
      <vt:lpstr>Editing values in bar graphs: population example</vt:lpstr>
      <vt:lpstr>Budget allocation section  </vt:lpstr>
      <vt:lpstr>Editing values in bar charts: budget line example</vt:lpstr>
      <vt:lpstr>Budget expenditure section</vt:lpstr>
      <vt:lpstr>Editing values in doughnuts: disbursement example</vt:lpstr>
      <vt:lpstr>Service delivery section</vt:lpstr>
      <vt:lpstr>Editing bar charts: service delivery example</vt:lpstr>
      <vt:lpstr>Insights and asks</vt:lpstr>
      <vt:lpstr>Insights and asks (continued)</vt:lpstr>
      <vt:lpstr>The write-up (second page)</vt:lpstr>
      <vt:lpstr>Qualities of good advocacy messages</vt:lpstr>
      <vt:lpstr>Example</vt:lpstr>
      <vt:lpstr>PowerPoint Presentation</vt:lpstr>
      <vt:lpstr>PowerPoint Presentation</vt:lpstr>
      <vt:lpstr>Next steps</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Public Good</dc:title>
  <dc:creator>Amy Jackson</dc:creator>
  <cp:lastModifiedBy>Meshack Acholla</cp:lastModifiedBy>
  <cp:revision>41</cp:revision>
  <dcterms:created xsi:type="dcterms:W3CDTF">2021-01-11T17:26:11Z</dcterms:created>
  <dcterms:modified xsi:type="dcterms:W3CDTF">2021-05-25T05:43:53Z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0x01010038B354F0A140614DBEA90C54F5D55B76</vt:lpwstr>
  </property>
</Properties>
</file>