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523" r:id="rId5"/>
    <p:sldId id="287" r:id="rId6"/>
    <p:sldId id="290" r:id="rId7"/>
    <p:sldId id="288" r:id="rId8"/>
    <p:sldId id="515" r:id="rId9"/>
    <p:sldId id="514" r:id="rId10"/>
    <p:sldId id="517" r:id="rId11"/>
    <p:sldId id="518" r:id="rId12"/>
    <p:sldId id="519" r:id="rId13"/>
    <p:sldId id="522" r:id="rId14"/>
    <p:sldId id="259" r:id="rId15"/>
    <p:sldId id="280" r:id="rId16"/>
    <p:sldId id="34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y Jackson" initials="AJ" lastIdx="1" clrIdx="0">
    <p:extLst>
      <p:ext uri="{19B8F6BF-5375-455C-9EA6-DF929625EA0E}">
        <p15:presenceInfo xmlns:p15="http://schemas.microsoft.com/office/powerpoint/2012/main" userId="S::a.jackson@options.co.uk::303fc205-df6e-4f00-99f1-de332710bb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88" autoAdjust="0"/>
    <p:restoredTop sz="94660"/>
  </p:normalViewPr>
  <p:slideViewPr>
    <p:cSldViewPr snapToGrid="0">
      <p:cViewPr varScale="1">
        <p:scale>
          <a:sx n="68" d="100"/>
          <a:sy n="68" d="100"/>
        </p:scale>
        <p:origin x="1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386B5D-40E1-449D-86BC-CE15DA55810B}" type="datetimeFigureOut">
              <a:rPr lang="en-GB" smtClean="0"/>
              <a:t>20/10/2021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A8E748-B8F7-4322-B35C-4D1541FD7277}" type="slidenum">
              <a:rPr lang="en-GB" smtClean="0"/>
              <a:t>‹#›</a:t>
            </a:fld>
            <a:endParaRPr lang="en-GB"/>
          </a:p>
        </p:txBody>
      </p:sp>
    </p:spTree>
    <p:extLst>
      <p:ext uri="{BB962C8B-B14F-4D97-AF65-F5344CB8AC3E}">
        <p14:creationId xmlns:p14="http://schemas.microsoft.com/office/powerpoint/2010/main" val="1302801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Arial Unicode MS" panose="020B0604020202020204" pitchFamily="34" charset="-128"/>
                <a:ea typeface="+mn-ea"/>
                <a:cs typeface="+mn-cs"/>
              </a:rPr>
              <a:t>An advocacy brief includes a concise summary of a particular issue, the options to deal with it, and some recommendations on the best option (Gillespie &amp; Fredrick, 2013). It also provides decision-makers with the evidence to support that option. Because advocacy efforts focus on decision-makers who might have little relevant technical background or are busy and sometimes not aware of or interested in the topic, the following points should be kept in mind when developing briefs.</a:t>
            </a:r>
          </a:p>
          <a:p>
            <a:r>
              <a:rPr lang="en-GB" sz="1200" kern="1200" dirty="0">
                <a:solidFill>
                  <a:schemeClr val="tx1"/>
                </a:solidFill>
                <a:effectLst/>
                <a:latin typeface="Arial Unicode MS" panose="020B0604020202020204" pitchFamily="34" charset="-128"/>
                <a:ea typeface="+mn-ea"/>
                <a:cs typeface="+mn-cs"/>
              </a:rPr>
              <a:t>on your previous analysis of the decision-maker, select which is the most relevant tool. </a:t>
            </a:r>
            <a:endParaRPr lang="en-GB" dirty="0"/>
          </a:p>
        </p:txBody>
      </p:sp>
      <p:sp>
        <p:nvSpPr>
          <p:cNvPr id="4" name="Slide Number Placeholder 3"/>
          <p:cNvSpPr>
            <a:spLocks noGrp="1"/>
          </p:cNvSpPr>
          <p:nvPr>
            <p:ph type="sldNum" sz="quarter" idx="10"/>
          </p:nvPr>
        </p:nvSpPr>
        <p:spPr/>
        <p:txBody>
          <a:bodyPr/>
          <a:lstStyle/>
          <a:p>
            <a:pPr>
              <a:defRPr/>
            </a:pPr>
            <a:fld id="{C238DEE3-C2B9-4D66-A448-C3A27C53947E}" type="slidenum">
              <a:rPr lang="en-GB" smtClean="0"/>
              <a:pPr>
                <a:defRPr/>
              </a:pPr>
              <a:t>5</a:t>
            </a:fld>
            <a:endParaRPr lang="en-GB" dirty="0"/>
          </a:p>
        </p:txBody>
      </p:sp>
    </p:spTree>
    <p:extLst>
      <p:ext uri="{BB962C8B-B14F-4D97-AF65-F5344CB8AC3E}">
        <p14:creationId xmlns:p14="http://schemas.microsoft.com/office/powerpoint/2010/main" val="2930367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a:t>
            </a:r>
            <a:r>
              <a:rPr lang="en-GB" baseline="0" dirty="0"/>
              <a:t> </a:t>
            </a:r>
            <a:endParaRPr lang="en-GB" dirty="0"/>
          </a:p>
        </p:txBody>
      </p:sp>
      <p:sp>
        <p:nvSpPr>
          <p:cNvPr id="4" name="Slide Number Placeholder 3"/>
          <p:cNvSpPr>
            <a:spLocks noGrp="1"/>
          </p:cNvSpPr>
          <p:nvPr>
            <p:ph type="sldNum" sz="quarter" idx="10"/>
          </p:nvPr>
        </p:nvSpPr>
        <p:spPr/>
        <p:txBody>
          <a:bodyPr/>
          <a:lstStyle/>
          <a:p>
            <a:pPr>
              <a:defRPr/>
            </a:pPr>
            <a:fld id="{C238DEE3-C2B9-4D66-A448-C3A27C53947E}" type="slidenum">
              <a:rPr lang="en-GB" smtClean="0"/>
              <a:pPr>
                <a:defRPr/>
              </a:pPr>
              <a:t>7</a:t>
            </a:fld>
            <a:endParaRPr lang="en-GB" dirty="0"/>
          </a:p>
        </p:txBody>
      </p:sp>
    </p:spTree>
    <p:extLst>
      <p:ext uri="{BB962C8B-B14F-4D97-AF65-F5344CB8AC3E}">
        <p14:creationId xmlns:p14="http://schemas.microsoft.com/office/powerpoint/2010/main" val="1423722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Arial Unicode MS" panose="020B0604020202020204" pitchFamily="34" charset="-128"/>
                <a:ea typeface="+mn-ea"/>
                <a:cs typeface="+mn-cs"/>
              </a:rPr>
              <a:t>Data</a:t>
            </a:r>
            <a:r>
              <a:rPr lang="en-GB" sz="1200" kern="1200" dirty="0">
                <a:solidFill>
                  <a:schemeClr val="tx1"/>
                </a:solidFill>
                <a:effectLst/>
                <a:latin typeface="Arial Unicode MS" panose="020B0604020202020204" pitchFamily="34" charset="-128"/>
                <a:ea typeface="+mn-ea"/>
                <a:cs typeface="+mn-cs"/>
              </a:rPr>
              <a:t> that support or emphasize the main message are essential.</a:t>
            </a:r>
          </a:p>
          <a:p>
            <a:pPr lvl="0"/>
            <a:r>
              <a:rPr lang="en-GB" sz="1200" kern="1200" dirty="0">
                <a:solidFill>
                  <a:schemeClr val="tx1"/>
                </a:solidFill>
                <a:effectLst/>
                <a:latin typeface="Arial Unicode MS" panose="020B0604020202020204" pitchFamily="34" charset="-128"/>
                <a:ea typeface="+mn-ea"/>
                <a:cs typeface="+mn-cs"/>
              </a:rPr>
              <a:t>Present only information that is </a:t>
            </a:r>
            <a:r>
              <a:rPr lang="en-GB" sz="1200" b="1" kern="1200" dirty="0">
                <a:solidFill>
                  <a:schemeClr val="tx1"/>
                </a:solidFill>
                <a:effectLst/>
                <a:latin typeface="Arial Unicode MS" panose="020B0604020202020204" pitchFamily="34" charset="-128"/>
                <a:ea typeface="+mn-ea"/>
                <a:cs typeface="+mn-cs"/>
              </a:rPr>
              <a:t>relevant</a:t>
            </a:r>
            <a:r>
              <a:rPr lang="en-GB" sz="1200" kern="1200" dirty="0">
                <a:solidFill>
                  <a:schemeClr val="tx1"/>
                </a:solidFill>
                <a:effectLst/>
                <a:latin typeface="Arial Unicode MS" panose="020B0604020202020204" pitchFamily="34" charset="-128"/>
                <a:ea typeface="+mn-ea"/>
                <a:cs typeface="+mn-cs"/>
              </a:rPr>
              <a:t> to the decision-maker.</a:t>
            </a:r>
          </a:p>
          <a:p>
            <a:pPr lvl="0"/>
            <a:r>
              <a:rPr lang="en-GB" sz="1200" kern="1200" dirty="0">
                <a:solidFill>
                  <a:schemeClr val="tx1"/>
                </a:solidFill>
                <a:effectLst/>
                <a:latin typeface="Arial Unicode MS" panose="020B0604020202020204" pitchFamily="34" charset="-128"/>
                <a:ea typeface="+mn-ea"/>
                <a:cs typeface="+mn-cs"/>
              </a:rPr>
              <a:t>Use </a:t>
            </a:r>
            <a:r>
              <a:rPr lang="en-GB" sz="1200" b="1" kern="1200" dirty="0">
                <a:solidFill>
                  <a:schemeClr val="tx1"/>
                </a:solidFill>
                <a:effectLst/>
                <a:latin typeface="Arial Unicode MS" panose="020B0604020202020204" pitchFamily="34" charset="-128"/>
                <a:ea typeface="+mn-ea"/>
                <a:cs typeface="+mn-cs"/>
              </a:rPr>
              <a:t>graphics</a:t>
            </a:r>
            <a:r>
              <a:rPr lang="en-GB" sz="1200" kern="1200" dirty="0">
                <a:solidFill>
                  <a:schemeClr val="tx1"/>
                </a:solidFill>
                <a:effectLst/>
                <a:latin typeface="Arial Unicode MS" panose="020B0604020202020204" pitchFamily="34" charset="-128"/>
                <a:ea typeface="+mn-ea"/>
                <a:cs typeface="+mn-cs"/>
              </a:rPr>
              <a:t> such as charts, figures, and tables to show data visually, but make sure the graphics have clear titles and the message is easily discerned.</a:t>
            </a:r>
          </a:p>
          <a:p>
            <a:pPr lvl="0"/>
            <a:r>
              <a:rPr lang="en-GB" sz="1200" kern="1200" dirty="0">
                <a:solidFill>
                  <a:schemeClr val="tx1"/>
                </a:solidFill>
                <a:effectLst/>
                <a:latin typeface="Arial Unicode MS" panose="020B0604020202020204" pitchFamily="34" charset="-128"/>
                <a:ea typeface="+mn-ea"/>
                <a:cs typeface="+mn-cs"/>
              </a:rPr>
              <a:t>Define technical terms in a way that is understandable to the average reader.</a:t>
            </a:r>
          </a:p>
          <a:p>
            <a:pPr lvl="0"/>
            <a:endParaRPr lang="en-GB" sz="1200" kern="1200" dirty="0">
              <a:solidFill>
                <a:schemeClr val="tx1"/>
              </a:solidFill>
              <a:effectLst/>
              <a:latin typeface="Arial Unicode MS" panose="020B0604020202020204" pitchFamily="34" charset="-128"/>
              <a:ea typeface="+mn-ea"/>
              <a:cs typeface="+mn-cs"/>
            </a:endParaRPr>
          </a:p>
          <a:p>
            <a:r>
              <a:rPr lang="en-GB" sz="1200" u="sng" kern="1200" dirty="0">
                <a:solidFill>
                  <a:schemeClr val="tx1"/>
                </a:solidFill>
                <a:effectLst/>
                <a:latin typeface="Arial Unicode MS" panose="020B0604020202020204" pitchFamily="34" charset="-128"/>
                <a:ea typeface="+mn-ea"/>
                <a:cs typeface="+mn-cs"/>
              </a:rPr>
              <a:t>Attribution</a:t>
            </a:r>
            <a:endParaRPr lang="en-GB" sz="1200" kern="1200" dirty="0">
              <a:solidFill>
                <a:schemeClr val="tx1"/>
              </a:solidFill>
              <a:effectLst/>
              <a:latin typeface="Arial Unicode MS" panose="020B0604020202020204" pitchFamily="34" charset="-128"/>
              <a:ea typeface="+mn-ea"/>
              <a:cs typeface="+mn-cs"/>
            </a:endParaRPr>
          </a:p>
          <a:p>
            <a:pPr lvl="0"/>
            <a:r>
              <a:rPr lang="en-GB" sz="1200" kern="1200" dirty="0">
                <a:solidFill>
                  <a:schemeClr val="tx1"/>
                </a:solidFill>
                <a:effectLst/>
                <a:latin typeface="Arial Unicode MS" panose="020B0604020202020204" pitchFamily="34" charset="-128"/>
                <a:ea typeface="+mn-ea"/>
                <a:cs typeface="+mn-cs"/>
              </a:rPr>
              <a:t>Provide references for evidence—but not so many that it begins to look like an academic report.</a:t>
            </a:r>
          </a:p>
          <a:p>
            <a:pPr lvl="0"/>
            <a:r>
              <a:rPr lang="en-GB" sz="1200" kern="1200" dirty="0">
                <a:solidFill>
                  <a:schemeClr val="tx1"/>
                </a:solidFill>
                <a:effectLst/>
                <a:latin typeface="Arial Unicode MS" panose="020B0604020202020204" pitchFamily="34" charset="-128"/>
                <a:ea typeface="+mn-ea"/>
                <a:cs typeface="+mn-cs"/>
              </a:rPr>
              <a:t>Make the organizational source of the brief clear through attribution or inclusion of a logo(s).</a:t>
            </a:r>
          </a:p>
          <a:p>
            <a:pPr lvl="0"/>
            <a:r>
              <a:rPr lang="en-GB" sz="1200" kern="1200" dirty="0">
                <a:solidFill>
                  <a:schemeClr val="tx1"/>
                </a:solidFill>
                <a:effectLst/>
                <a:latin typeface="Arial Unicode MS" panose="020B0604020202020204" pitchFamily="34" charset="-128"/>
                <a:ea typeface="+mn-ea"/>
                <a:cs typeface="+mn-cs"/>
              </a:rPr>
              <a:t>Include a “for further information” section along with the name of a person to contact.</a:t>
            </a:r>
          </a:p>
          <a:p>
            <a:pPr lvl="0"/>
            <a:endParaRPr lang="en-GB" sz="1200" kern="1200" dirty="0">
              <a:solidFill>
                <a:schemeClr val="tx1"/>
              </a:solidFill>
              <a:effectLst/>
              <a:latin typeface="Arial Unicode MS" panose="020B0604020202020204" pitchFamily="34" charset="-128"/>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a:defRPr/>
            </a:pPr>
            <a:fld id="{C238DEE3-C2B9-4D66-A448-C3A27C53947E}" type="slidenum">
              <a:rPr lang="en-GB" smtClean="0"/>
              <a:pPr>
                <a:defRPr/>
              </a:pPr>
              <a:t>9</a:t>
            </a:fld>
            <a:endParaRPr lang="en-GB" dirty="0"/>
          </a:p>
        </p:txBody>
      </p:sp>
    </p:spTree>
    <p:extLst>
      <p:ext uri="{BB962C8B-B14F-4D97-AF65-F5344CB8AC3E}">
        <p14:creationId xmlns:p14="http://schemas.microsoft.com/office/powerpoint/2010/main" val="2930367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altLang="en-US" sz="1200" dirty="0"/>
              <a:t>Short, succinct sentences </a:t>
            </a:r>
            <a:r>
              <a:rPr lang="en-GB" altLang="en-US" sz="1200" dirty="0">
                <a:solidFill>
                  <a:srgbClr val="F47820"/>
                </a:solidFill>
              </a:rPr>
              <a:t>e.g. “unintended pregnancies lead to increased maternal death”</a:t>
            </a:r>
          </a:p>
          <a:p>
            <a:pPr lvl="0"/>
            <a:r>
              <a:rPr lang="en-GB" altLang="en-US" sz="1200" dirty="0"/>
              <a:t>Use “white space” to make the page appealing to the eye and attention-catching.</a:t>
            </a:r>
          </a:p>
          <a:p>
            <a:pPr lvl="0"/>
            <a:r>
              <a:rPr lang="en-GB" altLang="en-US" sz="1200" dirty="0"/>
              <a:t>Lay out your text in an electronic- and printer-friendly format.</a:t>
            </a:r>
          </a:p>
          <a:p>
            <a:pPr lvl="0"/>
            <a:r>
              <a:rPr lang="en-GB" altLang="en-US" sz="1200" dirty="0"/>
              <a:t>Consider bulleted lists and tables, use boldface text to highlight important words or phrases, and insert subheadings to improve readability.</a:t>
            </a:r>
          </a:p>
          <a:p>
            <a:pPr lvl="0"/>
            <a:r>
              <a:rPr lang="en-GB" altLang="en-US" sz="1200" dirty="0"/>
              <a:t>Select photos strategically to convey a message and put a “human face” on the topic, as well as to make the page attractive. However, be cautious of adding too many images, which can make the file size large and affect download speed.</a:t>
            </a:r>
          </a:p>
          <a:p>
            <a:pPr lvl="0"/>
            <a:r>
              <a:rPr lang="en-GB" altLang="en-US" sz="1200" dirty="0"/>
              <a:t>Use boxes or sidebars to present various types of information that do not fit well in the flow of the text.</a:t>
            </a:r>
          </a:p>
          <a:p>
            <a:endParaRPr lang="en-GB" dirty="0"/>
          </a:p>
        </p:txBody>
      </p:sp>
      <p:sp>
        <p:nvSpPr>
          <p:cNvPr id="4" name="Slide Number Placeholder 3"/>
          <p:cNvSpPr>
            <a:spLocks noGrp="1"/>
          </p:cNvSpPr>
          <p:nvPr>
            <p:ph type="sldNum" sz="quarter" idx="10"/>
          </p:nvPr>
        </p:nvSpPr>
        <p:spPr/>
        <p:txBody>
          <a:bodyPr/>
          <a:lstStyle/>
          <a:p>
            <a:pPr>
              <a:defRPr/>
            </a:pPr>
            <a:fld id="{C238DEE3-C2B9-4D66-A448-C3A27C53947E}" type="slidenum">
              <a:rPr lang="en-GB" smtClean="0"/>
              <a:pPr>
                <a:defRPr/>
              </a:pPr>
              <a:t>10</a:t>
            </a:fld>
            <a:endParaRPr lang="en-GB" dirty="0"/>
          </a:p>
        </p:txBody>
      </p:sp>
    </p:spTree>
    <p:extLst>
      <p:ext uri="{BB962C8B-B14F-4D97-AF65-F5344CB8AC3E}">
        <p14:creationId xmlns:p14="http://schemas.microsoft.com/office/powerpoint/2010/main" val="213646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CA6112-F256-6647-A418-C84C13B1B0CE}"/>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dirty="0"/>
          </a:p>
        </p:txBody>
      </p:sp>
      <p:sp>
        <p:nvSpPr>
          <p:cNvPr id="6" name="Date Placeholder 3">
            <a:extLst>
              <a:ext uri="{FF2B5EF4-FFF2-40B4-BE49-F238E27FC236}">
                <a16:creationId xmlns:a16="http://schemas.microsoft.com/office/drawing/2014/main" id="{C0A21336-6072-4841-A629-4AB7E0CAAEFD}"/>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
        <p:nvSpPr>
          <p:cNvPr id="2" name="Rectangle 1">
            <a:extLst>
              <a:ext uri="{FF2B5EF4-FFF2-40B4-BE49-F238E27FC236}">
                <a16:creationId xmlns:a16="http://schemas.microsoft.com/office/drawing/2014/main" id="{62C40625-9CB9-4C5A-91FE-1A574A04E98A}"/>
              </a:ext>
            </a:extLst>
          </p:cNvPr>
          <p:cNvSpPr/>
          <p:nvPr userDrawn="1"/>
        </p:nvSpPr>
        <p:spPr>
          <a:xfrm>
            <a:off x="0" y="0"/>
            <a:ext cx="9144000" cy="685800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Graphical user interface&#10;&#10;Description automatically generated with medium confidence">
            <a:extLst>
              <a:ext uri="{FF2B5EF4-FFF2-40B4-BE49-F238E27FC236}">
                <a16:creationId xmlns:a16="http://schemas.microsoft.com/office/drawing/2014/main" id="{05D3BA94-2B76-4055-B3A1-E4630E58A4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29047" y="5762758"/>
            <a:ext cx="2627616" cy="948281"/>
          </a:xfrm>
          <a:prstGeom prst="rect">
            <a:avLst/>
          </a:prstGeom>
        </p:spPr>
      </p:pic>
      <p:pic>
        <p:nvPicPr>
          <p:cNvPr id="8" name="Picture 7">
            <a:extLst>
              <a:ext uri="{FF2B5EF4-FFF2-40B4-BE49-F238E27FC236}">
                <a16:creationId xmlns:a16="http://schemas.microsoft.com/office/drawing/2014/main" id="{A027C2B3-3CEF-4E83-8059-FF0286EE8C3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3592" y="5741096"/>
            <a:ext cx="2295501" cy="1145726"/>
          </a:xfrm>
          <a:prstGeom prst="rect">
            <a:avLst/>
          </a:prstGeom>
        </p:spPr>
      </p:pic>
    </p:spTree>
    <p:extLst>
      <p:ext uri="{BB962C8B-B14F-4D97-AF65-F5344CB8AC3E}">
        <p14:creationId xmlns:p14="http://schemas.microsoft.com/office/powerpoint/2010/main" val="3905250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l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348081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Divider slide option 1">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B6E950D-157A-FF48-BB1E-A61168A663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339" y="249353"/>
            <a:ext cx="709179" cy="810490"/>
          </a:xfrm>
          <a:prstGeom prst="rect">
            <a:avLst/>
          </a:prstGeom>
        </p:spPr>
      </p:pic>
      <p:sp>
        <p:nvSpPr>
          <p:cNvPr id="4" name="Snip Single Corner of Rectangle 3">
            <a:extLst>
              <a:ext uri="{FF2B5EF4-FFF2-40B4-BE49-F238E27FC236}">
                <a16:creationId xmlns:a16="http://schemas.microsoft.com/office/drawing/2014/main" id="{86DF9478-A8A0-DC43-9383-9BE63E8EBCAC}"/>
              </a:ext>
            </a:extLst>
          </p:cNvPr>
          <p:cNvSpPr/>
          <p:nvPr userDrawn="1"/>
        </p:nvSpPr>
        <p:spPr>
          <a:xfrm>
            <a:off x="1" y="0"/>
            <a:ext cx="9144000" cy="68580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Subtitle 2">
            <a:extLst>
              <a:ext uri="{FF2B5EF4-FFF2-40B4-BE49-F238E27FC236}">
                <a16:creationId xmlns:a16="http://schemas.microsoft.com/office/drawing/2014/main" id="{49C67A7F-8749-464D-B788-919A213137CA}"/>
              </a:ext>
            </a:extLst>
          </p:cNvPr>
          <p:cNvSpPr>
            <a:spLocks noGrp="1"/>
          </p:cNvSpPr>
          <p:nvPr>
            <p:ph type="subTitle" idx="1"/>
          </p:nvPr>
        </p:nvSpPr>
        <p:spPr>
          <a:xfrm>
            <a:off x="287338" y="3429002"/>
            <a:ext cx="5237162" cy="346695"/>
          </a:xfrm>
          <a:prstGeom prst="rect">
            <a:avLst/>
          </a:prstGeom>
        </p:spPr>
        <p:txBody>
          <a:bodyPr>
            <a:normAutofit/>
          </a:bodyPr>
          <a:lstStyle>
            <a:lvl1pPr marL="0" indent="0" algn="l">
              <a:buNone/>
              <a:defRPr sz="1800" b="1" i="0">
                <a:solidFill>
                  <a:schemeClr val="bg1"/>
                </a:solidFill>
                <a:latin typeface="+mn-l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2" name="Title 1">
            <a:extLst>
              <a:ext uri="{FF2B5EF4-FFF2-40B4-BE49-F238E27FC236}">
                <a16:creationId xmlns:a16="http://schemas.microsoft.com/office/drawing/2014/main" id="{A20ABC88-D942-D445-8548-77AF2DC78D44}"/>
              </a:ext>
            </a:extLst>
          </p:cNvPr>
          <p:cNvSpPr>
            <a:spLocks noGrp="1"/>
          </p:cNvSpPr>
          <p:nvPr>
            <p:ph type="ctrTitle" hasCustomPrompt="1"/>
          </p:nvPr>
        </p:nvSpPr>
        <p:spPr>
          <a:xfrm>
            <a:off x="287337" y="2398001"/>
            <a:ext cx="6230005" cy="725033"/>
          </a:xfrm>
          <a:prstGeom prst="rect">
            <a:avLst/>
          </a:prstGeom>
        </p:spPr>
        <p:txBody>
          <a:bodyPr anchor="b">
            <a:noAutofit/>
          </a:bodyPr>
          <a:lstStyle>
            <a:lvl1pPr algn="l">
              <a:defRPr sz="4050" b="1" i="0">
                <a:latin typeface="+mj-lt"/>
              </a:defRPr>
            </a:lvl1pPr>
          </a:lstStyle>
          <a:p>
            <a:r>
              <a:rPr lang="en-US" dirty="0"/>
              <a:t>Master title style</a:t>
            </a:r>
          </a:p>
        </p:txBody>
      </p:sp>
      <p:pic>
        <p:nvPicPr>
          <p:cNvPr id="6" name="Picture 5">
            <a:extLst>
              <a:ext uri="{FF2B5EF4-FFF2-40B4-BE49-F238E27FC236}">
                <a16:creationId xmlns:a16="http://schemas.microsoft.com/office/drawing/2014/main" id="{ABA011FE-92F5-0C46-A636-4EB514C7C1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3386" y="6037119"/>
            <a:ext cx="2364859" cy="942693"/>
          </a:xfrm>
          <a:prstGeom prst="rect">
            <a:avLst/>
          </a:prstGeom>
        </p:spPr>
      </p:pic>
      <p:pic>
        <p:nvPicPr>
          <p:cNvPr id="10" name="Picture 9">
            <a:extLst>
              <a:ext uri="{FF2B5EF4-FFF2-40B4-BE49-F238E27FC236}">
                <a16:creationId xmlns:a16="http://schemas.microsoft.com/office/drawing/2014/main" id="{8CFAC050-784C-5D4E-94B9-9D0B668FA2E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64800" y="6037119"/>
            <a:ext cx="2364859" cy="942693"/>
          </a:xfrm>
          <a:prstGeom prst="rect">
            <a:avLst/>
          </a:prstGeom>
        </p:spPr>
      </p:pic>
      <p:pic>
        <p:nvPicPr>
          <p:cNvPr id="11" name="Picture 10">
            <a:extLst>
              <a:ext uri="{FF2B5EF4-FFF2-40B4-BE49-F238E27FC236}">
                <a16:creationId xmlns:a16="http://schemas.microsoft.com/office/drawing/2014/main" id="{EDA045C3-D305-234F-B5CC-1374E01B8D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71342" y="6037119"/>
            <a:ext cx="2364859" cy="942693"/>
          </a:xfrm>
          <a:prstGeom prst="rect">
            <a:avLst/>
          </a:prstGeom>
        </p:spPr>
      </p:pic>
      <p:pic>
        <p:nvPicPr>
          <p:cNvPr id="12" name="Picture 11">
            <a:extLst>
              <a:ext uri="{FF2B5EF4-FFF2-40B4-BE49-F238E27FC236}">
                <a16:creationId xmlns:a16="http://schemas.microsoft.com/office/drawing/2014/main" id="{72230338-4D66-C142-9DFC-0E5DF6B3C9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49" y="6037119"/>
            <a:ext cx="2364859" cy="942693"/>
          </a:xfrm>
          <a:prstGeom prst="rect">
            <a:avLst/>
          </a:prstGeom>
        </p:spPr>
      </p:pic>
      <p:pic>
        <p:nvPicPr>
          <p:cNvPr id="15" name="Picture 14">
            <a:extLst>
              <a:ext uri="{FF2B5EF4-FFF2-40B4-BE49-F238E27FC236}">
                <a16:creationId xmlns:a16="http://schemas.microsoft.com/office/drawing/2014/main" id="{F400097B-9DE2-4449-ABB4-096CE6D6B27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6046" y="4461188"/>
            <a:ext cx="2882900" cy="2882900"/>
          </a:xfrm>
          <a:prstGeom prst="rect">
            <a:avLst/>
          </a:prstGeom>
        </p:spPr>
      </p:pic>
      <p:pic>
        <p:nvPicPr>
          <p:cNvPr id="17" name="Picture 16">
            <a:extLst>
              <a:ext uri="{FF2B5EF4-FFF2-40B4-BE49-F238E27FC236}">
                <a16:creationId xmlns:a16="http://schemas.microsoft.com/office/drawing/2014/main" id="{275BA9A8-2306-904C-8D9F-E2A861EB0BF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0817" y="3109767"/>
            <a:ext cx="8483600" cy="368300"/>
          </a:xfrm>
          <a:prstGeom prst="rect">
            <a:avLst/>
          </a:prstGeom>
        </p:spPr>
      </p:pic>
    </p:spTree>
    <p:extLst>
      <p:ext uri="{BB962C8B-B14F-4D97-AF65-F5344CB8AC3E}">
        <p14:creationId xmlns:p14="http://schemas.microsoft.com/office/powerpoint/2010/main" val="7307425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548A7-7A3A-C044-AB35-E5A7AEB2A6CD}"/>
              </a:ext>
            </a:extLst>
          </p:cNvPr>
          <p:cNvSpPr>
            <a:spLocks noGrp="1"/>
          </p:cNvSpPr>
          <p:nvPr>
            <p:ph type="title"/>
          </p:nvPr>
        </p:nvSpPr>
        <p:spPr>
          <a:xfrm>
            <a:off x="298223" y="240368"/>
            <a:ext cx="8558439" cy="639791"/>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351A262-87D8-9846-BED5-4C9BD7425486}"/>
              </a:ext>
            </a:extLst>
          </p:cNvPr>
          <p:cNvSpPr>
            <a:spLocks noGrp="1"/>
          </p:cNvSpPr>
          <p:nvPr>
            <p:ph idx="1"/>
          </p:nvPr>
        </p:nvSpPr>
        <p:spPr>
          <a:xfrm>
            <a:off x="287338" y="1268413"/>
            <a:ext cx="8558439" cy="4706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02DC49-1848-AB4B-928F-AC979BBA3776}"/>
              </a:ext>
            </a:extLst>
          </p:cNvPr>
          <p:cNvSpPr>
            <a:spLocks noGrp="1"/>
          </p:cNvSpPr>
          <p:nvPr>
            <p:ph type="dt" sz="half" idx="2"/>
          </p:nvPr>
        </p:nvSpPr>
        <p:spPr>
          <a:xfrm>
            <a:off x="6799263" y="6345916"/>
            <a:ext cx="2057400" cy="365125"/>
          </a:xfrm>
          <a:prstGeom prst="rect">
            <a:avLst/>
          </a:prstGeom>
        </p:spPr>
        <p:txBody>
          <a:bodyPr vert="horz" lIns="0" tIns="45720" rIns="0" bIns="0" rtlCol="0" anchor="ctr"/>
          <a:lstStyle>
            <a:lvl1pPr algn="r">
              <a:defRPr sz="675">
                <a:solidFill>
                  <a:schemeClr val="accent1"/>
                </a:solidFill>
                <a:latin typeface="PT Sans" panose="020B0503020203020204" pitchFamily="34" charset="77"/>
              </a:defRPr>
            </a:lvl1pPr>
          </a:lstStyle>
          <a:p>
            <a:r>
              <a:rPr lang="en-US">
                <a:solidFill>
                  <a:srgbClr val="DD5412"/>
                </a:solidFill>
              </a:rPr>
              <a:t>E4A-MamaYe</a:t>
            </a:r>
            <a:endParaRPr lang="en-US" dirty="0">
              <a:solidFill>
                <a:srgbClr val="DD5412"/>
              </a:solidFill>
            </a:endParaRPr>
          </a:p>
        </p:txBody>
      </p:sp>
    </p:spTree>
    <p:extLst>
      <p:ext uri="{BB962C8B-B14F-4D97-AF65-F5344CB8AC3E}">
        <p14:creationId xmlns:p14="http://schemas.microsoft.com/office/powerpoint/2010/main" val="74699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slide option 2.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817A059-12E1-F544-87C6-45550728BEB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291"/>
          <a:stretch/>
        </p:blipFill>
        <p:spPr>
          <a:xfrm>
            <a:off x="0" y="-13855"/>
            <a:ext cx="9144000" cy="6871855"/>
          </a:xfrm>
          <a:prstGeom prst="rect">
            <a:avLst/>
          </a:prstGeom>
        </p:spPr>
      </p:pic>
      <p:sp>
        <p:nvSpPr>
          <p:cNvPr id="7" name="Rectangle 6">
            <a:extLst>
              <a:ext uri="{FF2B5EF4-FFF2-40B4-BE49-F238E27FC236}">
                <a16:creationId xmlns:a16="http://schemas.microsoft.com/office/drawing/2014/main" id="{3AA2098A-D36F-9F45-B3A1-000497692AA5}"/>
              </a:ext>
            </a:extLst>
          </p:cNvPr>
          <p:cNvSpPr/>
          <p:nvPr userDrawn="1"/>
        </p:nvSpPr>
        <p:spPr>
          <a:xfrm>
            <a:off x="4762" y="-13856"/>
            <a:ext cx="9139238" cy="6871855"/>
          </a:xfrm>
          <a:prstGeom prst="rect">
            <a:avLst/>
          </a:prstGeom>
          <a:solidFill>
            <a:schemeClr val="accent2">
              <a:alpha val="545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itle 1">
            <a:extLst>
              <a:ext uri="{FF2B5EF4-FFF2-40B4-BE49-F238E27FC236}">
                <a16:creationId xmlns:a16="http://schemas.microsoft.com/office/drawing/2014/main" id="{4A5A16E6-B41A-2947-82A7-07739F8F9A35}"/>
              </a:ext>
            </a:extLst>
          </p:cNvPr>
          <p:cNvSpPr>
            <a:spLocks noGrp="1"/>
          </p:cNvSpPr>
          <p:nvPr>
            <p:ph type="ctrTitle" hasCustomPrompt="1"/>
          </p:nvPr>
        </p:nvSpPr>
        <p:spPr>
          <a:xfrm>
            <a:off x="623888" y="4028241"/>
            <a:ext cx="7886700" cy="725033"/>
          </a:xfrm>
          <a:prstGeom prst="rect">
            <a:avLst/>
          </a:prstGeom>
        </p:spPr>
        <p:txBody>
          <a:bodyPr anchor="b">
            <a:noAutofit/>
          </a:bodyPr>
          <a:lstStyle>
            <a:lvl1pPr algn="l">
              <a:defRPr sz="4050" b="1" i="0">
                <a:latin typeface="+mj-lt"/>
              </a:defRPr>
            </a:lvl1pPr>
          </a:lstStyle>
          <a:p>
            <a:r>
              <a:rPr lang="en-US" dirty="0"/>
              <a:t>Master title style</a:t>
            </a:r>
          </a:p>
        </p:txBody>
      </p:sp>
      <p:sp>
        <p:nvSpPr>
          <p:cNvPr id="10" name="Text Placeholder 2">
            <a:extLst>
              <a:ext uri="{FF2B5EF4-FFF2-40B4-BE49-F238E27FC236}">
                <a16:creationId xmlns:a16="http://schemas.microsoft.com/office/drawing/2014/main" id="{2B99E7E1-99B6-3845-86DD-2F543885A5F6}"/>
              </a:ext>
            </a:extLst>
          </p:cNvPr>
          <p:cNvSpPr>
            <a:spLocks noGrp="1"/>
          </p:cNvSpPr>
          <p:nvPr>
            <p:ph type="body" idx="1"/>
          </p:nvPr>
        </p:nvSpPr>
        <p:spPr>
          <a:xfrm>
            <a:off x="623888" y="5039591"/>
            <a:ext cx="7886700" cy="1091624"/>
          </a:xfrm>
          <a:prstGeom prst="rect">
            <a:avLst/>
          </a:prstGeom>
        </p:spPr>
        <p:txBody>
          <a:bodyPr/>
          <a:lstStyle>
            <a:lvl1pPr marL="0" indent="0">
              <a:buNone/>
              <a:defRPr sz="1500" b="1" i="0" cap="none" spc="0">
                <a:ln w="0"/>
                <a:solidFill>
                  <a:schemeClr val="bg1"/>
                </a:solidFill>
                <a:effectLst>
                  <a:outerShdw blurRad="38100" dist="25400" dir="5400000" algn="ctr" rotWithShape="0">
                    <a:srgbClr val="6E747A">
                      <a:alpha val="43000"/>
                    </a:srgbClr>
                  </a:outerShdw>
                </a:effectLst>
                <a:latin typeface="+mn-lt"/>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dirty="0"/>
              <a:t>Edit Master text styles</a:t>
            </a:r>
          </a:p>
        </p:txBody>
      </p:sp>
      <p:pic>
        <p:nvPicPr>
          <p:cNvPr id="11" name="Picture 10">
            <a:extLst>
              <a:ext uri="{FF2B5EF4-FFF2-40B4-BE49-F238E27FC236}">
                <a16:creationId xmlns:a16="http://schemas.microsoft.com/office/drawing/2014/main" id="{241B8D25-897A-814B-8DAE-D81A2D2BC99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338" y="4614145"/>
            <a:ext cx="3073400" cy="533400"/>
          </a:xfrm>
          <a:prstGeom prst="rect">
            <a:avLst/>
          </a:prstGeom>
        </p:spPr>
      </p:pic>
      <p:pic>
        <p:nvPicPr>
          <p:cNvPr id="13" name="Picture 12">
            <a:extLst>
              <a:ext uri="{FF2B5EF4-FFF2-40B4-BE49-F238E27FC236}">
                <a16:creationId xmlns:a16="http://schemas.microsoft.com/office/drawing/2014/main" id="{630C5F4B-CB36-574D-B874-304AD34E0D1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9745" y="-1058759"/>
            <a:ext cx="3501818" cy="3501818"/>
          </a:xfrm>
          <a:prstGeom prst="rect">
            <a:avLst/>
          </a:prstGeom>
        </p:spPr>
      </p:pic>
      <p:pic>
        <p:nvPicPr>
          <p:cNvPr id="14" name="Picture 13">
            <a:extLst>
              <a:ext uri="{FF2B5EF4-FFF2-40B4-BE49-F238E27FC236}">
                <a16:creationId xmlns:a16="http://schemas.microsoft.com/office/drawing/2014/main" id="{C9B17106-1880-8C44-B10D-144DDC3B2E9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7339" y="117409"/>
            <a:ext cx="2232447" cy="2232447"/>
          </a:xfrm>
          <a:prstGeom prst="rect">
            <a:avLst/>
          </a:prstGeom>
        </p:spPr>
      </p:pic>
      <p:pic>
        <p:nvPicPr>
          <p:cNvPr id="15" name="Picture 14">
            <a:extLst>
              <a:ext uri="{FF2B5EF4-FFF2-40B4-BE49-F238E27FC236}">
                <a16:creationId xmlns:a16="http://schemas.microsoft.com/office/drawing/2014/main" id="{2DC2B135-1D77-C14D-B68A-66A7C2ED757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04913" y="881513"/>
            <a:ext cx="709179" cy="810490"/>
          </a:xfrm>
          <a:prstGeom prst="rect">
            <a:avLst/>
          </a:prstGeom>
        </p:spPr>
      </p:pic>
    </p:spTree>
    <p:extLst>
      <p:ext uri="{BB962C8B-B14F-4D97-AF65-F5344CB8AC3E}">
        <p14:creationId xmlns:p14="http://schemas.microsoft.com/office/powerpoint/2010/main" val="3244188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ED94E-334E-4242-B504-6A30E4D322FB}"/>
              </a:ext>
            </a:extLst>
          </p:cNvPr>
          <p:cNvSpPr>
            <a:spLocks noGrp="1"/>
          </p:cNvSpPr>
          <p:nvPr>
            <p:ph sz="half" idx="1"/>
          </p:nvPr>
        </p:nvSpPr>
        <p:spPr>
          <a:xfrm>
            <a:off x="298452" y="1268413"/>
            <a:ext cx="4227512" cy="4725804"/>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D131C840-5C17-9F4D-86B7-1513C9A6D751}"/>
              </a:ext>
            </a:extLst>
          </p:cNvPr>
          <p:cNvSpPr>
            <a:spLocks noGrp="1"/>
          </p:cNvSpPr>
          <p:nvPr>
            <p:ph type="title"/>
          </p:nvPr>
        </p:nvSpPr>
        <p:spPr>
          <a:xfrm>
            <a:off x="298452" y="294642"/>
            <a:ext cx="8558212" cy="541973"/>
          </a:xfrm>
          <a:prstGeom prst="rect">
            <a:avLst/>
          </a:prstGeom>
        </p:spPr>
        <p:txBody>
          <a:bodyPr/>
          <a:lstStyle>
            <a:lvl1pPr>
              <a:defRPr/>
            </a:lvl1pPr>
          </a:lstStyle>
          <a:p>
            <a:endParaRPr lang="en-US" dirty="0"/>
          </a:p>
        </p:txBody>
      </p:sp>
      <p:sp>
        <p:nvSpPr>
          <p:cNvPr id="9" name="Picture Placeholder 8">
            <a:extLst>
              <a:ext uri="{FF2B5EF4-FFF2-40B4-BE49-F238E27FC236}">
                <a16:creationId xmlns:a16="http://schemas.microsoft.com/office/drawing/2014/main" id="{F268ED2F-6B1C-4942-9F60-14782A82C594}"/>
              </a:ext>
            </a:extLst>
          </p:cNvPr>
          <p:cNvSpPr>
            <a:spLocks noGrp="1"/>
          </p:cNvSpPr>
          <p:nvPr>
            <p:ph type="pic" sz="quarter" idx="11"/>
          </p:nvPr>
        </p:nvSpPr>
        <p:spPr>
          <a:xfrm>
            <a:off x="4635501" y="1268415"/>
            <a:ext cx="4221163" cy="4734875"/>
          </a:xfrm>
        </p:spPr>
        <p:txBody>
          <a:bodyPr/>
          <a:lstStyle/>
          <a:p>
            <a:endParaRPr lang="en-US"/>
          </a:p>
        </p:txBody>
      </p:sp>
      <p:sp>
        <p:nvSpPr>
          <p:cNvPr id="10" name="Date Placeholder 3">
            <a:extLst>
              <a:ext uri="{FF2B5EF4-FFF2-40B4-BE49-F238E27FC236}">
                <a16:creationId xmlns:a16="http://schemas.microsoft.com/office/drawing/2014/main" id="{5DFC2DDD-374D-9440-A86D-910CF8A0950E}"/>
              </a:ext>
            </a:extLst>
          </p:cNvPr>
          <p:cNvSpPr>
            <a:spLocks noGrp="1"/>
          </p:cNvSpPr>
          <p:nvPr>
            <p:ph type="dt" sz="half" idx="2"/>
          </p:nvPr>
        </p:nvSpPr>
        <p:spPr>
          <a:xfrm>
            <a:off x="6799263" y="6345916"/>
            <a:ext cx="2057400" cy="365125"/>
          </a:xfrm>
          <a:prstGeom prst="rect">
            <a:avLst/>
          </a:prstGeom>
        </p:spPr>
        <p:txBody>
          <a:bodyPr vert="horz" lIns="0" tIns="45720" rIns="0" bIns="0" rtlCol="0" anchor="ctr"/>
          <a:lstStyle>
            <a:lvl1pPr algn="r">
              <a:defRPr sz="675">
                <a:solidFill>
                  <a:schemeClr val="accent1"/>
                </a:solidFill>
                <a:latin typeface="PT Sans" panose="020B0503020203020204" pitchFamily="34" charset="77"/>
              </a:defRPr>
            </a:lvl1pPr>
          </a:lstStyle>
          <a:p>
            <a:r>
              <a:rPr lang="en-US">
                <a:solidFill>
                  <a:srgbClr val="DD5412"/>
                </a:solidFill>
              </a:rPr>
              <a:t>E4A-MamaYe</a:t>
            </a:r>
            <a:endParaRPr lang="en-US" dirty="0">
              <a:solidFill>
                <a:srgbClr val="DD5412"/>
              </a:solidFill>
            </a:endParaRPr>
          </a:p>
        </p:txBody>
      </p:sp>
    </p:spTree>
    <p:extLst>
      <p:ext uri="{BB962C8B-B14F-4D97-AF65-F5344CB8AC3E}">
        <p14:creationId xmlns:p14="http://schemas.microsoft.com/office/powerpoint/2010/main" val="165180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option 2">
    <p:bg>
      <p:bgPr>
        <a:solidFill>
          <a:schemeClr val="bg1"/>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4A74295-B5D3-344E-8E94-E4F98C6738E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728" r="5829"/>
          <a:stretch/>
        </p:blipFill>
        <p:spPr>
          <a:xfrm>
            <a:off x="0" y="-13855"/>
            <a:ext cx="9144000" cy="6892637"/>
          </a:xfrm>
          <a:prstGeom prst="rect">
            <a:avLst/>
          </a:prstGeom>
        </p:spPr>
      </p:pic>
      <p:pic>
        <p:nvPicPr>
          <p:cNvPr id="11" name="Picture 10">
            <a:extLst>
              <a:ext uri="{FF2B5EF4-FFF2-40B4-BE49-F238E27FC236}">
                <a16:creationId xmlns:a16="http://schemas.microsoft.com/office/drawing/2014/main" id="{7958EEA2-5B00-4148-9F6B-695808B880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339" y="565873"/>
            <a:ext cx="709179" cy="810490"/>
          </a:xfrm>
          <a:prstGeom prst="rect">
            <a:avLst/>
          </a:prstGeom>
        </p:spPr>
      </p:pic>
      <p:sp>
        <p:nvSpPr>
          <p:cNvPr id="6" name="Rectangle 5">
            <a:extLst>
              <a:ext uri="{FF2B5EF4-FFF2-40B4-BE49-F238E27FC236}">
                <a16:creationId xmlns:a16="http://schemas.microsoft.com/office/drawing/2014/main" id="{1F5CC52B-A838-8949-AC1E-ACF9331980FB}"/>
              </a:ext>
            </a:extLst>
          </p:cNvPr>
          <p:cNvSpPr/>
          <p:nvPr userDrawn="1"/>
        </p:nvSpPr>
        <p:spPr>
          <a:xfrm>
            <a:off x="-5953" y="-13855"/>
            <a:ext cx="9146382" cy="6871855"/>
          </a:xfrm>
          <a:prstGeom prst="rect">
            <a:avLst/>
          </a:prstGeom>
          <a:solidFill>
            <a:schemeClr val="accent2">
              <a:alpha val="545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itle 1">
            <a:extLst>
              <a:ext uri="{FF2B5EF4-FFF2-40B4-BE49-F238E27FC236}">
                <a16:creationId xmlns:a16="http://schemas.microsoft.com/office/drawing/2014/main" id="{9A78DE4A-8971-9A4A-8963-C6535B1DC7BD}"/>
              </a:ext>
            </a:extLst>
          </p:cNvPr>
          <p:cNvSpPr>
            <a:spLocks noGrp="1"/>
          </p:cNvSpPr>
          <p:nvPr>
            <p:ph type="ctrTitle" hasCustomPrompt="1"/>
          </p:nvPr>
        </p:nvSpPr>
        <p:spPr>
          <a:xfrm>
            <a:off x="623888" y="4028241"/>
            <a:ext cx="7886700" cy="725033"/>
          </a:xfrm>
          <a:prstGeom prst="rect">
            <a:avLst/>
          </a:prstGeom>
        </p:spPr>
        <p:txBody>
          <a:bodyPr anchor="b">
            <a:noAutofit/>
          </a:bodyPr>
          <a:lstStyle>
            <a:lvl1pPr algn="l">
              <a:defRPr sz="4050" b="1" i="0">
                <a:latin typeface="+mj-lt"/>
              </a:defRPr>
            </a:lvl1pPr>
          </a:lstStyle>
          <a:p>
            <a:r>
              <a:rPr lang="en-US" dirty="0"/>
              <a:t>Master title style</a:t>
            </a:r>
          </a:p>
        </p:txBody>
      </p:sp>
      <p:sp>
        <p:nvSpPr>
          <p:cNvPr id="3" name="Text Placeholder 2">
            <a:extLst>
              <a:ext uri="{FF2B5EF4-FFF2-40B4-BE49-F238E27FC236}">
                <a16:creationId xmlns:a16="http://schemas.microsoft.com/office/drawing/2014/main" id="{709BBD3B-88EC-F94B-A898-5EF145847B30}"/>
              </a:ext>
            </a:extLst>
          </p:cNvPr>
          <p:cNvSpPr>
            <a:spLocks noGrp="1"/>
          </p:cNvSpPr>
          <p:nvPr>
            <p:ph type="body" idx="1"/>
          </p:nvPr>
        </p:nvSpPr>
        <p:spPr>
          <a:xfrm>
            <a:off x="623888" y="5039591"/>
            <a:ext cx="7886700" cy="1091624"/>
          </a:xfrm>
          <a:prstGeom prst="rect">
            <a:avLst/>
          </a:prstGeom>
        </p:spPr>
        <p:txBody>
          <a:bodyPr/>
          <a:lstStyle>
            <a:lvl1pPr marL="0" indent="0">
              <a:buNone/>
              <a:defRPr sz="1500" b="1" i="0" cap="none" spc="0">
                <a:ln w="0"/>
                <a:solidFill>
                  <a:schemeClr val="bg1"/>
                </a:solidFill>
                <a:effectLst>
                  <a:outerShdw blurRad="38100" dist="25400" dir="5400000" algn="ctr" rotWithShape="0">
                    <a:srgbClr val="6E747A">
                      <a:alpha val="43000"/>
                    </a:srgbClr>
                  </a:outerShdw>
                </a:effectLst>
                <a:latin typeface="+mn-lt"/>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dirty="0"/>
              <a:t>Edit Master text styles</a:t>
            </a:r>
          </a:p>
        </p:txBody>
      </p:sp>
      <p:pic>
        <p:nvPicPr>
          <p:cNvPr id="18" name="Picture 17">
            <a:extLst>
              <a:ext uri="{FF2B5EF4-FFF2-40B4-BE49-F238E27FC236}">
                <a16:creationId xmlns:a16="http://schemas.microsoft.com/office/drawing/2014/main" id="{A9E2804F-282B-0043-A329-C93151A008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7338" y="4614145"/>
            <a:ext cx="3073400" cy="533400"/>
          </a:xfrm>
          <a:prstGeom prst="rect">
            <a:avLst/>
          </a:prstGeom>
        </p:spPr>
      </p:pic>
      <p:pic>
        <p:nvPicPr>
          <p:cNvPr id="12" name="Picture 11">
            <a:extLst>
              <a:ext uri="{FF2B5EF4-FFF2-40B4-BE49-F238E27FC236}">
                <a16:creationId xmlns:a16="http://schemas.microsoft.com/office/drawing/2014/main" id="{2434DBE5-D035-8343-B4BD-8589E7E311D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9745" y="-1058759"/>
            <a:ext cx="3501818" cy="3501818"/>
          </a:xfrm>
          <a:prstGeom prst="rect">
            <a:avLst/>
          </a:prstGeom>
        </p:spPr>
      </p:pic>
      <p:pic>
        <p:nvPicPr>
          <p:cNvPr id="20" name="Picture 19">
            <a:extLst>
              <a:ext uri="{FF2B5EF4-FFF2-40B4-BE49-F238E27FC236}">
                <a16:creationId xmlns:a16="http://schemas.microsoft.com/office/drawing/2014/main" id="{42F1D0D8-576D-7943-834B-00F243211A9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87339" y="117409"/>
            <a:ext cx="2232447" cy="2232447"/>
          </a:xfrm>
          <a:prstGeom prst="rect">
            <a:avLst/>
          </a:prstGeom>
        </p:spPr>
      </p:pic>
      <p:pic>
        <p:nvPicPr>
          <p:cNvPr id="21" name="Picture 20">
            <a:extLst>
              <a:ext uri="{FF2B5EF4-FFF2-40B4-BE49-F238E27FC236}">
                <a16:creationId xmlns:a16="http://schemas.microsoft.com/office/drawing/2014/main" id="{8390B8AC-942F-464C-BD51-44194F6DEF0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4913" y="881513"/>
            <a:ext cx="709179" cy="810490"/>
          </a:xfrm>
          <a:prstGeom prst="rect">
            <a:avLst/>
          </a:prstGeom>
        </p:spPr>
      </p:pic>
    </p:spTree>
    <p:extLst>
      <p:ext uri="{BB962C8B-B14F-4D97-AF65-F5344CB8AC3E}">
        <p14:creationId xmlns:p14="http://schemas.microsoft.com/office/powerpoint/2010/main" val="2900289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CA6112-F256-6647-A418-C84C13B1B0CE}"/>
              </a:ext>
            </a:extLst>
          </p:cNvPr>
          <p:cNvSpPr>
            <a:spLocks noGrp="1"/>
          </p:cNvSpPr>
          <p:nvPr>
            <p:ph type="title"/>
          </p:nvPr>
        </p:nvSpPr>
        <p:spPr>
          <a:xfrm>
            <a:off x="298452" y="294642"/>
            <a:ext cx="8558212" cy="541973"/>
          </a:xfrm>
          <a:prstGeom prst="rect">
            <a:avLst/>
          </a:prstGeom>
        </p:spPr>
        <p:txBody>
          <a:bodyPr/>
          <a:lstStyle>
            <a:lvl1pPr>
              <a:defRPr/>
            </a:lvl1pPr>
          </a:lstStyle>
          <a:p>
            <a:endParaRPr lang="en-US" dirty="0"/>
          </a:p>
        </p:txBody>
      </p:sp>
      <p:sp>
        <p:nvSpPr>
          <p:cNvPr id="6" name="Date Placeholder 3">
            <a:extLst>
              <a:ext uri="{FF2B5EF4-FFF2-40B4-BE49-F238E27FC236}">
                <a16:creationId xmlns:a16="http://schemas.microsoft.com/office/drawing/2014/main" id="{C0A21336-6072-4841-A629-4AB7E0CAAEFD}"/>
              </a:ext>
            </a:extLst>
          </p:cNvPr>
          <p:cNvSpPr>
            <a:spLocks noGrp="1"/>
          </p:cNvSpPr>
          <p:nvPr>
            <p:ph type="dt" sz="half" idx="2"/>
          </p:nvPr>
        </p:nvSpPr>
        <p:spPr>
          <a:xfrm>
            <a:off x="6799263" y="6345916"/>
            <a:ext cx="2057400" cy="365125"/>
          </a:xfrm>
          <a:prstGeom prst="rect">
            <a:avLst/>
          </a:prstGeom>
        </p:spPr>
        <p:txBody>
          <a:bodyPr vert="horz" lIns="0" tIns="45720" rIns="0" bIns="0" rtlCol="0" anchor="ctr"/>
          <a:lstStyle>
            <a:lvl1pPr algn="r">
              <a:defRPr sz="675">
                <a:solidFill>
                  <a:schemeClr val="accent1"/>
                </a:solidFill>
                <a:latin typeface="PT Sans" panose="020B0503020203020204" pitchFamily="34" charset="77"/>
              </a:defRPr>
            </a:lvl1pPr>
          </a:lstStyle>
          <a:p>
            <a:r>
              <a:rPr lang="en-US">
                <a:solidFill>
                  <a:srgbClr val="DD5412"/>
                </a:solidFill>
              </a:rPr>
              <a:t>E4A-MamaYe</a:t>
            </a:r>
            <a:endParaRPr lang="en-US" dirty="0">
              <a:solidFill>
                <a:srgbClr val="DD5412"/>
              </a:solidFill>
            </a:endParaRPr>
          </a:p>
        </p:txBody>
      </p:sp>
    </p:spTree>
    <p:extLst>
      <p:ext uri="{BB962C8B-B14F-4D97-AF65-F5344CB8AC3E}">
        <p14:creationId xmlns:p14="http://schemas.microsoft.com/office/powerpoint/2010/main" val="13344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two column - White Magenta">
    <p:spTree>
      <p:nvGrpSpPr>
        <p:cNvPr id="1" name=""/>
        <p:cNvGrpSpPr/>
        <p:nvPr/>
      </p:nvGrpSpPr>
      <p:grpSpPr>
        <a:xfrm>
          <a:off x="0" y="0"/>
          <a:ext cx="0" cy="0"/>
          <a:chOff x="0" y="0"/>
          <a:chExt cx="0" cy="0"/>
        </a:xfrm>
      </p:grpSpPr>
      <p:sp>
        <p:nvSpPr>
          <p:cNvPr id="6" name="Text Placeholder 2"/>
          <p:cNvSpPr>
            <a:spLocks noGrp="1"/>
          </p:cNvSpPr>
          <p:nvPr>
            <p:ph idx="10"/>
          </p:nvPr>
        </p:nvSpPr>
        <p:spPr bwMode="auto">
          <a:xfrm>
            <a:off x="262800" y="1537382"/>
            <a:ext cx="4212000" cy="4536000"/>
          </a:xfrm>
          <a:prstGeom prst="rect">
            <a:avLst/>
          </a:prstGeom>
          <a:noFill/>
          <a:ln w="9525">
            <a:noFill/>
            <a:miter lim="800000"/>
            <a:headEnd/>
            <a:tailEnd/>
          </a:ln>
        </p:spPr>
        <p:txBody>
          <a:bodyPr/>
          <a:lstStyle>
            <a:lvl1pPr>
              <a:buClr>
                <a:schemeClr val="accent2"/>
              </a:buClr>
              <a:defRPr sz="1400" i="0"/>
            </a:lvl1pPr>
            <a:lvl2pPr>
              <a:defRPr sz="1400" i="0"/>
            </a:lvl2pPr>
            <a:lvl3pPr>
              <a:defRPr sz="1200" i="0"/>
            </a:lvl3pPr>
            <a:lvl4pPr>
              <a:defRPr sz="1200" i="0"/>
            </a:lvl4pPr>
            <a:lvl5pPr>
              <a:defRPr sz="1200" i="0"/>
            </a:lvl5p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
        <p:nvSpPr>
          <p:cNvPr id="16" name="Title Placeholder 1"/>
          <p:cNvSpPr>
            <a:spLocks noGrp="1"/>
          </p:cNvSpPr>
          <p:nvPr>
            <p:ph type="title"/>
          </p:nvPr>
        </p:nvSpPr>
        <p:spPr bwMode="auto">
          <a:xfrm>
            <a:off x="252000" y="410668"/>
            <a:ext cx="8640000" cy="747900"/>
          </a:xfrm>
          <a:prstGeom prst="rect">
            <a:avLst/>
          </a:prstGeom>
          <a:noFill/>
          <a:ln>
            <a:noFill/>
          </a:ln>
        </p:spPr>
        <p:txBody>
          <a:bodyPr/>
          <a:lstStyle>
            <a:lvl1pPr>
              <a:defRPr i="0">
                <a:solidFill>
                  <a:schemeClr val="accent2"/>
                </a:solidFill>
              </a:defRPr>
            </a:lvl1pPr>
          </a:lstStyle>
          <a:p>
            <a:pPr lvl="0"/>
            <a:r>
              <a:rPr lang="en-US" altLang="en-US"/>
              <a:t>Click to edit Master title style</a:t>
            </a:r>
            <a:endParaRPr lang="en-GB" altLang="en-US" dirty="0"/>
          </a:p>
        </p:txBody>
      </p:sp>
      <p:sp>
        <p:nvSpPr>
          <p:cNvPr id="8" name="Text Placeholder 2"/>
          <p:cNvSpPr>
            <a:spLocks noGrp="1"/>
          </p:cNvSpPr>
          <p:nvPr>
            <p:ph idx="11"/>
          </p:nvPr>
        </p:nvSpPr>
        <p:spPr bwMode="auto">
          <a:xfrm>
            <a:off x="4680000" y="1537382"/>
            <a:ext cx="4212000" cy="4536000"/>
          </a:xfrm>
          <a:prstGeom prst="rect">
            <a:avLst/>
          </a:prstGeom>
          <a:noFill/>
          <a:ln w="9525">
            <a:noFill/>
            <a:miter lim="800000"/>
            <a:headEnd/>
            <a:tailEnd/>
          </a:ln>
        </p:spPr>
        <p:txBody>
          <a:bodyPr/>
          <a:lstStyle>
            <a:lvl1pPr>
              <a:buClr>
                <a:schemeClr val="accent2"/>
              </a:buClr>
              <a:defRPr sz="1400" i="0"/>
            </a:lvl1pPr>
            <a:lvl2pPr>
              <a:defRPr sz="1400" i="0"/>
            </a:lvl2pPr>
            <a:lvl3pPr>
              <a:defRPr sz="1200" i="0"/>
            </a:lvl3pPr>
            <a:lvl4pPr>
              <a:defRPr sz="1200" i="0"/>
            </a:lvl4pPr>
            <a:lvl5pPr>
              <a:defRPr sz="1200" i="0"/>
            </a:lvl5p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
        <p:nvSpPr>
          <p:cNvPr id="7" name="Footer Placeholder 23"/>
          <p:cNvSpPr>
            <a:spLocks noGrp="1"/>
          </p:cNvSpPr>
          <p:nvPr>
            <p:ph type="ftr" sz="quarter" idx="12"/>
          </p:nvPr>
        </p:nvSpPr>
        <p:spPr>
          <a:xfrm>
            <a:off x="252413" y="6319838"/>
            <a:ext cx="5834062" cy="247650"/>
          </a:xfrm>
          <a:prstGeom prst="rect">
            <a:avLst/>
          </a:prstGeom>
        </p:spPr>
        <p:txBody>
          <a:bodyPr/>
          <a:lstStyle>
            <a:lvl1pPr marL="0" algn="l" defTabSz="914400" rtl="0" eaLnBrk="1" latinLnBrk="0" hangingPunct="1">
              <a:defRPr lang="en-GB" sz="1100" i="0" kern="1200" baseline="0" smtClean="0">
                <a:solidFill>
                  <a:schemeClr val="bg2"/>
                </a:solidFill>
                <a:latin typeface="Arial" charset="0"/>
                <a:ea typeface="Arial Unicode MS" panose="020B0604020202020204" pitchFamily="34" charset="-128"/>
                <a:cs typeface="Arial Unicode MS" panose="020B0604020202020204" pitchFamily="34" charset="-128"/>
              </a:defRPr>
            </a:lvl1pPr>
          </a:lstStyle>
          <a:p>
            <a:pPr>
              <a:defRPr/>
            </a:pPr>
            <a:r>
              <a:rPr>
                <a:solidFill>
                  <a:srgbClr val="858585"/>
                </a:solidFill>
              </a:rPr>
              <a:t>Click to edit footer free text field</a:t>
            </a:r>
          </a:p>
        </p:txBody>
      </p:sp>
    </p:spTree>
    <p:extLst>
      <p:ext uri="{BB962C8B-B14F-4D97-AF65-F5344CB8AC3E}">
        <p14:creationId xmlns:p14="http://schemas.microsoft.com/office/powerpoint/2010/main" val="155954973"/>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 White Blue">
    <p:spTree>
      <p:nvGrpSpPr>
        <p:cNvPr id="1" name=""/>
        <p:cNvGrpSpPr/>
        <p:nvPr/>
      </p:nvGrpSpPr>
      <p:grpSpPr>
        <a:xfrm>
          <a:off x="0" y="0"/>
          <a:ext cx="0" cy="0"/>
          <a:chOff x="0" y="0"/>
          <a:chExt cx="0" cy="0"/>
        </a:xfrm>
      </p:grpSpPr>
      <p:sp>
        <p:nvSpPr>
          <p:cNvPr id="8" name="Title Placeholder 1"/>
          <p:cNvSpPr>
            <a:spLocks noGrp="1"/>
          </p:cNvSpPr>
          <p:nvPr>
            <p:ph type="title"/>
          </p:nvPr>
        </p:nvSpPr>
        <p:spPr bwMode="auto">
          <a:xfrm>
            <a:off x="252000" y="410668"/>
            <a:ext cx="8640000" cy="747900"/>
          </a:xfrm>
          <a:prstGeom prst="rect">
            <a:avLst/>
          </a:prstGeom>
          <a:noFill/>
          <a:ln>
            <a:noFill/>
          </a:ln>
        </p:spPr>
        <p:txBody>
          <a:bodyPr/>
          <a:lstStyle>
            <a:lvl1pPr>
              <a:defRPr i="0">
                <a:effectLst/>
              </a:defRPr>
            </a:lvl1pPr>
          </a:lstStyle>
          <a:p>
            <a:pPr lvl="0"/>
            <a:r>
              <a:rPr lang="en-US" altLang="en-US" dirty="0"/>
              <a:t>Click to edit Master title style</a:t>
            </a:r>
            <a:endParaRPr lang="en-GB" altLang="en-US" dirty="0"/>
          </a:p>
        </p:txBody>
      </p:sp>
      <p:sp>
        <p:nvSpPr>
          <p:cNvPr id="12" name="Text Placeholder 2"/>
          <p:cNvSpPr>
            <a:spLocks noGrp="1"/>
          </p:cNvSpPr>
          <p:nvPr>
            <p:ph idx="10"/>
          </p:nvPr>
        </p:nvSpPr>
        <p:spPr bwMode="auto">
          <a:xfrm>
            <a:off x="262800" y="1537382"/>
            <a:ext cx="8627200" cy="4536000"/>
          </a:xfrm>
          <a:prstGeom prst="rect">
            <a:avLst/>
          </a:prstGeom>
          <a:noFill/>
          <a:ln w="9525">
            <a:noFill/>
            <a:miter lim="800000"/>
            <a:headEnd/>
            <a:tailEnd/>
          </a:ln>
        </p:spPr>
        <p:txBody>
          <a:bodyPr/>
          <a:lstStyle>
            <a:lvl1pPr>
              <a:defRPr sz="1400" i="0">
                <a:effectLst/>
              </a:defRPr>
            </a:lvl1pPr>
            <a:lvl2pPr>
              <a:defRPr sz="1400" i="0">
                <a:effectLst/>
              </a:defRPr>
            </a:lvl2pPr>
            <a:lvl3pPr>
              <a:defRPr sz="1200" i="0">
                <a:effectLst/>
              </a:defRPr>
            </a:lvl3pPr>
            <a:lvl4pPr>
              <a:defRPr sz="1200" i="0">
                <a:effectLst/>
              </a:defRPr>
            </a:lvl4pPr>
            <a:lvl5pPr>
              <a:defRPr sz="1200" i="0">
                <a:effectLst/>
              </a:defRPr>
            </a:lvl5p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dirty="0"/>
          </a:p>
        </p:txBody>
      </p:sp>
    </p:spTree>
    <p:extLst>
      <p:ext uri="{BB962C8B-B14F-4D97-AF65-F5344CB8AC3E}">
        <p14:creationId xmlns:p14="http://schemas.microsoft.com/office/powerpoint/2010/main" val="989089648"/>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7621EB-C2BD-AF4B-89C6-67CDE6BB2EC0}"/>
              </a:ext>
            </a:extLst>
          </p:cNvPr>
          <p:cNvSpPr>
            <a:spLocks noGrp="1"/>
          </p:cNvSpPr>
          <p:nvPr>
            <p:ph type="body" idx="1"/>
          </p:nvPr>
        </p:nvSpPr>
        <p:spPr>
          <a:xfrm>
            <a:off x="287339" y="1268413"/>
            <a:ext cx="8561154" cy="476060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BDACC7-3A2C-5A4F-84DF-74BA910CED25}"/>
              </a:ext>
            </a:extLst>
          </p:cNvPr>
          <p:cNvSpPr>
            <a:spLocks noGrp="1"/>
          </p:cNvSpPr>
          <p:nvPr>
            <p:ph type="dt" sz="half" idx="2"/>
          </p:nvPr>
        </p:nvSpPr>
        <p:spPr>
          <a:xfrm>
            <a:off x="6799263" y="6345916"/>
            <a:ext cx="2057400" cy="365125"/>
          </a:xfrm>
          <a:prstGeom prst="rect">
            <a:avLst/>
          </a:prstGeom>
        </p:spPr>
        <p:txBody>
          <a:bodyPr vert="horz" lIns="0" tIns="45720" rIns="0" bIns="0" rtlCol="0" anchor="ctr"/>
          <a:lstStyle>
            <a:lvl1pPr algn="r">
              <a:defRPr sz="675">
                <a:solidFill>
                  <a:schemeClr val="accent1"/>
                </a:solidFill>
                <a:latin typeface="PT Sans" panose="020B0503020203020204" pitchFamily="34" charset="77"/>
              </a:defRPr>
            </a:lvl1pPr>
          </a:lstStyle>
          <a:p>
            <a:r>
              <a:rPr lang="en-US">
                <a:solidFill>
                  <a:srgbClr val="DD5412"/>
                </a:solidFill>
              </a:rPr>
              <a:t>E4A-MamaYe</a:t>
            </a:r>
            <a:endParaRPr lang="en-US" dirty="0">
              <a:solidFill>
                <a:srgbClr val="DD5412"/>
              </a:solidFill>
            </a:endParaRPr>
          </a:p>
        </p:txBody>
      </p:sp>
      <p:pic>
        <p:nvPicPr>
          <p:cNvPr id="8" name="Picture 7">
            <a:extLst>
              <a:ext uri="{FF2B5EF4-FFF2-40B4-BE49-F238E27FC236}">
                <a16:creationId xmlns:a16="http://schemas.microsoft.com/office/drawing/2014/main" id="{83DF5092-1398-D84B-B1A8-123E534CC2E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04800" y="6261906"/>
            <a:ext cx="1568177" cy="450733"/>
          </a:xfrm>
          <a:prstGeom prst="rect">
            <a:avLst/>
          </a:prstGeom>
        </p:spPr>
      </p:pic>
      <p:pic>
        <p:nvPicPr>
          <p:cNvPr id="10" name="Picture 9">
            <a:extLst>
              <a:ext uri="{FF2B5EF4-FFF2-40B4-BE49-F238E27FC236}">
                <a16:creationId xmlns:a16="http://schemas.microsoft.com/office/drawing/2014/main" id="{330BC235-9B04-B842-B7DC-316A90B6669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475431" y="305498"/>
            <a:ext cx="373063" cy="426358"/>
          </a:xfrm>
          <a:prstGeom prst="rect">
            <a:avLst/>
          </a:prstGeom>
        </p:spPr>
      </p:pic>
      <p:sp>
        <p:nvSpPr>
          <p:cNvPr id="11" name="Title Placeholder 10">
            <a:extLst>
              <a:ext uri="{FF2B5EF4-FFF2-40B4-BE49-F238E27FC236}">
                <a16:creationId xmlns:a16="http://schemas.microsoft.com/office/drawing/2014/main" id="{85BD5574-C0FD-D140-A2C3-5ACD19F91019}"/>
              </a:ext>
            </a:extLst>
          </p:cNvPr>
          <p:cNvSpPr>
            <a:spLocks noGrp="1"/>
          </p:cNvSpPr>
          <p:nvPr>
            <p:ph type="title"/>
          </p:nvPr>
        </p:nvSpPr>
        <p:spPr>
          <a:xfrm>
            <a:off x="310016" y="294614"/>
            <a:ext cx="8546647" cy="531115"/>
          </a:xfrm>
          <a:prstGeom prst="rect">
            <a:avLst/>
          </a:prstGeom>
        </p:spPr>
        <p:txBody>
          <a:bodyPr vert="horz" lIns="91440" tIns="45720" rIns="91440" bIns="45720" rtlCol="0" anchor="ctr">
            <a:normAutofit/>
          </a:bodyPr>
          <a:lstStyle/>
          <a:p>
            <a:r>
              <a:rPr lang="en-US" dirty="0"/>
              <a:t>Click to edit Master title style</a:t>
            </a:r>
          </a:p>
        </p:txBody>
      </p:sp>
      <p:pic>
        <p:nvPicPr>
          <p:cNvPr id="5" name="Picture 4">
            <a:extLst>
              <a:ext uri="{FF2B5EF4-FFF2-40B4-BE49-F238E27FC236}">
                <a16:creationId xmlns:a16="http://schemas.microsoft.com/office/drawing/2014/main" id="{F3E95B8B-4307-BB4E-8F34-2EECEB28B33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6361" y="936886"/>
            <a:ext cx="8483600" cy="368300"/>
          </a:xfrm>
          <a:prstGeom prst="rect">
            <a:avLst/>
          </a:prstGeom>
        </p:spPr>
      </p:pic>
      <p:pic>
        <p:nvPicPr>
          <p:cNvPr id="12" name="Picture 11">
            <a:extLst>
              <a:ext uri="{FF2B5EF4-FFF2-40B4-BE49-F238E27FC236}">
                <a16:creationId xmlns:a16="http://schemas.microsoft.com/office/drawing/2014/main" id="{7D120710-E7A2-8F49-93A7-7CC4E5DEAAE0}"/>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994354" y="3918970"/>
            <a:ext cx="2333075" cy="2333075"/>
          </a:xfrm>
          <a:prstGeom prst="rect">
            <a:avLst/>
          </a:prstGeom>
        </p:spPr>
      </p:pic>
      <p:pic>
        <p:nvPicPr>
          <p:cNvPr id="9" name="Picture 8">
            <a:extLst>
              <a:ext uri="{FF2B5EF4-FFF2-40B4-BE49-F238E27FC236}">
                <a16:creationId xmlns:a16="http://schemas.microsoft.com/office/drawing/2014/main" id="{B01EC509-4E38-8B4B-9C02-D4B843E22BB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263246" y="2187446"/>
            <a:ext cx="3154940" cy="3154940"/>
          </a:xfrm>
          <a:prstGeom prst="rect">
            <a:avLst/>
          </a:prstGeom>
        </p:spPr>
      </p:pic>
    </p:spTree>
    <p:extLst>
      <p:ext uri="{BB962C8B-B14F-4D97-AF65-F5344CB8AC3E}">
        <p14:creationId xmlns:p14="http://schemas.microsoft.com/office/powerpoint/2010/main" val="1908795926"/>
      </p:ext>
    </p:extLst>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Lst>
  <p:txStyles>
    <p:titleStyle>
      <a:lvl1pPr algn="l" defTabSz="514350" rtl="0" eaLnBrk="1" latinLnBrk="0" hangingPunct="1">
        <a:lnSpc>
          <a:spcPct val="90000"/>
        </a:lnSpc>
        <a:spcBef>
          <a:spcPct val="0"/>
        </a:spcBef>
        <a:buNone/>
        <a:defRPr sz="2100" b="1" i="0" kern="1200">
          <a:solidFill>
            <a:schemeClr val="tx2"/>
          </a:solidFill>
          <a:latin typeface="+mj-lt"/>
          <a:ea typeface="+mj-ea"/>
          <a:cs typeface="+mj-cs"/>
        </a:defRPr>
      </a:lvl1pPr>
    </p:titleStyle>
    <p:bodyStyle>
      <a:lvl1pPr marL="109538" indent="-97631" algn="l" defTabSz="514350" rtl="0" eaLnBrk="1" latinLnBrk="0" hangingPunct="1">
        <a:lnSpc>
          <a:spcPct val="90000"/>
        </a:lnSpc>
        <a:spcBef>
          <a:spcPts val="563"/>
        </a:spcBef>
        <a:buFont typeface="Arial" panose="020B0604020202020204" pitchFamily="34" charset="0"/>
        <a:buChar char="•"/>
        <a:tabLst/>
        <a:defRPr sz="1800" b="0" i="0" kern="1200">
          <a:solidFill>
            <a:srgbClr val="000000"/>
          </a:solidFill>
          <a:latin typeface="+mn-lt"/>
          <a:ea typeface="+mn-ea"/>
          <a:cs typeface="+mn-cs"/>
        </a:defRPr>
      </a:lvl1pPr>
      <a:lvl2pPr marL="341710" indent="-84535" algn="l" defTabSz="514350" rtl="0" eaLnBrk="1" latinLnBrk="0" hangingPunct="1">
        <a:lnSpc>
          <a:spcPct val="90000"/>
        </a:lnSpc>
        <a:spcBef>
          <a:spcPts val="281"/>
        </a:spcBef>
        <a:buFont typeface="Arial" panose="020B0604020202020204" pitchFamily="34" charset="0"/>
        <a:buChar char="•"/>
        <a:tabLst/>
        <a:defRPr sz="1500" b="0" i="0" kern="1200">
          <a:solidFill>
            <a:srgbClr val="000000"/>
          </a:solidFill>
          <a:latin typeface="+mn-lt"/>
          <a:ea typeface="+mn-ea"/>
          <a:cs typeface="+mn-cs"/>
        </a:defRPr>
      </a:lvl2pPr>
      <a:lvl3pPr marL="609600" indent="-95250" algn="l" defTabSz="514350" rtl="0" eaLnBrk="1" latinLnBrk="0" hangingPunct="1">
        <a:lnSpc>
          <a:spcPct val="90000"/>
        </a:lnSpc>
        <a:spcBef>
          <a:spcPts val="281"/>
        </a:spcBef>
        <a:buFont typeface="Arial" panose="020B0604020202020204" pitchFamily="34" charset="0"/>
        <a:buChar char="•"/>
        <a:tabLst/>
        <a:defRPr sz="1200" b="0" kern="1200">
          <a:solidFill>
            <a:srgbClr val="000000"/>
          </a:solidFill>
          <a:latin typeface="+mn-lt"/>
          <a:ea typeface="+mn-ea"/>
          <a:cs typeface="+mn-cs"/>
        </a:defRPr>
      </a:lvl3pPr>
      <a:lvl4pPr marL="866775" indent="-95250" algn="l" defTabSz="514350" rtl="0" eaLnBrk="1" latinLnBrk="0" hangingPunct="1">
        <a:lnSpc>
          <a:spcPct val="90000"/>
        </a:lnSpc>
        <a:spcBef>
          <a:spcPts val="281"/>
        </a:spcBef>
        <a:buFont typeface="Arial" panose="020B0604020202020204" pitchFamily="34" charset="0"/>
        <a:buChar char="•"/>
        <a:tabLst/>
        <a:defRPr sz="1050" b="0" kern="1200">
          <a:solidFill>
            <a:srgbClr val="000000"/>
          </a:solidFill>
          <a:latin typeface="+mn-lt"/>
          <a:ea typeface="+mn-ea"/>
          <a:cs typeface="+mn-cs"/>
        </a:defRPr>
      </a:lvl4pPr>
      <a:lvl5pPr marL="1110854" indent="-82154" algn="l" defTabSz="514350" rtl="0" eaLnBrk="1" latinLnBrk="0" hangingPunct="1">
        <a:lnSpc>
          <a:spcPct val="90000"/>
        </a:lnSpc>
        <a:spcBef>
          <a:spcPts val="281"/>
        </a:spcBef>
        <a:buFont typeface="Arial" panose="020B0604020202020204" pitchFamily="34" charset="0"/>
        <a:buChar char="•"/>
        <a:tabLst/>
        <a:defRPr sz="900" b="0" kern="1200">
          <a:solidFill>
            <a:srgbClr val="000000"/>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36" userDrawn="1">
          <p15:clr>
            <a:srgbClr val="F26B43"/>
          </p15:clr>
        </p15:guide>
        <p15:guide id="4" orient="horz" pos="527" userDrawn="1">
          <p15:clr>
            <a:srgbClr val="F26B43"/>
          </p15:clr>
        </p15:guide>
        <p15:guide id="5" pos="4184" userDrawn="1">
          <p15:clr>
            <a:srgbClr val="F26B43"/>
          </p15:clr>
        </p15:guide>
        <p15:guide id="8" orient="horz" pos="799" userDrawn="1">
          <p15:clr>
            <a:srgbClr val="F26B43"/>
          </p15:clr>
        </p15:guide>
        <p15:guide id="9" orient="horz" pos="436" userDrawn="1">
          <p15:clr>
            <a:srgbClr val="F26B43"/>
          </p15:clr>
        </p15:guide>
        <p15:guide id="10" pos="18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1B2D33B-7618-46EE-B176-9231DBCA2A42}"/>
              </a:ext>
            </a:extLst>
          </p:cNvPr>
          <p:cNvSpPr txBox="1">
            <a:spLocks/>
          </p:cNvSpPr>
          <p:nvPr/>
        </p:nvSpPr>
        <p:spPr>
          <a:xfrm>
            <a:off x="292894" y="631895"/>
            <a:ext cx="8558212" cy="541973"/>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100" b="1" i="0" kern="1200">
                <a:solidFill>
                  <a:schemeClr val="tx2"/>
                </a:solidFill>
                <a:latin typeface="+mj-lt"/>
                <a:ea typeface="+mj-ea"/>
                <a:cs typeface="+mj-cs"/>
              </a:defRPr>
            </a:lvl1pPr>
          </a:lstStyle>
          <a:p>
            <a:r>
              <a:rPr lang="en-GB" sz="2800" dirty="0">
                <a:effectLst/>
                <a:ea typeface="Calibri" panose="020F0502020204030204" pitchFamily="34" charset="0"/>
                <a:cs typeface="Times New Roman" panose="02020603050405020304" pitchFamily="18" charset="0"/>
              </a:rPr>
              <a:t>Using Advocacy Briefs to Package Evidence</a:t>
            </a:r>
            <a:endParaRPr lang="en-GB" sz="2800" dirty="0"/>
          </a:p>
        </p:txBody>
      </p:sp>
      <p:pic>
        <p:nvPicPr>
          <p:cNvPr id="4" name="Picture 3">
            <a:extLst>
              <a:ext uri="{FF2B5EF4-FFF2-40B4-BE49-F238E27FC236}">
                <a16:creationId xmlns:a16="http://schemas.microsoft.com/office/drawing/2014/main" id="{6EBA4968-2F48-4F75-8F82-647DFEBE2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1869" y="1959475"/>
            <a:ext cx="4059237" cy="4059237"/>
          </a:xfrm>
          <a:prstGeom prst="rect">
            <a:avLst/>
          </a:prstGeom>
        </p:spPr>
      </p:pic>
      <p:pic>
        <p:nvPicPr>
          <p:cNvPr id="5" name="Picture 4">
            <a:extLst>
              <a:ext uri="{FF2B5EF4-FFF2-40B4-BE49-F238E27FC236}">
                <a16:creationId xmlns:a16="http://schemas.microsoft.com/office/drawing/2014/main" id="{550F5CF3-F1B5-4122-AD0B-47602E1A29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7417" y="3070746"/>
            <a:ext cx="3832208" cy="2279177"/>
          </a:xfrm>
          <a:prstGeom prst="rect">
            <a:avLst/>
          </a:prstGeom>
        </p:spPr>
      </p:pic>
      <p:sp>
        <p:nvSpPr>
          <p:cNvPr id="6" name="Title 1">
            <a:extLst>
              <a:ext uri="{FF2B5EF4-FFF2-40B4-BE49-F238E27FC236}">
                <a16:creationId xmlns:a16="http://schemas.microsoft.com/office/drawing/2014/main" id="{061ED321-A0B3-48B3-949B-60EAA242E8A2}"/>
              </a:ext>
            </a:extLst>
          </p:cNvPr>
          <p:cNvSpPr txBox="1">
            <a:spLocks/>
          </p:cNvSpPr>
          <p:nvPr/>
        </p:nvSpPr>
        <p:spPr>
          <a:xfrm>
            <a:off x="292894" y="1508077"/>
            <a:ext cx="8558212" cy="54197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800" b="1" i="0" kern="1200">
                <a:solidFill>
                  <a:schemeClr val="tx2"/>
                </a:solidFill>
                <a:latin typeface="+mj-lt"/>
                <a:ea typeface="+mj-ea"/>
                <a:cs typeface="+mj-cs"/>
              </a:defRPr>
            </a:lvl1pPr>
          </a:lstStyle>
          <a:p>
            <a:r>
              <a:rPr lang="en-GB" sz="2000" dirty="0">
                <a:solidFill>
                  <a:schemeClr val="bg1"/>
                </a:solidFill>
              </a:rPr>
              <a:t>A Guide to Coalition Building – Training slides</a:t>
            </a:r>
          </a:p>
        </p:txBody>
      </p:sp>
      <p:pic>
        <p:nvPicPr>
          <p:cNvPr id="7" name="Picture 6">
            <a:extLst>
              <a:ext uri="{FF2B5EF4-FFF2-40B4-BE49-F238E27FC236}">
                <a16:creationId xmlns:a16="http://schemas.microsoft.com/office/drawing/2014/main" id="{3E7ADB54-9D99-4BCA-A10B-7C422315DD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361" y="1106536"/>
            <a:ext cx="8483600" cy="368300"/>
          </a:xfrm>
          <a:prstGeom prst="rect">
            <a:avLst/>
          </a:prstGeom>
        </p:spPr>
      </p:pic>
    </p:spTree>
    <p:extLst>
      <p:ext uri="{BB962C8B-B14F-4D97-AF65-F5344CB8AC3E}">
        <p14:creationId xmlns:p14="http://schemas.microsoft.com/office/powerpoint/2010/main" val="3853216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Format &amp; Style</a:t>
            </a:r>
          </a:p>
        </p:txBody>
      </p:sp>
      <p:sp>
        <p:nvSpPr>
          <p:cNvPr id="3" name="Content Placeholder 2"/>
          <p:cNvSpPr>
            <a:spLocks noGrp="1"/>
          </p:cNvSpPr>
          <p:nvPr>
            <p:ph idx="10"/>
          </p:nvPr>
        </p:nvSpPr>
        <p:spPr>
          <a:xfrm>
            <a:off x="252000" y="1337357"/>
            <a:ext cx="7290525" cy="4536000"/>
          </a:xfrm>
        </p:spPr>
        <p:txBody>
          <a:bodyPr>
            <a:normAutofit/>
          </a:bodyPr>
          <a:lstStyle/>
          <a:p>
            <a:pPr marL="266700" lvl="0" indent="-254000"/>
            <a:r>
              <a:rPr lang="en-GB" altLang="en-US" sz="1800" dirty="0">
                <a:latin typeface="+mj-lt"/>
              </a:rPr>
              <a:t>Short, succinct sentences e.g. “unintended pregnancies lead to increased maternal death”.</a:t>
            </a:r>
          </a:p>
          <a:p>
            <a:pPr marL="266700" lvl="0" indent="-254000"/>
            <a:endParaRPr lang="en-GB" altLang="en-US" sz="1800" dirty="0">
              <a:latin typeface="+mj-lt"/>
            </a:endParaRPr>
          </a:p>
          <a:p>
            <a:pPr marL="266700" lvl="0" indent="-254000"/>
            <a:r>
              <a:rPr lang="en-GB" altLang="en-US" sz="1800" dirty="0">
                <a:latin typeface="+mj-lt"/>
              </a:rPr>
              <a:t>Lay out your text in an electronic- and printer-friendly format.</a:t>
            </a:r>
          </a:p>
          <a:p>
            <a:pPr marL="266700" lvl="0" indent="-254000"/>
            <a:endParaRPr lang="en-GB" altLang="en-US" sz="1800" dirty="0">
              <a:latin typeface="+mj-lt"/>
            </a:endParaRPr>
          </a:p>
          <a:p>
            <a:pPr marL="266700" lvl="0" indent="-254000"/>
            <a:r>
              <a:rPr lang="en-GB" altLang="en-US" sz="1800" dirty="0">
                <a:latin typeface="+mj-lt"/>
              </a:rPr>
              <a:t>Consider bulleted lists and tables, use boldface text to highlight important words or phrases, and insert subheadings to improve readability.</a:t>
            </a:r>
          </a:p>
          <a:p>
            <a:pPr marL="266700" lvl="0" indent="-254000"/>
            <a:endParaRPr lang="en-GB" altLang="en-US" sz="1800" dirty="0">
              <a:latin typeface="+mj-lt"/>
            </a:endParaRPr>
          </a:p>
          <a:p>
            <a:pPr marL="266700" lvl="0" indent="-254000"/>
            <a:r>
              <a:rPr lang="en-GB" altLang="en-US" sz="1800" dirty="0">
                <a:latin typeface="+mj-lt"/>
              </a:rPr>
              <a:t>Select photos strategically to convey a message and put a “human face” on the topic.</a:t>
            </a:r>
          </a:p>
          <a:p>
            <a:pPr marL="266700" lvl="0" indent="-254000"/>
            <a:endParaRPr lang="en-GB" altLang="en-US" sz="1800" dirty="0">
              <a:latin typeface="+mj-lt"/>
            </a:endParaRPr>
          </a:p>
          <a:p>
            <a:pPr marL="266700" lvl="0" indent="-254000"/>
            <a:r>
              <a:rPr lang="en-GB" altLang="en-US" sz="1800" dirty="0">
                <a:latin typeface="+mj-lt"/>
              </a:rPr>
              <a:t>Use boxes or sidebars to present various types of information that do not fit well in the flow of the text.</a:t>
            </a:r>
          </a:p>
          <a:p>
            <a:pPr marL="266700" indent="-254000"/>
            <a:endParaRPr lang="en-GB" sz="1800" dirty="0">
              <a:latin typeface="+mj-lt"/>
            </a:endParaRPr>
          </a:p>
        </p:txBody>
      </p:sp>
    </p:spTree>
    <p:extLst>
      <p:ext uri="{BB962C8B-B14F-4D97-AF65-F5344CB8AC3E}">
        <p14:creationId xmlns:p14="http://schemas.microsoft.com/office/powerpoint/2010/main" val="25408951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D8775-12C0-9A41-852C-A8D0BB2410CA}"/>
              </a:ext>
            </a:extLst>
          </p:cNvPr>
          <p:cNvSpPr>
            <a:spLocks noGrp="1"/>
          </p:cNvSpPr>
          <p:nvPr>
            <p:ph type="title"/>
          </p:nvPr>
        </p:nvSpPr>
        <p:spPr/>
        <p:txBody>
          <a:bodyPr/>
          <a:lstStyle/>
          <a:p>
            <a:r>
              <a:rPr lang="en-US" dirty="0"/>
              <a:t> </a:t>
            </a:r>
          </a:p>
        </p:txBody>
      </p:sp>
      <p:pic>
        <p:nvPicPr>
          <p:cNvPr id="5" name="Picture 4">
            <a:extLst>
              <a:ext uri="{FF2B5EF4-FFF2-40B4-BE49-F238E27FC236}">
                <a16:creationId xmlns:a16="http://schemas.microsoft.com/office/drawing/2014/main" id="{007C9217-E9C8-F54C-804C-7937C4368783}"/>
              </a:ext>
            </a:extLst>
          </p:cNvPr>
          <p:cNvPicPr>
            <a:picLocks noChangeAspect="1"/>
          </p:cNvPicPr>
          <p:nvPr/>
        </p:nvPicPr>
        <p:blipFill rotWithShape="1">
          <a:blip r:embed="rId2">
            <a:extLst>
              <a:ext uri="{28A0092B-C50C-407E-A947-70E740481C1C}">
                <a14:useLocalDpi xmlns:a14="http://schemas.microsoft.com/office/drawing/2010/main" val="0"/>
              </a:ext>
            </a:extLst>
          </a:blip>
          <a:srcRect t="7061" b="6868"/>
          <a:stretch/>
        </p:blipFill>
        <p:spPr>
          <a:xfrm>
            <a:off x="0" y="0"/>
            <a:ext cx="9144000" cy="4422914"/>
          </a:xfrm>
          <a:prstGeom prst="rect">
            <a:avLst/>
          </a:prstGeom>
        </p:spPr>
      </p:pic>
      <p:sp>
        <p:nvSpPr>
          <p:cNvPr id="6" name="TextBox 5">
            <a:extLst>
              <a:ext uri="{FF2B5EF4-FFF2-40B4-BE49-F238E27FC236}">
                <a16:creationId xmlns:a16="http://schemas.microsoft.com/office/drawing/2014/main" id="{297D2D8B-D9A5-5F4A-9F20-EE051FA6B64B}"/>
              </a:ext>
            </a:extLst>
          </p:cNvPr>
          <p:cNvSpPr txBox="1"/>
          <p:nvPr/>
        </p:nvSpPr>
        <p:spPr>
          <a:xfrm>
            <a:off x="298223" y="4615416"/>
            <a:ext cx="8120220" cy="1477328"/>
          </a:xfrm>
          <a:prstGeom prst="rect">
            <a:avLst/>
          </a:prstGeom>
          <a:noFill/>
        </p:spPr>
        <p:txBody>
          <a:bodyPr wrap="square" rtlCol="0">
            <a:spAutoFit/>
          </a:bodyPr>
          <a:lstStyle/>
          <a:p>
            <a:r>
              <a:rPr lang="en-GB" b="1" dirty="0">
                <a:solidFill>
                  <a:srgbClr val="000000"/>
                </a:solidFill>
              </a:rPr>
              <a:t>Tip!</a:t>
            </a:r>
          </a:p>
          <a:p>
            <a:r>
              <a:rPr lang="en-GB" dirty="0">
                <a:solidFill>
                  <a:srgbClr val="000000"/>
                </a:solidFill>
              </a:rPr>
              <a:t>Your advocacy and use of evidence briefs should be audience specific. </a:t>
            </a:r>
          </a:p>
          <a:p>
            <a:r>
              <a:rPr lang="en-GB" dirty="0">
                <a:solidFill>
                  <a:srgbClr val="000000"/>
                </a:solidFill>
              </a:rPr>
              <a:t>We should be clear on what is our policy suggestion to inform decision making.</a:t>
            </a:r>
          </a:p>
          <a:p>
            <a:endParaRPr lang="en-GB" dirty="0"/>
          </a:p>
        </p:txBody>
      </p:sp>
    </p:spTree>
    <p:extLst>
      <p:ext uri="{BB962C8B-B14F-4D97-AF65-F5344CB8AC3E}">
        <p14:creationId xmlns:p14="http://schemas.microsoft.com/office/powerpoint/2010/main" val="2908064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D8775-12C0-9A41-852C-A8D0BB2410CA}"/>
              </a:ext>
            </a:extLst>
          </p:cNvPr>
          <p:cNvSpPr>
            <a:spLocks noGrp="1"/>
          </p:cNvSpPr>
          <p:nvPr>
            <p:ph type="title"/>
          </p:nvPr>
        </p:nvSpPr>
        <p:spPr>
          <a:xfrm>
            <a:off x="292894" y="516727"/>
            <a:ext cx="8558212" cy="541973"/>
          </a:xfrm>
        </p:spPr>
        <p:txBody>
          <a:bodyPr>
            <a:normAutofit/>
          </a:bodyPr>
          <a:lstStyle/>
          <a:p>
            <a:r>
              <a:rPr lang="en-US" sz="2800" dirty="0"/>
              <a:t> Who should we target with our advocacy briefs? </a:t>
            </a:r>
          </a:p>
        </p:txBody>
      </p:sp>
      <p:pic>
        <p:nvPicPr>
          <p:cNvPr id="5" name="Picture 4">
            <a:extLst>
              <a:ext uri="{FF2B5EF4-FFF2-40B4-BE49-F238E27FC236}">
                <a16:creationId xmlns:a16="http://schemas.microsoft.com/office/drawing/2014/main" id="{04519FF9-8C02-9F4A-A08C-9E0DC868730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195"/>
          <a:stretch/>
        </p:blipFill>
        <p:spPr>
          <a:xfrm>
            <a:off x="1841170" y="3028932"/>
            <a:ext cx="4687752" cy="2550262"/>
          </a:xfrm>
          <a:prstGeom prst="rect">
            <a:avLst/>
          </a:prstGeom>
        </p:spPr>
      </p:pic>
      <p:sp>
        <p:nvSpPr>
          <p:cNvPr id="6" name="TextBox 5">
            <a:extLst>
              <a:ext uri="{FF2B5EF4-FFF2-40B4-BE49-F238E27FC236}">
                <a16:creationId xmlns:a16="http://schemas.microsoft.com/office/drawing/2014/main" id="{A6E57D83-A32C-4488-BF24-E6AC4877C48C}"/>
              </a:ext>
            </a:extLst>
          </p:cNvPr>
          <p:cNvSpPr txBox="1"/>
          <p:nvPr/>
        </p:nvSpPr>
        <p:spPr>
          <a:xfrm>
            <a:off x="292894" y="1403659"/>
            <a:ext cx="7784305" cy="1477328"/>
          </a:xfrm>
          <a:prstGeom prst="rect">
            <a:avLst/>
          </a:prstGeom>
          <a:noFill/>
        </p:spPr>
        <p:txBody>
          <a:bodyPr wrap="square">
            <a:spAutoFit/>
          </a:bodyPr>
          <a:lstStyle/>
          <a:p>
            <a:pPr marL="342900" indent="-342900">
              <a:buFont typeface="Arial" panose="020B0604020202020204" pitchFamily="34" charset="0"/>
              <a:buChar char="•"/>
            </a:pPr>
            <a:r>
              <a:rPr lang="en-GB" dirty="0">
                <a:solidFill>
                  <a:srgbClr val="000000"/>
                </a:solidFill>
                <a:latin typeface="+mj-lt"/>
              </a:rPr>
              <a:t>What is the purpose of our advocacy briefs?</a:t>
            </a:r>
          </a:p>
          <a:p>
            <a:pPr marL="342900" indent="-342900">
              <a:buFont typeface="Arial" panose="020B0604020202020204" pitchFamily="34" charset="0"/>
              <a:buChar char="•"/>
            </a:pPr>
            <a:endParaRPr lang="en-GB" dirty="0">
              <a:solidFill>
                <a:srgbClr val="000000"/>
              </a:solidFill>
              <a:latin typeface="+mj-lt"/>
            </a:endParaRPr>
          </a:p>
          <a:p>
            <a:pPr marL="342900" indent="-342900">
              <a:buFont typeface="Arial" panose="020B0604020202020204" pitchFamily="34" charset="0"/>
              <a:buChar char="•"/>
            </a:pPr>
            <a:r>
              <a:rPr lang="en-GB" dirty="0">
                <a:solidFill>
                  <a:srgbClr val="000000"/>
                </a:solidFill>
                <a:latin typeface="+mj-lt"/>
              </a:rPr>
              <a:t>When do we see opportunities to present advocacy briefs?</a:t>
            </a:r>
          </a:p>
          <a:p>
            <a:pPr marL="342900" indent="-342900">
              <a:buFont typeface="Arial" panose="020B0604020202020204" pitchFamily="34" charset="0"/>
              <a:buChar char="•"/>
            </a:pPr>
            <a:endParaRPr lang="en-GB" dirty="0">
              <a:solidFill>
                <a:srgbClr val="000000"/>
              </a:solidFill>
              <a:latin typeface="+mj-lt"/>
            </a:endParaRPr>
          </a:p>
          <a:p>
            <a:pPr marL="342900" indent="-342900">
              <a:buFont typeface="Arial" panose="020B0604020202020204" pitchFamily="34" charset="0"/>
              <a:buChar char="•"/>
            </a:pPr>
            <a:r>
              <a:rPr lang="en-GB" dirty="0">
                <a:solidFill>
                  <a:srgbClr val="000000"/>
                </a:solidFill>
                <a:latin typeface="+mj-lt"/>
              </a:rPr>
              <a:t>Which platforms/avenues exist for us to present advocacy briefs?</a:t>
            </a:r>
          </a:p>
        </p:txBody>
      </p:sp>
    </p:spTree>
    <p:extLst>
      <p:ext uri="{BB962C8B-B14F-4D97-AF65-F5344CB8AC3E}">
        <p14:creationId xmlns:p14="http://schemas.microsoft.com/office/powerpoint/2010/main" val="2967904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will play what role in developing the briefs?</a:t>
            </a:r>
            <a:endParaRPr lang="en-GB" dirty="0">
              <a:latin typeface="+mj-lt"/>
            </a:endParaRPr>
          </a:p>
        </p:txBody>
      </p:sp>
      <p:sp>
        <p:nvSpPr>
          <p:cNvPr id="3" name="Content Placeholder 2"/>
          <p:cNvSpPr>
            <a:spLocks noGrp="1"/>
          </p:cNvSpPr>
          <p:nvPr>
            <p:ph idx="10"/>
          </p:nvPr>
        </p:nvSpPr>
        <p:spPr>
          <a:xfrm>
            <a:off x="1446042" y="1946460"/>
            <a:ext cx="5418993" cy="1867554"/>
          </a:xfrm>
          <a:custGeom>
            <a:avLst/>
            <a:gdLst>
              <a:gd name="connsiteX0" fmla="*/ 0 w 5418993"/>
              <a:gd name="connsiteY0" fmla="*/ 0 h 1867554"/>
              <a:gd name="connsiteX1" fmla="*/ 433519 w 5418993"/>
              <a:gd name="connsiteY1" fmla="*/ 0 h 1867554"/>
              <a:gd name="connsiteX2" fmla="*/ 975419 w 5418993"/>
              <a:gd name="connsiteY2" fmla="*/ 0 h 1867554"/>
              <a:gd name="connsiteX3" fmla="*/ 1571508 w 5418993"/>
              <a:gd name="connsiteY3" fmla="*/ 0 h 1867554"/>
              <a:gd name="connsiteX4" fmla="*/ 2005027 w 5418993"/>
              <a:gd name="connsiteY4" fmla="*/ 0 h 1867554"/>
              <a:gd name="connsiteX5" fmla="*/ 2546927 w 5418993"/>
              <a:gd name="connsiteY5" fmla="*/ 0 h 1867554"/>
              <a:gd name="connsiteX6" fmla="*/ 3034636 w 5418993"/>
              <a:gd name="connsiteY6" fmla="*/ 0 h 1867554"/>
              <a:gd name="connsiteX7" fmla="*/ 3684915 w 5418993"/>
              <a:gd name="connsiteY7" fmla="*/ 0 h 1867554"/>
              <a:gd name="connsiteX8" fmla="*/ 4172625 w 5418993"/>
              <a:gd name="connsiteY8" fmla="*/ 0 h 1867554"/>
              <a:gd name="connsiteX9" fmla="*/ 4714524 w 5418993"/>
              <a:gd name="connsiteY9" fmla="*/ 0 h 1867554"/>
              <a:gd name="connsiteX10" fmla="*/ 5418993 w 5418993"/>
              <a:gd name="connsiteY10" fmla="*/ 0 h 1867554"/>
              <a:gd name="connsiteX11" fmla="*/ 5418993 w 5418993"/>
              <a:gd name="connsiteY11" fmla="*/ 485564 h 1867554"/>
              <a:gd name="connsiteX12" fmla="*/ 5418993 w 5418993"/>
              <a:gd name="connsiteY12" fmla="*/ 896426 h 1867554"/>
              <a:gd name="connsiteX13" fmla="*/ 5418993 w 5418993"/>
              <a:gd name="connsiteY13" fmla="*/ 1363314 h 1867554"/>
              <a:gd name="connsiteX14" fmla="*/ 5418993 w 5418993"/>
              <a:gd name="connsiteY14" fmla="*/ 1867554 h 1867554"/>
              <a:gd name="connsiteX15" fmla="*/ 4877094 w 5418993"/>
              <a:gd name="connsiteY15" fmla="*/ 1867554 h 1867554"/>
              <a:gd name="connsiteX16" fmla="*/ 4335194 w 5418993"/>
              <a:gd name="connsiteY16" fmla="*/ 1867554 h 1867554"/>
              <a:gd name="connsiteX17" fmla="*/ 3793295 w 5418993"/>
              <a:gd name="connsiteY17" fmla="*/ 1867554 h 1867554"/>
              <a:gd name="connsiteX18" fmla="*/ 3359776 w 5418993"/>
              <a:gd name="connsiteY18" fmla="*/ 1867554 h 1867554"/>
              <a:gd name="connsiteX19" fmla="*/ 2817876 w 5418993"/>
              <a:gd name="connsiteY19" fmla="*/ 1867554 h 1867554"/>
              <a:gd name="connsiteX20" fmla="*/ 2167597 w 5418993"/>
              <a:gd name="connsiteY20" fmla="*/ 1867554 h 1867554"/>
              <a:gd name="connsiteX21" fmla="*/ 1571508 w 5418993"/>
              <a:gd name="connsiteY21" fmla="*/ 1867554 h 1867554"/>
              <a:gd name="connsiteX22" fmla="*/ 1029609 w 5418993"/>
              <a:gd name="connsiteY22" fmla="*/ 1867554 h 1867554"/>
              <a:gd name="connsiteX23" fmla="*/ 541899 w 5418993"/>
              <a:gd name="connsiteY23" fmla="*/ 1867554 h 1867554"/>
              <a:gd name="connsiteX24" fmla="*/ 0 w 5418993"/>
              <a:gd name="connsiteY24" fmla="*/ 1867554 h 1867554"/>
              <a:gd name="connsiteX25" fmla="*/ 0 w 5418993"/>
              <a:gd name="connsiteY25" fmla="*/ 1363314 h 1867554"/>
              <a:gd name="connsiteX26" fmla="*/ 0 w 5418993"/>
              <a:gd name="connsiteY26" fmla="*/ 952453 h 1867554"/>
              <a:gd name="connsiteX27" fmla="*/ 0 w 5418993"/>
              <a:gd name="connsiteY27" fmla="*/ 448213 h 1867554"/>
              <a:gd name="connsiteX28" fmla="*/ 0 w 5418993"/>
              <a:gd name="connsiteY28" fmla="*/ 0 h 1867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18993" h="1867554" fill="none" extrusionOk="0">
                <a:moveTo>
                  <a:pt x="0" y="0"/>
                </a:moveTo>
                <a:cubicBezTo>
                  <a:pt x="178990" y="-10915"/>
                  <a:pt x="306250" y="51999"/>
                  <a:pt x="433519" y="0"/>
                </a:cubicBezTo>
                <a:cubicBezTo>
                  <a:pt x="560788" y="-51999"/>
                  <a:pt x="741621" y="60309"/>
                  <a:pt x="975419" y="0"/>
                </a:cubicBezTo>
                <a:cubicBezTo>
                  <a:pt x="1209217" y="-60309"/>
                  <a:pt x="1385675" y="12618"/>
                  <a:pt x="1571508" y="0"/>
                </a:cubicBezTo>
                <a:cubicBezTo>
                  <a:pt x="1757341" y="-12618"/>
                  <a:pt x="1906986" y="26761"/>
                  <a:pt x="2005027" y="0"/>
                </a:cubicBezTo>
                <a:cubicBezTo>
                  <a:pt x="2103068" y="-26761"/>
                  <a:pt x="2295730" y="16531"/>
                  <a:pt x="2546927" y="0"/>
                </a:cubicBezTo>
                <a:cubicBezTo>
                  <a:pt x="2798124" y="-16531"/>
                  <a:pt x="2871877" y="47401"/>
                  <a:pt x="3034636" y="0"/>
                </a:cubicBezTo>
                <a:cubicBezTo>
                  <a:pt x="3197395" y="-47401"/>
                  <a:pt x="3436877" y="11487"/>
                  <a:pt x="3684915" y="0"/>
                </a:cubicBezTo>
                <a:cubicBezTo>
                  <a:pt x="3932953" y="-11487"/>
                  <a:pt x="4010054" y="29083"/>
                  <a:pt x="4172625" y="0"/>
                </a:cubicBezTo>
                <a:cubicBezTo>
                  <a:pt x="4335196" y="-29083"/>
                  <a:pt x="4578352" y="12621"/>
                  <a:pt x="4714524" y="0"/>
                </a:cubicBezTo>
                <a:cubicBezTo>
                  <a:pt x="4850696" y="-12621"/>
                  <a:pt x="5111750" y="32021"/>
                  <a:pt x="5418993" y="0"/>
                </a:cubicBezTo>
                <a:cubicBezTo>
                  <a:pt x="5475642" y="156643"/>
                  <a:pt x="5414815" y="329340"/>
                  <a:pt x="5418993" y="485564"/>
                </a:cubicBezTo>
                <a:cubicBezTo>
                  <a:pt x="5423171" y="641788"/>
                  <a:pt x="5409123" y="813547"/>
                  <a:pt x="5418993" y="896426"/>
                </a:cubicBezTo>
                <a:cubicBezTo>
                  <a:pt x="5428863" y="979305"/>
                  <a:pt x="5389663" y="1236742"/>
                  <a:pt x="5418993" y="1363314"/>
                </a:cubicBezTo>
                <a:cubicBezTo>
                  <a:pt x="5448323" y="1489886"/>
                  <a:pt x="5371453" y="1696139"/>
                  <a:pt x="5418993" y="1867554"/>
                </a:cubicBezTo>
                <a:cubicBezTo>
                  <a:pt x="5220017" y="1891385"/>
                  <a:pt x="5069744" y="1862616"/>
                  <a:pt x="4877094" y="1867554"/>
                </a:cubicBezTo>
                <a:cubicBezTo>
                  <a:pt x="4684444" y="1872492"/>
                  <a:pt x="4550436" y="1806616"/>
                  <a:pt x="4335194" y="1867554"/>
                </a:cubicBezTo>
                <a:cubicBezTo>
                  <a:pt x="4119952" y="1928492"/>
                  <a:pt x="3902749" y="1856157"/>
                  <a:pt x="3793295" y="1867554"/>
                </a:cubicBezTo>
                <a:cubicBezTo>
                  <a:pt x="3683841" y="1878951"/>
                  <a:pt x="3531504" y="1842449"/>
                  <a:pt x="3359776" y="1867554"/>
                </a:cubicBezTo>
                <a:cubicBezTo>
                  <a:pt x="3188048" y="1892659"/>
                  <a:pt x="2986828" y="1830568"/>
                  <a:pt x="2817876" y="1867554"/>
                </a:cubicBezTo>
                <a:cubicBezTo>
                  <a:pt x="2648924" y="1904540"/>
                  <a:pt x="2388882" y="1792011"/>
                  <a:pt x="2167597" y="1867554"/>
                </a:cubicBezTo>
                <a:cubicBezTo>
                  <a:pt x="1946312" y="1943097"/>
                  <a:pt x="1722103" y="1810683"/>
                  <a:pt x="1571508" y="1867554"/>
                </a:cubicBezTo>
                <a:cubicBezTo>
                  <a:pt x="1420913" y="1924425"/>
                  <a:pt x="1205268" y="1814234"/>
                  <a:pt x="1029609" y="1867554"/>
                </a:cubicBezTo>
                <a:cubicBezTo>
                  <a:pt x="853950" y="1920874"/>
                  <a:pt x="783452" y="1829595"/>
                  <a:pt x="541899" y="1867554"/>
                </a:cubicBezTo>
                <a:cubicBezTo>
                  <a:pt x="300346" y="1905513"/>
                  <a:pt x="187302" y="1861541"/>
                  <a:pt x="0" y="1867554"/>
                </a:cubicBezTo>
                <a:cubicBezTo>
                  <a:pt x="-38484" y="1637145"/>
                  <a:pt x="40599" y="1566867"/>
                  <a:pt x="0" y="1363314"/>
                </a:cubicBezTo>
                <a:cubicBezTo>
                  <a:pt x="-40599" y="1159761"/>
                  <a:pt x="16914" y="1148665"/>
                  <a:pt x="0" y="952453"/>
                </a:cubicBezTo>
                <a:cubicBezTo>
                  <a:pt x="-16914" y="756241"/>
                  <a:pt x="14521" y="656606"/>
                  <a:pt x="0" y="448213"/>
                </a:cubicBezTo>
                <a:cubicBezTo>
                  <a:pt x="-14521" y="239820"/>
                  <a:pt x="28871" y="138611"/>
                  <a:pt x="0" y="0"/>
                </a:cubicBezTo>
                <a:close/>
              </a:path>
              <a:path w="5418993" h="1867554" stroke="0" extrusionOk="0">
                <a:moveTo>
                  <a:pt x="0" y="0"/>
                </a:moveTo>
                <a:cubicBezTo>
                  <a:pt x="174394" y="-12604"/>
                  <a:pt x="217481" y="25903"/>
                  <a:pt x="433519" y="0"/>
                </a:cubicBezTo>
                <a:cubicBezTo>
                  <a:pt x="649557" y="-25903"/>
                  <a:pt x="754689" y="59574"/>
                  <a:pt x="1029609" y="0"/>
                </a:cubicBezTo>
                <a:cubicBezTo>
                  <a:pt x="1304529" y="-59574"/>
                  <a:pt x="1300533" y="35447"/>
                  <a:pt x="1517318" y="0"/>
                </a:cubicBezTo>
                <a:cubicBezTo>
                  <a:pt x="1734103" y="-35447"/>
                  <a:pt x="1932666" y="53266"/>
                  <a:pt x="2167597" y="0"/>
                </a:cubicBezTo>
                <a:cubicBezTo>
                  <a:pt x="2402528" y="-53266"/>
                  <a:pt x="2452761" y="11037"/>
                  <a:pt x="2601117" y="0"/>
                </a:cubicBezTo>
                <a:cubicBezTo>
                  <a:pt x="2749473" y="-11037"/>
                  <a:pt x="2898905" y="2482"/>
                  <a:pt x="3034636" y="0"/>
                </a:cubicBezTo>
                <a:cubicBezTo>
                  <a:pt x="3170367" y="-2482"/>
                  <a:pt x="3375028" y="6740"/>
                  <a:pt x="3468156" y="0"/>
                </a:cubicBezTo>
                <a:cubicBezTo>
                  <a:pt x="3561284" y="-6740"/>
                  <a:pt x="3792362" y="9613"/>
                  <a:pt x="4010055" y="0"/>
                </a:cubicBezTo>
                <a:cubicBezTo>
                  <a:pt x="4227748" y="-9613"/>
                  <a:pt x="4477777" y="51313"/>
                  <a:pt x="4606144" y="0"/>
                </a:cubicBezTo>
                <a:cubicBezTo>
                  <a:pt x="4734511" y="-51313"/>
                  <a:pt x="5200423" y="87213"/>
                  <a:pt x="5418993" y="0"/>
                </a:cubicBezTo>
                <a:cubicBezTo>
                  <a:pt x="5431129" y="137954"/>
                  <a:pt x="5401070" y="298552"/>
                  <a:pt x="5418993" y="466889"/>
                </a:cubicBezTo>
                <a:cubicBezTo>
                  <a:pt x="5436916" y="635226"/>
                  <a:pt x="5397751" y="714390"/>
                  <a:pt x="5418993" y="933777"/>
                </a:cubicBezTo>
                <a:cubicBezTo>
                  <a:pt x="5440235" y="1153164"/>
                  <a:pt x="5370691" y="1292359"/>
                  <a:pt x="5418993" y="1400666"/>
                </a:cubicBezTo>
                <a:cubicBezTo>
                  <a:pt x="5467295" y="1508973"/>
                  <a:pt x="5369908" y="1764723"/>
                  <a:pt x="5418993" y="1867554"/>
                </a:cubicBezTo>
                <a:cubicBezTo>
                  <a:pt x="5217447" y="1876930"/>
                  <a:pt x="4963238" y="1838076"/>
                  <a:pt x="4822904" y="1867554"/>
                </a:cubicBezTo>
                <a:cubicBezTo>
                  <a:pt x="4682570" y="1897032"/>
                  <a:pt x="4430883" y="1808853"/>
                  <a:pt x="4226815" y="1867554"/>
                </a:cubicBezTo>
                <a:cubicBezTo>
                  <a:pt x="4022747" y="1926255"/>
                  <a:pt x="3804972" y="1795989"/>
                  <a:pt x="3576535" y="1867554"/>
                </a:cubicBezTo>
                <a:cubicBezTo>
                  <a:pt x="3348098" y="1939119"/>
                  <a:pt x="3351450" y="1838942"/>
                  <a:pt x="3143016" y="1867554"/>
                </a:cubicBezTo>
                <a:cubicBezTo>
                  <a:pt x="2934582" y="1896166"/>
                  <a:pt x="2798211" y="1839194"/>
                  <a:pt x="2709497" y="1867554"/>
                </a:cubicBezTo>
                <a:cubicBezTo>
                  <a:pt x="2620783" y="1895914"/>
                  <a:pt x="2436890" y="1856116"/>
                  <a:pt x="2167597" y="1867554"/>
                </a:cubicBezTo>
                <a:cubicBezTo>
                  <a:pt x="1898304" y="1878992"/>
                  <a:pt x="1779785" y="1829045"/>
                  <a:pt x="1679888" y="1867554"/>
                </a:cubicBezTo>
                <a:cubicBezTo>
                  <a:pt x="1579991" y="1906063"/>
                  <a:pt x="1392985" y="1866611"/>
                  <a:pt x="1192178" y="1867554"/>
                </a:cubicBezTo>
                <a:cubicBezTo>
                  <a:pt x="991371" y="1868497"/>
                  <a:pt x="829123" y="1809778"/>
                  <a:pt x="541899" y="1867554"/>
                </a:cubicBezTo>
                <a:cubicBezTo>
                  <a:pt x="254675" y="1925330"/>
                  <a:pt x="264681" y="1816573"/>
                  <a:pt x="0" y="1867554"/>
                </a:cubicBezTo>
                <a:cubicBezTo>
                  <a:pt x="-39386" y="1684067"/>
                  <a:pt x="36553" y="1572321"/>
                  <a:pt x="0" y="1419341"/>
                </a:cubicBezTo>
                <a:cubicBezTo>
                  <a:pt x="-36553" y="1266361"/>
                  <a:pt x="43223" y="1185658"/>
                  <a:pt x="0" y="989804"/>
                </a:cubicBezTo>
                <a:cubicBezTo>
                  <a:pt x="-43223" y="793950"/>
                  <a:pt x="1128" y="703308"/>
                  <a:pt x="0" y="578942"/>
                </a:cubicBezTo>
                <a:cubicBezTo>
                  <a:pt x="-1128" y="454576"/>
                  <a:pt x="63001" y="255957"/>
                  <a:pt x="0" y="0"/>
                </a:cubicBezTo>
                <a:close/>
              </a:path>
            </a:pathLst>
          </a:custGeom>
          <a:solidFill>
            <a:schemeClr val="bg2"/>
          </a:solidFill>
          <a:ln w="28575">
            <a:solidFill>
              <a:schemeClr val="accent6"/>
            </a:solidFill>
            <a:extLst>
              <a:ext uri="{C807C97D-BFC1-408E-A445-0C87EB9F89A2}">
                <ask:lineSketchStyleProps xmlns:ask="http://schemas.microsoft.com/office/drawing/2018/sketchyshapes" sd="1497184283">
                  <ask:type>
                    <ask:lineSketchScribble/>
                  </ask:type>
                </ask:lineSketchStyleProps>
              </a:ext>
            </a:extLst>
          </a:ln>
        </p:spPr>
        <p:txBody>
          <a:bodyPr>
            <a:normAutofit fontScale="92500" lnSpcReduction="20000"/>
          </a:bodyPr>
          <a:lstStyle/>
          <a:p>
            <a:pPr marL="0" indent="0">
              <a:buNone/>
            </a:pPr>
            <a:endParaRPr lang="en-GB" sz="1800" dirty="0">
              <a:latin typeface="+mj-lt"/>
            </a:endParaRPr>
          </a:p>
          <a:p>
            <a:pPr marL="0" indent="0">
              <a:buNone/>
            </a:pPr>
            <a:r>
              <a:rPr lang="en-GB" sz="1700" b="1" dirty="0"/>
              <a:t>The coalition to develop a roadmap that marks key timelines of when they will be presenting evidence briefs to decision makers. </a:t>
            </a:r>
            <a:r>
              <a:rPr lang="en-GB" sz="1700" dirty="0"/>
              <a:t>They should also outline clearly in an organised structure who amongst its membership will play what role.</a:t>
            </a:r>
          </a:p>
          <a:p>
            <a:pPr marL="0" indent="0">
              <a:buNone/>
            </a:pPr>
            <a:endParaRPr lang="en-GB" sz="1700" dirty="0"/>
          </a:p>
          <a:p>
            <a:pPr marL="11907" indent="0">
              <a:buNone/>
            </a:pPr>
            <a:r>
              <a:rPr lang="en-GB" sz="1300" dirty="0"/>
              <a:t>Hint: </a:t>
            </a:r>
            <a:r>
              <a:rPr lang="en-GB" sz="1300" i="1" dirty="0"/>
              <a:t>Consider having a sub-committees: Evidence, Advocacy communications etc</a:t>
            </a:r>
          </a:p>
          <a:p>
            <a:pPr marL="0" indent="0">
              <a:buNone/>
            </a:pPr>
            <a:endParaRPr lang="en-GB" sz="2000" dirty="0"/>
          </a:p>
          <a:p>
            <a:pPr marL="0" indent="0">
              <a:buNone/>
            </a:pPr>
            <a:endParaRPr lang="en-GB" sz="2400" i="1" dirty="0">
              <a:latin typeface="+mj-lt"/>
            </a:endParaRPr>
          </a:p>
        </p:txBody>
      </p:sp>
      <p:pic>
        <p:nvPicPr>
          <p:cNvPr id="4" name="Graphic 3" descr="Customer review RTL">
            <a:extLst>
              <a:ext uri="{FF2B5EF4-FFF2-40B4-BE49-F238E27FC236}">
                <a16:creationId xmlns:a16="http://schemas.microsoft.com/office/drawing/2014/main" id="{C9EAEFD6-969A-4E9E-A3E5-5C54B9B582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906" y="1399333"/>
            <a:ext cx="914400" cy="914400"/>
          </a:xfrm>
          <a:prstGeom prst="rect">
            <a:avLst/>
          </a:prstGeom>
        </p:spPr>
      </p:pic>
    </p:spTree>
    <p:extLst>
      <p:ext uri="{BB962C8B-B14F-4D97-AF65-F5344CB8AC3E}">
        <p14:creationId xmlns:p14="http://schemas.microsoft.com/office/powerpoint/2010/main" val="793737974"/>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F976F-B982-49F5-964F-E9BA3B66C3C0}"/>
              </a:ext>
            </a:extLst>
          </p:cNvPr>
          <p:cNvSpPr>
            <a:spLocks noGrp="1"/>
          </p:cNvSpPr>
          <p:nvPr>
            <p:ph type="title"/>
          </p:nvPr>
        </p:nvSpPr>
        <p:spPr>
          <a:xfrm>
            <a:off x="292780" y="459443"/>
            <a:ext cx="8558439" cy="639791"/>
          </a:xfrm>
        </p:spPr>
        <p:txBody>
          <a:bodyPr/>
          <a:lstStyle/>
          <a:p>
            <a:r>
              <a:rPr lang="en-GB" sz="2800" dirty="0"/>
              <a:t>Objectives</a:t>
            </a:r>
            <a:endParaRPr lang="en-GB" dirty="0"/>
          </a:p>
        </p:txBody>
      </p:sp>
      <p:sp>
        <p:nvSpPr>
          <p:cNvPr id="3" name="Content Placeholder 2">
            <a:extLst>
              <a:ext uri="{FF2B5EF4-FFF2-40B4-BE49-F238E27FC236}">
                <a16:creationId xmlns:a16="http://schemas.microsoft.com/office/drawing/2014/main" id="{A5A664EF-E4D4-4650-B2FA-E4B4FE4F9BFB}"/>
              </a:ext>
            </a:extLst>
          </p:cNvPr>
          <p:cNvSpPr>
            <a:spLocks noGrp="1"/>
          </p:cNvSpPr>
          <p:nvPr>
            <p:ph idx="1"/>
          </p:nvPr>
        </p:nvSpPr>
        <p:spPr>
          <a:xfrm>
            <a:off x="292780" y="1472950"/>
            <a:ext cx="7351712" cy="4706360"/>
          </a:xfrm>
        </p:spPr>
        <p:txBody>
          <a:bodyPr/>
          <a:lstStyle/>
          <a:p>
            <a:pPr marL="361950" indent="-349250">
              <a:lnSpc>
                <a:spcPct val="100000"/>
              </a:lnSpc>
              <a:spcBef>
                <a:spcPct val="30000"/>
              </a:spcBef>
              <a:buClrTx/>
              <a:defRPr/>
            </a:pPr>
            <a:r>
              <a:rPr lang="en-GB" sz="1800" dirty="0">
                <a:latin typeface="+mj-lt"/>
              </a:rPr>
              <a:t>To better understand the available tools to package data and evidence and when they might be most appropriate for use</a:t>
            </a:r>
          </a:p>
          <a:p>
            <a:pPr marL="361950" indent="-349250">
              <a:lnSpc>
                <a:spcPct val="100000"/>
              </a:lnSpc>
              <a:spcBef>
                <a:spcPct val="30000"/>
              </a:spcBef>
              <a:buClrTx/>
              <a:defRPr/>
            </a:pPr>
            <a:endParaRPr lang="en-GB" sz="1800" dirty="0">
              <a:latin typeface="+mj-lt"/>
            </a:endParaRPr>
          </a:p>
          <a:p>
            <a:pPr marL="361950" indent="-349250">
              <a:lnSpc>
                <a:spcPct val="100000"/>
              </a:lnSpc>
              <a:spcBef>
                <a:spcPct val="30000"/>
              </a:spcBef>
              <a:buClrTx/>
              <a:defRPr/>
            </a:pPr>
            <a:r>
              <a:rPr lang="en-GB" sz="1800" dirty="0">
                <a:latin typeface="+mj-lt"/>
              </a:rPr>
              <a:t>To be equipped with the skills to develop effective </a:t>
            </a:r>
            <a:r>
              <a:rPr lang="en-GB" sz="1800">
                <a:latin typeface="+mj-lt"/>
              </a:rPr>
              <a:t>advocacy briefs</a:t>
            </a:r>
            <a:endParaRPr lang="en-GB" sz="1800" dirty="0">
              <a:latin typeface="+mj-lt"/>
            </a:endParaRPr>
          </a:p>
          <a:p>
            <a:endParaRPr lang="en-GB" dirty="0">
              <a:latin typeface="+mj-lt"/>
            </a:endParaRPr>
          </a:p>
        </p:txBody>
      </p:sp>
    </p:spTree>
    <p:extLst>
      <p:ext uri="{BB962C8B-B14F-4D97-AF65-F5344CB8AC3E}">
        <p14:creationId xmlns:p14="http://schemas.microsoft.com/office/powerpoint/2010/main" val="3103261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53938-C7B2-954C-91E4-A12BCFCBF015}"/>
              </a:ext>
            </a:extLst>
          </p:cNvPr>
          <p:cNvSpPr>
            <a:spLocks noGrp="1"/>
          </p:cNvSpPr>
          <p:nvPr>
            <p:ph type="title"/>
          </p:nvPr>
        </p:nvSpPr>
        <p:spPr>
          <a:xfrm>
            <a:off x="292894" y="471926"/>
            <a:ext cx="8558212" cy="541973"/>
          </a:xfrm>
        </p:spPr>
        <p:txBody>
          <a:bodyPr>
            <a:normAutofit/>
          </a:bodyPr>
          <a:lstStyle/>
          <a:p>
            <a:r>
              <a:rPr lang="en-GB" sz="2800" dirty="0"/>
              <a:t>Starting from your advocacy…</a:t>
            </a:r>
          </a:p>
        </p:txBody>
      </p:sp>
      <p:pic>
        <p:nvPicPr>
          <p:cNvPr id="4" name="Picture 3">
            <a:extLst>
              <a:ext uri="{FF2B5EF4-FFF2-40B4-BE49-F238E27FC236}">
                <a16:creationId xmlns:a16="http://schemas.microsoft.com/office/drawing/2014/main" id="{031B687D-20FE-ED41-BA4C-968E03F6B64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5642"/>
          <a:stretch/>
        </p:blipFill>
        <p:spPr>
          <a:xfrm>
            <a:off x="1852837" y="2844072"/>
            <a:ext cx="5438325" cy="2430379"/>
          </a:xfrm>
          <a:prstGeom prst="rect">
            <a:avLst/>
          </a:prstGeom>
        </p:spPr>
      </p:pic>
      <p:sp>
        <p:nvSpPr>
          <p:cNvPr id="5" name="TextBox 4">
            <a:extLst>
              <a:ext uri="{FF2B5EF4-FFF2-40B4-BE49-F238E27FC236}">
                <a16:creationId xmlns:a16="http://schemas.microsoft.com/office/drawing/2014/main" id="{82EF47E8-B657-4258-95CE-EC839BAF9B1B}"/>
              </a:ext>
            </a:extLst>
          </p:cNvPr>
          <p:cNvSpPr txBox="1"/>
          <p:nvPr/>
        </p:nvSpPr>
        <p:spPr>
          <a:xfrm>
            <a:off x="1710739" y="1583549"/>
            <a:ext cx="5438325" cy="1015663"/>
          </a:xfrm>
          <a:prstGeom prst="rect">
            <a:avLst/>
          </a:prstGeom>
          <a:noFill/>
        </p:spPr>
        <p:txBody>
          <a:bodyPr wrap="square">
            <a:spAutoFit/>
          </a:bodyPr>
          <a:lstStyle/>
          <a:p>
            <a:pPr marL="342900" indent="-342900" algn="ctr">
              <a:buFont typeface="Arial" panose="020B0604020202020204" pitchFamily="34" charset="0"/>
              <a:buChar char="•"/>
            </a:pPr>
            <a:r>
              <a:rPr lang="en-GB" sz="2000" dirty="0">
                <a:latin typeface="+mj-lt"/>
              </a:rPr>
              <a:t>What objective are you trying to achieve?</a:t>
            </a:r>
          </a:p>
          <a:p>
            <a:pPr algn="ctr"/>
            <a:endParaRPr lang="en-GB" sz="2000" dirty="0">
              <a:latin typeface="+mj-lt"/>
            </a:endParaRPr>
          </a:p>
          <a:p>
            <a:pPr marL="342900" indent="-342900" algn="ctr">
              <a:buFont typeface="Arial" panose="020B0604020202020204" pitchFamily="34" charset="0"/>
              <a:buChar char="•"/>
            </a:pPr>
            <a:r>
              <a:rPr lang="en-GB" sz="2000" dirty="0">
                <a:latin typeface="+mj-lt"/>
              </a:rPr>
              <a:t>Who is the target of your advocacy efforts?</a:t>
            </a:r>
          </a:p>
        </p:txBody>
      </p:sp>
    </p:spTree>
    <p:extLst>
      <p:ext uri="{BB962C8B-B14F-4D97-AF65-F5344CB8AC3E}">
        <p14:creationId xmlns:p14="http://schemas.microsoft.com/office/powerpoint/2010/main" val="152672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1FDF3-5174-4B7E-B0FB-3CA699B4E447}"/>
              </a:ext>
            </a:extLst>
          </p:cNvPr>
          <p:cNvSpPr>
            <a:spLocks noGrp="1"/>
          </p:cNvSpPr>
          <p:nvPr>
            <p:ph type="title"/>
          </p:nvPr>
        </p:nvSpPr>
        <p:spPr>
          <a:xfrm>
            <a:off x="292780" y="421343"/>
            <a:ext cx="8558439" cy="639791"/>
          </a:xfrm>
        </p:spPr>
        <p:txBody>
          <a:bodyPr>
            <a:normAutofit/>
          </a:bodyPr>
          <a:lstStyle/>
          <a:p>
            <a:r>
              <a:rPr lang="en-GB" sz="2800" dirty="0"/>
              <a:t>Packaging Evidence</a:t>
            </a:r>
          </a:p>
        </p:txBody>
      </p:sp>
      <p:sp>
        <p:nvSpPr>
          <p:cNvPr id="3" name="Content Placeholder 2">
            <a:extLst>
              <a:ext uri="{FF2B5EF4-FFF2-40B4-BE49-F238E27FC236}">
                <a16:creationId xmlns:a16="http://schemas.microsoft.com/office/drawing/2014/main" id="{445FF766-290C-4D4F-9391-DF3386202580}"/>
              </a:ext>
            </a:extLst>
          </p:cNvPr>
          <p:cNvSpPr>
            <a:spLocks noGrp="1"/>
          </p:cNvSpPr>
          <p:nvPr>
            <p:ph idx="1"/>
          </p:nvPr>
        </p:nvSpPr>
        <p:spPr>
          <a:xfrm>
            <a:off x="401063" y="1408312"/>
            <a:ext cx="6641420" cy="2381636"/>
          </a:xfrm>
        </p:spPr>
        <p:txBody>
          <a:bodyPr>
            <a:normAutofit/>
          </a:bodyPr>
          <a:lstStyle/>
          <a:p>
            <a:pPr marL="266700" indent="-254000"/>
            <a:r>
              <a:rPr lang="en-GB" dirty="0">
                <a:latin typeface="+mj-lt"/>
              </a:rPr>
              <a:t>Once your objectives and target audience are clear the next step is to understand how best to package your evidence</a:t>
            </a:r>
          </a:p>
          <a:p>
            <a:pPr marL="266700" indent="-254000"/>
            <a:endParaRPr lang="en-GB" dirty="0">
              <a:latin typeface="+mj-lt"/>
            </a:endParaRPr>
          </a:p>
          <a:p>
            <a:pPr marL="266700" indent="-254000"/>
            <a:r>
              <a:rPr lang="en-GB" dirty="0">
                <a:latin typeface="+mj-lt"/>
              </a:rPr>
              <a:t>Different stakeholders have different information needs</a:t>
            </a:r>
          </a:p>
          <a:p>
            <a:pPr marL="266700" indent="-254000"/>
            <a:endParaRPr lang="en-GB" dirty="0">
              <a:latin typeface="+mj-lt"/>
            </a:endParaRPr>
          </a:p>
          <a:p>
            <a:pPr marL="266700" indent="-254000"/>
            <a:r>
              <a:rPr lang="en-GB" dirty="0">
                <a:latin typeface="+mj-lt"/>
              </a:rPr>
              <a:t>Important to know and understand these different needs to ensure relevant information is effectively communicated to the right stakeholder</a:t>
            </a:r>
          </a:p>
          <a:p>
            <a:pPr marL="361950" indent="-349250"/>
            <a:endParaRPr lang="en-GB" sz="2000" dirty="0">
              <a:latin typeface="+mj-lt"/>
            </a:endParaRPr>
          </a:p>
        </p:txBody>
      </p:sp>
    </p:spTree>
    <p:extLst>
      <p:ext uri="{BB962C8B-B14F-4D97-AF65-F5344CB8AC3E}">
        <p14:creationId xmlns:p14="http://schemas.microsoft.com/office/powerpoint/2010/main" val="3251902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Content Placeholder 4"/>
          <p:cNvSpPr>
            <a:spLocks noGrp="1"/>
          </p:cNvSpPr>
          <p:nvPr>
            <p:ph idx="10"/>
          </p:nvPr>
        </p:nvSpPr>
        <p:spPr>
          <a:xfrm>
            <a:off x="280575" y="1353975"/>
            <a:ext cx="8395425" cy="4536000"/>
          </a:xfrm>
          <a:ln/>
        </p:spPr>
        <p:txBody>
          <a:bodyPr>
            <a:normAutofit/>
          </a:bodyPr>
          <a:lstStyle/>
          <a:p>
            <a:pPr marL="180975" indent="-180975"/>
            <a:r>
              <a:rPr lang="en-GB" sz="1800" dirty="0">
                <a:latin typeface="+mj-lt"/>
              </a:rPr>
              <a:t>Provides a concise summary of a particular issue (using evidence), the options to deal with it, and some recommendations on the best option</a:t>
            </a:r>
          </a:p>
          <a:p>
            <a:pPr marL="180975" indent="-180975"/>
            <a:endParaRPr lang="en-GB" sz="1800" dirty="0">
              <a:latin typeface="+mj-lt"/>
            </a:endParaRPr>
          </a:p>
          <a:p>
            <a:pPr marL="180975" indent="-180975"/>
            <a:r>
              <a:rPr lang="en-US" sz="1800" dirty="0">
                <a:latin typeface="+mj-lt"/>
              </a:rPr>
              <a:t>Advocacy briefs are key to capture priorities using evidence</a:t>
            </a:r>
          </a:p>
          <a:p>
            <a:pPr marL="180975" indent="-180975"/>
            <a:endParaRPr lang="en-US" sz="1800" dirty="0">
              <a:latin typeface="+mj-lt"/>
            </a:endParaRPr>
          </a:p>
          <a:p>
            <a:pPr marL="180975" indent="-180975"/>
            <a:r>
              <a:rPr lang="en-GB" sz="1800" dirty="0">
                <a:latin typeface="+mj-lt"/>
              </a:rPr>
              <a:t>Why is an evidence brief an important advocacy tool?</a:t>
            </a:r>
          </a:p>
        </p:txBody>
      </p:sp>
      <p:sp>
        <p:nvSpPr>
          <p:cNvPr id="108547" name="Title 3"/>
          <p:cNvSpPr>
            <a:spLocks noGrp="1"/>
          </p:cNvSpPr>
          <p:nvPr>
            <p:ph type="title"/>
          </p:nvPr>
        </p:nvSpPr>
        <p:spPr>
          <a:xfrm>
            <a:off x="280575" y="392435"/>
            <a:ext cx="8640000" cy="747900"/>
          </a:xfrm>
        </p:spPr>
        <p:txBody>
          <a:bodyPr>
            <a:normAutofit/>
          </a:bodyPr>
          <a:lstStyle/>
          <a:p>
            <a:r>
              <a:rPr sz="2400" dirty="0">
                <a:solidFill>
                  <a:schemeClr val="tx2"/>
                </a:solidFill>
              </a:rPr>
              <a:t>What is an advocacy brief?</a:t>
            </a:r>
          </a:p>
        </p:txBody>
      </p:sp>
      <p:pic>
        <p:nvPicPr>
          <p:cNvPr id="12" name="Picture 11">
            <a:extLst>
              <a:ext uri="{FF2B5EF4-FFF2-40B4-BE49-F238E27FC236}">
                <a16:creationId xmlns:a16="http://schemas.microsoft.com/office/drawing/2014/main" id="{C33D04EF-80A9-4B64-91CF-ABAA0E2A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575" y="3429000"/>
            <a:ext cx="6515336" cy="3277552"/>
          </a:xfrm>
          <a:prstGeom prst="rect">
            <a:avLst/>
          </a:prstGeom>
        </p:spPr>
      </p:pic>
    </p:spTree>
    <p:extLst>
      <p:ext uri="{BB962C8B-B14F-4D97-AF65-F5344CB8AC3E}">
        <p14:creationId xmlns:p14="http://schemas.microsoft.com/office/powerpoint/2010/main" val="173748218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t>Advocacy brief: key elements</a:t>
            </a:r>
          </a:p>
        </p:txBody>
      </p:sp>
      <p:sp>
        <p:nvSpPr>
          <p:cNvPr id="3" name="Content Placeholder 2"/>
          <p:cNvSpPr>
            <a:spLocks noGrp="1"/>
          </p:cNvSpPr>
          <p:nvPr>
            <p:ph idx="10"/>
          </p:nvPr>
        </p:nvSpPr>
        <p:spPr>
          <a:xfrm>
            <a:off x="262800" y="1537382"/>
            <a:ext cx="7395300" cy="4536000"/>
          </a:xfrm>
        </p:spPr>
        <p:txBody>
          <a:bodyPr>
            <a:normAutofit lnSpcReduction="10000"/>
          </a:bodyPr>
          <a:lstStyle/>
          <a:p>
            <a:pPr marL="0" indent="0">
              <a:buNone/>
            </a:pPr>
            <a:r>
              <a:rPr lang="en-GB" altLang="en-US" sz="1800" dirty="0">
                <a:latin typeface="+mj-lt"/>
                <a:ea typeface="Tahoma" panose="020B0604030504040204" pitchFamily="34" charset="0"/>
                <a:cs typeface="Tahoma" panose="020B0604030504040204" pitchFamily="34" charset="0"/>
              </a:rPr>
              <a:t>Briefs should be:</a:t>
            </a:r>
          </a:p>
          <a:p>
            <a:pPr marL="266700" indent="-254000"/>
            <a:r>
              <a:rPr lang="en-GB" altLang="en-US" sz="1800" b="1" dirty="0">
                <a:latin typeface="+mj-lt"/>
                <a:ea typeface="Tahoma" panose="020B0604030504040204" pitchFamily="34" charset="0"/>
                <a:cs typeface="Tahoma" panose="020B0604030504040204" pitchFamily="34" charset="0"/>
              </a:rPr>
              <a:t>Short.</a:t>
            </a:r>
            <a:r>
              <a:rPr lang="en-GB" altLang="en-US" sz="1800" dirty="0">
                <a:latin typeface="+mj-lt"/>
                <a:ea typeface="Tahoma" panose="020B0604030504040204" pitchFamily="34" charset="0"/>
                <a:cs typeface="Tahoma" panose="020B0604030504040204" pitchFamily="34" charset="0"/>
              </a:rPr>
              <a:t> 1-2 pages (double-sided, usually about 700 words) is best, with key information on the front.</a:t>
            </a:r>
          </a:p>
          <a:p>
            <a:pPr marL="266700" indent="-254000"/>
            <a:r>
              <a:rPr lang="en-GB" altLang="en-US" sz="1800" b="1" dirty="0">
                <a:latin typeface="+mj-lt"/>
                <a:ea typeface="Tahoma" panose="020B0604030504040204" pitchFamily="34" charset="0"/>
                <a:cs typeface="Tahoma" panose="020B0604030504040204" pitchFamily="34" charset="0"/>
              </a:rPr>
              <a:t>Focused. </a:t>
            </a:r>
            <a:r>
              <a:rPr lang="en-GB" altLang="en-US" sz="1800" dirty="0">
                <a:latin typeface="+mj-lt"/>
                <a:ea typeface="Tahoma" panose="020B0604030504040204" pitchFamily="34" charset="0"/>
                <a:cs typeface="Tahoma" panose="020B0604030504040204" pitchFamily="34" charset="0"/>
              </a:rPr>
              <a:t>There should be only one or two take-home messages.</a:t>
            </a:r>
          </a:p>
          <a:p>
            <a:pPr marL="266700" indent="-254000"/>
            <a:r>
              <a:rPr lang="en-GB" altLang="en-US" sz="1800" b="1" dirty="0">
                <a:latin typeface="+mj-lt"/>
                <a:ea typeface="Tahoma" panose="020B0604030504040204" pitchFamily="34" charset="0"/>
                <a:cs typeface="Tahoma" panose="020B0604030504040204" pitchFamily="34" charset="0"/>
              </a:rPr>
              <a:t>Evidence-based.</a:t>
            </a:r>
            <a:r>
              <a:rPr lang="en-GB" altLang="en-US" sz="1800" dirty="0">
                <a:latin typeface="+mj-lt"/>
                <a:ea typeface="Tahoma" panose="020B0604030504040204" pitchFamily="34" charset="0"/>
                <a:cs typeface="Tahoma" panose="020B0604030504040204" pitchFamily="34" charset="0"/>
              </a:rPr>
              <a:t> But non-technical in presentation. Focus on meanings, not methods.</a:t>
            </a:r>
          </a:p>
          <a:p>
            <a:pPr marL="266700" indent="-254000"/>
            <a:r>
              <a:rPr lang="en-GB" altLang="en-US" sz="1800" b="1" dirty="0">
                <a:latin typeface="+mj-lt"/>
                <a:ea typeface="Tahoma" panose="020B0604030504040204" pitchFamily="34" charset="0"/>
                <a:cs typeface="Tahoma" panose="020B0604030504040204" pitchFamily="34" charset="0"/>
              </a:rPr>
              <a:t>Relevant. </a:t>
            </a:r>
            <a:r>
              <a:rPr lang="en-GB" altLang="en-US" sz="1800" dirty="0">
                <a:latin typeface="+mj-lt"/>
                <a:ea typeface="Tahoma" panose="020B0604030504040204" pitchFamily="34" charset="0"/>
                <a:cs typeface="Tahoma" panose="020B0604030504040204" pitchFamily="34" charset="0"/>
              </a:rPr>
              <a:t>Country- and, if possible, state- or district-specific.</a:t>
            </a:r>
          </a:p>
          <a:p>
            <a:pPr marL="0" lvl="0" indent="0">
              <a:buNone/>
            </a:pPr>
            <a:endParaRPr lang="en-GB" altLang="en-US" sz="1800" dirty="0">
              <a:latin typeface="+mj-lt"/>
              <a:ea typeface="Tahoma" panose="020B0604030504040204" pitchFamily="34" charset="0"/>
              <a:cs typeface="Tahoma" panose="020B0604030504040204" pitchFamily="34" charset="0"/>
            </a:endParaRPr>
          </a:p>
          <a:p>
            <a:pPr marL="0" lvl="0" indent="0">
              <a:buNone/>
            </a:pPr>
            <a:r>
              <a:rPr lang="en-GB" altLang="en-US" sz="1800" dirty="0">
                <a:latin typeface="+mj-lt"/>
                <a:ea typeface="Tahoma" panose="020B0604030504040204" pitchFamily="34" charset="0"/>
                <a:cs typeface="Tahoma" panose="020B0604030504040204" pitchFamily="34" charset="0"/>
              </a:rPr>
              <a:t>An effective advocacy brief will:</a:t>
            </a:r>
          </a:p>
          <a:p>
            <a:pPr marL="266700" indent="-254000"/>
            <a:r>
              <a:rPr lang="en-GB" altLang="en-US" sz="1800" dirty="0">
                <a:latin typeface="+mj-lt"/>
                <a:ea typeface="Tahoma" panose="020B0604030504040204" pitchFamily="34" charset="0"/>
                <a:cs typeface="Tahoma" panose="020B0604030504040204" pitchFamily="34" charset="0"/>
              </a:rPr>
              <a:t>Provide enough </a:t>
            </a:r>
            <a:r>
              <a:rPr lang="en-GB" altLang="en-US" sz="1800" b="1" dirty="0">
                <a:latin typeface="+mj-lt"/>
                <a:ea typeface="Tahoma" panose="020B0604030504040204" pitchFamily="34" charset="0"/>
                <a:cs typeface="Tahoma" panose="020B0604030504040204" pitchFamily="34" charset="0"/>
              </a:rPr>
              <a:t>BACKGROUND</a:t>
            </a:r>
            <a:r>
              <a:rPr lang="en-GB" altLang="en-US" sz="1800" dirty="0">
                <a:latin typeface="+mj-lt"/>
                <a:ea typeface="Tahoma" panose="020B0604030504040204" pitchFamily="34" charset="0"/>
                <a:cs typeface="Tahoma" panose="020B0604030504040204" pitchFamily="34" charset="0"/>
              </a:rPr>
              <a:t> for the policymaker to understand the problem. </a:t>
            </a:r>
          </a:p>
          <a:p>
            <a:pPr marL="266700" indent="-254000"/>
            <a:r>
              <a:rPr lang="en-GB" altLang="en-US" sz="1800" b="1" dirty="0">
                <a:latin typeface="+mj-lt"/>
                <a:ea typeface="Tahoma" panose="020B0604030504040204" pitchFamily="34" charset="0"/>
                <a:cs typeface="Tahoma" panose="020B0604030504040204" pitchFamily="34" charset="0"/>
              </a:rPr>
              <a:t>CONVINCE</a:t>
            </a:r>
            <a:r>
              <a:rPr lang="en-GB" altLang="en-US" sz="1800" dirty="0">
                <a:latin typeface="+mj-lt"/>
                <a:ea typeface="Tahoma" panose="020B0604030504040204" pitchFamily="34" charset="0"/>
                <a:cs typeface="Tahoma" panose="020B0604030504040204" pitchFamily="34" charset="0"/>
              </a:rPr>
              <a:t> the policymaker that solving the problem is important and urgent. </a:t>
            </a:r>
          </a:p>
          <a:p>
            <a:pPr marL="266700" indent="-254000"/>
            <a:r>
              <a:rPr lang="en-GB" altLang="en-US" sz="1800" dirty="0">
                <a:latin typeface="+mj-lt"/>
                <a:ea typeface="Tahoma" panose="020B0604030504040204" pitchFamily="34" charset="0"/>
                <a:cs typeface="Tahoma" panose="020B0604030504040204" pitchFamily="34" charset="0"/>
              </a:rPr>
              <a:t>Provide </a:t>
            </a:r>
            <a:r>
              <a:rPr lang="en-GB" altLang="en-US" sz="1800" b="1" dirty="0">
                <a:latin typeface="+mj-lt"/>
                <a:ea typeface="Tahoma" panose="020B0604030504040204" pitchFamily="34" charset="0"/>
                <a:cs typeface="Tahoma" panose="020B0604030504040204" pitchFamily="34" charset="0"/>
              </a:rPr>
              <a:t>EVIDENCE</a:t>
            </a:r>
            <a:r>
              <a:rPr lang="en-GB" altLang="en-US" sz="1800" dirty="0">
                <a:latin typeface="+mj-lt"/>
                <a:ea typeface="Tahoma" panose="020B0604030504040204" pitchFamily="34" charset="0"/>
                <a:cs typeface="Tahoma" panose="020B0604030504040204" pitchFamily="34" charset="0"/>
              </a:rPr>
              <a:t> to support action. </a:t>
            </a:r>
          </a:p>
          <a:p>
            <a:pPr marL="266700" indent="-254000"/>
            <a:r>
              <a:rPr lang="en-GB" altLang="en-US" sz="1800" dirty="0">
                <a:latin typeface="+mj-lt"/>
                <a:ea typeface="Tahoma" panose="020B0604030504040204" pitchFamily="34" charset="0"/>
                <a:cs typeface="Tahoma" panose="020B0604030504040204" pitchFamily="34" charset="0"/>
              </a:rPr>
              <a:t>Incite the policymaker to make a decision with a clear, actionable </a:t>
            </a:r>
            <a:r>
              <a:rPr lang="en-GB" altLang="en-US" sz="1800" b="1" dirty="0">
                <a:latin typeface="+mj-lt"/>
                <a:ea typeface="Tahoma" panose="020B0604030504040204" pitchFamily="34" charset="0"/>
                <a:cs typeface="Tahoma" panose="020B0604030504040204" pitchFamily="34" charset="0"/>
              </a:rPr>
              <a:t>ASK</a:t>
            </a:r>
            <a:r>
              <a:rPr lang="en-GB" altLang="en-US" sz="1800" dirty="0">
                <a:latin typeface="+mj-lt"/>
                <a:ea typeface="Tahoma" panose="020B0604030504040204" pitchFamily="34" charset="0"/>
                <a:cs typeface="Tahoma" panose="020B0604030504040204" pitchFamily="34" charset="0"/>
              </a:rPr>
              <a:t>.</a:t>
            </a:r>
          </a:p>
          <a:p>
            <a:endParaRPr lang="en-GB" sz="1800" dirty="0">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7527403"/>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140" t="13193" r="14913" b="9333"/>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189673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889" t="13779" r="23056" b="9778"/>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7683413"/>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Title 3"/>
          <p:cNvSpPr>
            <a:spLocks noGrp="1"/>
          </p:cNvSpPr>
          <p:nvPr>
            <p:ph type="title"/>
          </p:nvPr>
        </p:nvSpPr>
        <p:spPr>
          <a:xfrm>
            <a:off x="252000" y="400901"/>
            <a:ext cx="8640000" cy="747900"/>
          </a:xfrm>
        </p:spPr>
        <p:txBody>
          <a:bodyPr>
            <a:normAutofit/>
          </a:bodyPr>
          <a:lstStyle/>
          <a:p>
            <a:r>
              <a:rPr lang="en-GB" sz="2800" dirty="0">
                <a:solidFill>
                  <a:schemeClr val="tx2"/>
                </a:solidFill>
              </a:rPr>
              <a:t>How do we use of evidence in a brief?</a:t>
            </a:r>
            <a:endParaRPr sz="2800" dirty="0">
              <a:solidFill>
                <a:schemeClr val="tx2"/>
              </a:solidFill>
            </a:endParaRPr>
          </a:p>
        </p:txBody>
      </p:sp>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112" t="9778" r="56945" b="6444"/>
          <a:stretch/>
        </p:blipFill>
        <p:spPr bwMode="auto">
          <a:xfrm>
            <a:off x="2809550" y="1362247"/>
            <a:ext cx="3824612" cy="5423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73206" y="1760561"/>
            <a:ext cx="708079" cy="369332"/>
          </a:xfrm>
          <a:prstGeom prst="rect">
            <a:avLst/>
          </a:prstGeom>
          <a:noFill/>
        </p:spPr>
        <p:txBody>
          <a:bodyPr wrap="none" rtlCol="0">
            <a:spAutoFit/>
          </a:bodyPr>
          <a:lstStyle/>
          <a:p>
            <a:r>
              <a:rPr lang="en-GB" b="1" dirty="0">
                <a:latin typeface="PT Sans" panose="020B0503020203020204" pitchFamily="34" charset="0"/>
              </a:rPr>
              <a:t>DATA</a:t>
            </a:r>
          </a:p>
        </p:txBody>
      </p:sp>
      <p:cxnSp>
        <p:nvCxnSpPr>
          <p:cNvPr id="4" name="Straight Arrow Connector 3"/>
          <p:cNvCxnSpPr>
            <a:stCxn id="2" idx="3"/>
          </p:cNvCxnSpPr>
          <p:nvPr/>
        </p:nvCxnSpPr>
        <p:spPr>
          <a:xfrm>
            <a:off x="1281285" y="1945227"/>
            <a:ext cx="1734870" cy="0"/>
          </a:xfrm>
          <a:prstGeom prst="straightConnector1">
            <a:avLst/>
          </a:prstGeom>
          <a:ln w="22225">
            <a:solidFill>
              <a:srgbClr val="F4782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0" y="4601570"/>
            <a:ext cx="2118016" cy="646331"/>
          </a:xfrm>
          <a:prstGeom prst="rect">
            <a:avLst/>
          </a:prstGeom>
          <a:noFill/>
        </p:spPr>
        <p:txBody>
          <a:bodyPr wrap="none" rtlCol="0">
            <a:spAutoFit/>
          </a:bodyPr>
          <a:lstStyle/>
          <a:p>
            <a:r>
              <a:rPr lang="en-GB" b="1" dirty="0">
                <a:latin typeface="PT Sans" panose="020B0503020203020204" pitchFamily="34" charset="0"/>
              </a:rPr>
              <a:t>GRAPHICS</a:t>
            </a:r>
          </a:p>
          <a:p>
            <a:r>
              <a:rPr lang="en-GB" b="1" dirty="0">
                <a:latin typeface="PT Sans" panose="020B0503020203020204" pitchFamily="34" charset="0"/>
              </a:rPr>
              <a:t>(charts, figures etc.)</a:t>
            </a:r>
          </a:p>
        </p:txBody>
      </p:sp>
      <p:cxnSp>
        <p:nvCxnSpPr>
          <p:cNvPr id="13" name="Straight Arrow Connector 12"/>
          <p:cNvCxnSpPr/>
          <p:nvPr/>
        </p:nvCxnSpPr>
        <p:spPr>
          <a:xfrm>
            <a:off x="2025334" y="4924736"/>
            <a:ext cx="895287" cy="0"/>
          </a:xfrm>
          <a:prstGeom prst="straightConnector1">
            <a:avLst/>
          </a:prstGeom>
          <a:ln w="22225">
            <a:solidFill>
              <a:srgbClr val="F4782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2025334" y="3575713"/>
            <a:ext cx="2942451" cy="1187524"/>
          </a:xfrm>
          <a:prstGeom prst="straightConnector1">
            <a:avLst/>
          </a:prstGeom>
          <a:ln w="22225">
            <a:solidFill>
              <a:srgbClr val="F4782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701250" y="2326618"/>
            <a:ext cx="1230145" cy="369332"/>
          </a:xfrm>
          <a:prstGeom prst="rect">
            <a:avLst/>
          </a:prstGeom>
          <a:noFill/>
        </p:spPr>
        <p:txBody>
          <a:bodyPr wrap="none" rtlCol="0">
            <a:spAutoFit/>
          </a:bodyPr>
          <a:lstStyle/>
          <a:p>
            <a:r>
              <a:rPr lang="en-GB" b="1" dirty="0">
                <a:latin typeface="PT Sans" panose="020B0503020203020204" pitchFamily="34" charset="0"/>
              </a:rPr>
              <a:t>RELEVANT</a:t>
            </a:r>
          </a:p>
        </p:txBody>
      </p:sp>
      <p:sp>
        <p:nvSpPr>
          <p:cNvPr id="16" name="Right Brace 15"/>
          <p:cNvSpPr/>
          <p:nvPr/>
        </p:nvSpPr>
        <p:spPr>
          <a:xfrm>
            <a:off x="6482687" y="2311085"/>
            <a:ext cx="218563" cy="473058"/>
          </a:xfrm>
          <a:prstGeom prst="rightBrace">
            <a:avLst/>
          </a:prstGeom>
          <a:ln w="22225">
            <a:solidFill>
              <a:srgbClr val="F478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Right Brace 19"/>
          <p:cNvSpPr/>
          <p:nvPr/>
        </p:nvSpPr>
        <p:spPr>
          <a:xfrm>
            <a:off x="6525805" y="4451677"/>
            <a:ext cx="218563" cy="1307678"/>
          </a:xfrm>
          <a:prstGeom prst="rightBrace">
            <a:avLst/>
          </a:prstGeom>
          <a:ln w="22225">
            <a:solidFill>
              <a:srgbClr val="F478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p:cNvSpPr txBox="1"/>
          <p:nvPr/>
        </p:nvSpPr>
        <p:spPr>
          <a:xfrm>
            <a:off x="6744368" y="4878569"/>
            <a:ext cx="1365502" cy="646331"/>
          </a:xfrm>
          <a:prstGeom prst="rect">
            <a:avLst/>
          </a:prstGeom>
          <a:noFill/>
        </p:spPr>
        <p:txBody>
          <a:bodyPr wrap="none" rtlCol="0">
            <a:spAutoFit/>
          </a:bodyPr>
          <a:lstStyle/>
          <a:p>
            <a:r>
              <a:rPr lang="en-GB" b="1" dirty="0">
                <a:latin typeface="PT Sans" panose="020B0503020203020204" pitchFamily="34" charset="0"/>
              </a:rPr>
              <a:t>NON-</a:t>
            </a:r>
          </a:p>
          <a:p>
            <a:r>
              <a:rPr lang="en-GB" b="1" dirty="0">
                <a:latin typeface="PT Sans" panose="020B0503020203020204" pitchFamily="34" charset="0"/>
              </a:rPr>
              <a:t>TECHNICAL </a:t>
            </a:r>
          </a:p>
        </p:txBody>
      </p:sp>
    </p:spTree>
    <p:extLst>
      <p:ext uri="{BB962C8B-B14F-4D97-AF65-F5344CB8AC3E}">
        <p14:creationId xmlns:p14="http://schemas.microsoft.com/office/powerpoint/2010/main" val="25669121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6" grpId="0" animBg="1"/>
      <p:bldP spid="20" grpId="0" animBg="1"/>
      <p:bldP spid="21" grpId="0"/>
    </p:bldLst>
  </p:timing>
</p:sld>
</file>

<file path=ppt/theme/theme1.xml><?xml version="1.0" encoding="utf-8"?>
<a:theme xmlns:a="http://schemas.openxmlformats.org/drawingml/2006/main" name="MamaYe-2">
  <a:themeElements>
    <a:clrScheme name="MamaYeE4A">
      <a:dk1>
        <a:srgbClr val="4D8076"/>
      </a:dk1>
      <a:lt1>
        <a:srgbClr val="FFFFFF"/>
      </a:lt1>
      <a:dk2>
        <a:srgbClr val="6C245E"/>
      </a:dk2>
      <a:lt2>
        <a:srgbClr val="E2F0ED"/>
      </a:lt2>
      <a:accent1>
        <a:srgbClr val="DD5412"/>
      </a:accent1>
      <a:accent2>
        <a:srgbClr val="82C5B7"/>
      </a:accent2>
      <a:accent3>
        <a:srgbClr val="FCAF17"/>
      </a:accent3>
      <a:accent4>
        <a:srgbClr val="913D15"/>
      </a:accent4>
      <a:accent5>
        <a:srgbClr val="1E3C5E"/>
      </a:accent5>
      <a:accent6>
        <a:srgbClr val="4D8076"/>
      </a:accent6>
      <a:hlink>
        <a:srgbClr val="4B4134"/>
      </a:hlink>
      <a:folHlink>
        <a:srgbClr val="FFD42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maYe1" id="{AA7CEBF7-9BB9-0840-BA3D-4C1A72FCFBD4}" vid="{2AD84487-6B60-E245-B2A8-4E00B97F3A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24AACB21A7C943A733904AA70CF41F" ma:contentTypeVersion="8" ma:contentTypeDescription="Create a new document." ma:contentTypeScope="" ma:versionID="80b074e58eff2defa0315584a4da3a9f">
  <xsd:schema xmlns:xsd="http://www.w3.org/2001/XMLSchema" xmlns:xs="http://www.w3.org/2001/XMLSchema" xmlns:p="http://schemas.microsoft.com/office/2006/metadata/properties" xmlns:ns2="62f11535-2f01-4db4-b640-2e8aadbc3e15" targetNamespace="http://schemas.microsoft.com/office/2006/metadata/properties" ma:root="true" ma:fieldsID="a7da1b209776448b00cd852c900170e5" ns2:_="">
    <xsd:import namespace="62f11535-2f01-4db4-b640-2e8aadbc3e1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f11535-2f01-4db4-b640-2e8aadbc3e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5EE14A-F0EE-4EDA-82FD-AF2E7332AF40}">
  <ds:schemaRefs>
    <ds:schemaRef ds:uri="http://schemas.microsoft.com/sharepoint/v3/contenttype/forms"/>
  </ds:schemaRefs>
</ds:datastoreItem>
</file>

<file path=customXml/itemProps2.xml><?xml version="1.0" encoding="utf-8"?>
<ds:datastoreItem xmlns:ds="http://schemas.openxmlformats.org/officeDocument/2006/customXml" ds:itemID="{6062DA50-44B7-449D-8C40-5645D1B4B42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97B3CF4-886F-4964-8DF9-E15D5FDE85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f11535-2f01-4db4-b640-2e8aadbc3e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587</TotalTime>
  <Words>897</Words>
  <Application>Microsoft Office PowerPoint</Application>
  <PresentationFormat>On-screen Show (4:3)</PresentationFormat>
  <Paragraphs>88</Paragraphs>
  <Slides>13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Unicode MS</vt:lpstr>
      <vt:lpstr>Calibri</vt:lpstr>
      <vt:lpstr>PT Sans</vt:lpstr>
      <vt:lpstr>MamaYe-2</vt:lpstr>
      <vt:lpstr>PowerPoint Presentation</vt:lpstr>
      <vt:lpstr>Objectives</vt:lpstr>
      <vt:lpstr>Starting from your advocacy…</vt:lpstr>
      <vt:lpstr>Packaging Evidence</vt:lpstr>
      <vt:lpstr>What is an advocacy brief?</vt:lpstr>
      <vt:lpstr>Advocacy brief: key elements</vt:lpstr>
      <vt:lpstr>PowerPoint Presentation</vt:lpstr>
      <vt:lpstr>PowerPoint Presentation</vt:lpstr>
      <vt:lpstr>How do we use of evidence in a brief?</vt:lpstr>
      <vt:lpstr>Format &amp; Style</vt:lpstr>
      <vt:lpstr> </vt:lpstr>
      <vt:lpstr> Who should we target with our advocacy briefs? </vt:lpstr>
      <vt:lpstr>Who will play what role in developing the briefs?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PROGRAMME BASED BUDGETING</dc:title>
  <dc:creator>George Ogola</dc:creator>
  <cp:lastModifiedBy>Federica Signoriello</cp:lastModifiedBy>
  <cp:revision>48</cp:revision>
  <dcterms:created xsi:type="dcterms:W3CDTF">2020-07-14T06:54:17Z</dcterms:created>
  <dcterms:modified xsi:type="dcterms:W3CDTF">2021-10-20T11:26:38Z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0x010100C024AACB21A7C943A733904AA70CF41F</vt:lpwstr>
  </property>
</Properties>
</file>