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4"/>
    <p:sldMasterId id="2147483825" r:id="rId5"/>
  </p:sldMasterIdLst>
  <p:notesMasterIdLst>
    <p:notesMasterId r:id="rId22"/>
  </p:notesMasterIdLst>
  <p:handoutMasterIdLst>
    <p:handoutMasterId r:id="rId23"/>
  </p:handoutMasterIdLst>
  <p:sldIdLst>
    <p:sldId id="448" r:id="rId6"/>
    <p:sldId id="271" r:id="rId7"/>
    <p:sldId id="449" r:id="rId8"/>
    <p:sldId id="437" r:id="rId9"/>
    <p:sldId id="438" r:id="rId10"/>
    <p:sldId id="450" r:id="rId11"/>
    <p:sldId id="445" r:id="rId12"/>
    <p:sldId id="447" r:id="rId13"/>
    <p:sldId id="451" r:id="rId14"/>
    <p:sldId id="374" r:id="rId15"/>
    <p:sldId id="439" r:id="rId16"/>
    <p:sldId id="262" r:id="rId17"/>
    <p:sldId id="378" r:id="rId18"/>
    <p:sldId id="376" r:id="rId19"/>
    <p:sldId id="440" r:id="rId20"/>
    <p:sldId id="3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derica Signoriello" initials="FS" lastIdx="55" clrIdx="0">
    <p:extLst>
      <p:ext uri="{19B8F6BF-5375-455C-9EA6-DF929625EA0E}">
        <p15:presenceInfo xmlns:p15="http://schemas.microsoft.com/office/powerpoint/2012/main" userId="S::f.signoriello@options.co.uk::3c0c6337-35ba-4653-b2d9-62c7e12dabe1" providerId="AD"/>
      </p:ext>
    </p:extLst>
  </p:cmAuthor>
  <p:cmAuthor id="2" name="Meshack Acholla" initials="MA" lastIdx="2" clrIdx="1">
    <p:extLst>
      <p:ext uri="{19B8F6BF-5375-455C-9EA6-DF929625EA0E}">
        <p15:presenceInfo xmlns:p15="http://schemas.microsoft.com/office/powerpoint/2012/main" userId="S::m.acholla@options.co.uk::fcecd47a-04ed-442f-b122-5efe99a2741b" providerId="AD"/>
      </p:ext>
    </p:extLst>
  </p:cmAuthor>
  <p:cmAuthor id="3" name="Administrator" initials="A" lastIdx="17" clrIdx="2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44517"/>
    <a:srgbClr val="DD54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69759" autoAdjust="0"/>
  </p:normalViewPr>
  <p:slideViewPr>
    <p:cSldViewPr snapToGrid="0" snapToObjects="1">
      <p:cViewPr varScale="1">
        <p:scale>
          <a:sx n="46" d="100"/>
          <a:sy n="46" d="100"/>
        </p:scale>
        <p:origin x="16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368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7E8F80-2236-4135-B0DB-8848961753A8}" type="doc">
      <dgm:prSet loTypeId="urn:microsoft.com/office/officeart/2005/8/layout/matrix1" loCatId="matrix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C2EC0FE0-0960-4B84-88D3-B0C83C109B3A}">
      <dgm:prSet phldrT="[Text]" custT="1"/>
      <dgm:spPr/>
      <dgm:t>
        <a:bodyPr/>
        <a:lstStyle/>
        <a:p>
          <a:r>
            <a:rPr lang="en-GB" sz="1600" b="1" dirty="0">
              <a:solidFill>
                <a:schemeClr val="bg1"/>
              </a:solidFill>
              <a:latin typeface="+mj-lt"/>
            </a:rPr>
            <a:t>Accountability</a:t>
          </a:r>
        </a:p>
      </dgm:t>
    </dgm:pt>
    <dgm:pt modelId="{0FD33270-D81F-4BE2-AAD2-AD410D119665}" type="parTrans" cxnId="{014FEBD2-2301-4CAA-A0D1-0F736781413F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999CED22-E80C-40BE-929D-8BD490B313EA}" type="sibTrans" cxnId="{014FEBD2-2301-4CAA-A0D1-0F736781413F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EF8980B-6F61-4DC5-8DB1-0FB1857630D0}">
      <dgm:prSet phldrT="[Text]"/>
      <dgm:spPr/>
      <dgm:t>
        <a:bodyPr/>
        <a:lstStyle/>
        <a:p>
          <a:r>
            <a:rPr lang="en-US" dirty="0">
              <a:latin typeface="+mj-lt"/>
              <a:cs typeface="Arial" panose="020B0604020202020204" pitchFamily="34" charset="0"/>
            </a:rPr>
            <a:t>Fundamental principle of democracy is that citizens have the right to demand accountability and public actors have an obligation to account</a:t>
          </a:r>
          <a:endParaRPr lang="en-GB" dirty="0">
            <a:latin typeface="+mj-lt"/>
          </a:endParaRPr>
        </a:p>
      </dgm:t>
    </dgm:pt>
    <dgm:pt modelId="{1DEE37A5-29B3-4A8A-AE31-B935E0182382}" type="parTrans" cxnId="{62A958B4-0E8D-478E-8BA0-77D9D458ED52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96D9D855-C44B-49E6-9206-81DAE447B440}" type="sibTrans" cxnId="{62A958B4-0E8D-478E-8BA0-77D9D458ED52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53F06903-01FC-445B-A4D6-84978ADA2856}">
      <dgm:prSet phldrT="[Text]"/>
      <dgm:spPr/>
      <dgm:t>
        <a:bodyPr/>
        <a:lstStyle/>
        <a:p>
          <a:r>
            <a:rPr lang="en-US" dirty="0">
              <a:latin typeface="+mj-lt"/>
              <a:cs typeface="Arial" panose="020B0604020202020204" pitchFamily="34" charset="0"/>
            </a:rPr>
            <a:t>It is required to keep the public sector transparent and productive</a:t>
          </a:r>
          <a:endParaRPr lang="en-GB" dirty="0">
            <a:latin typeface="+mj-lt"/>
          </a:endParaRPr>
        </a:p>
      </dgm:t>
    </dgm:pt>
    <dgm:pt modelId="{78C9D237-D3C7-4654-9A85-B0F4A2EB2DC7}" type="parTrans" cxnId="{F05312B2-117A-4960-B110-755F0F5FEA1B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2133394-53AD-4C7C-BB61-8D4173948090}" type="sibTrans" cxnId="{F05312B2-117A-4960-B110-755F0F5FEA1B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6C17347A-019A-4502-B509-8032403ABD41}">
      <dgm:prSet phldrT="[Text]"/>
      <dgm:spPr/>
      <dgm:t>
        <a:bodyPr/>
        <a:lstStyle/>
        <a:p>
          <a:r>
            <a:rPr lang="en-US" dirty="0">
              <a:latin typeface="+mj-lt"/>
              <a:cs typeface="Arial" panose="020B0604020202020204" pitchFamily="34" charset="0"/>
            </a:rPr>
            <a:t>Consequence of the implicit ‘social compact’ between citizens and their delegated representatives and agents of government</a:t>
          </a:r>
          <a:endParaRPr lang="en-GB" dirty="0">
            <a:latin typeface="+mj-lt"/>
          </a:endParaRPr>
        </a:p>
      </dgm:t>
    </dgm:pt>
    <dgm:pt modelId="{85683CC7-8CAF-4F20-93B3-8717CFA5F34E}" type="parTrans" cxnId="{3A8B78B4-2C34-44A1-A667-02A60E7D3928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C5774F5-3745-4457-A726-5B5377D7F5B6}" type="sibTrans" cxnId="{3A8B78B4-2C34-44A1-A667-02A60E7D3928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AB261D89-804A-48D0-BFD7-E2BCDE0ED216}">
      <dgm:prSet phldrT="[Text]"/>
      <dgm:spPr/>
      <dgm:t>
        <a:bodyPr/>
        <a:lstStyle/>
        <a:p>
          <a:r>
            <a:rPr lang="en-US">
              <a:latin typeface="+mj-lt"/>
              <a:cs typeface="Arial" panose="020B0604020202020204" pitchFamily="34" charset="0"/>
            </a:rPr>
            <a:t>Agreement for mutual benefit of government and citizens, outlining the responsibilities and obligations and what is expected from both sides of the divide</a:t>
          </a:r>
          <a:endParaRPr lang="en-GB" dirty="0">
            <a:latin typeface="+mj-lt"/>
          </a:endParaRPr>
        </a:p>
      </dgm:t>
    </dgm:pt>
    <dgm:pt modelId="{A9F9F711-7B42-462D-AE09-F204491FA4AE}" type="parTrans" cxnId="{1E035402-EA6F-4F18-A347-B5793715EE2F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26C51AF4-1428-4980-A2FA-9277FE68449A}" type="sibTrans" cxnId="{1E035402-EA6F-4F18-A347-B5793715EE2F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99090605-20AD-489F-A72D-FF3C61751CDC}" type="pres">
      <dgm:prSet presAssocID="{4C7E8F80-2236-4135-B0DB-8848961753A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A29562C-2EB3-40CD-9B56-7247C44E8F20}" type="pres">
      <dgm:prSet presAssocID="{4C7E8F80-2236-4135-B0DB-8848961753A8}" presName="matrix" presStyleCnt="0"/>
      <dgm:spPr/>
    </dgm:pt>
    <dgm:pt modelId="{8342B6EC-BCA2-4785-A30D-43B26BD06634}" type="pres">
      <dgm:prSet presAssocID="{4C7E8F80-2236-4135-B0DB-8848961753A8}" presName="tile1" presStyleLbl="node1" presStyleIdx="0" presStyleCnt="4"/>
      <dgm:spPr/>
    </dgm:pt>
    <dgm:pt modelId="{2A1A3C3D-591B-482E-8ACA-D44AA64B8CB2}" type="pres">
      <dgm:prSet presAssocID="{4C7E8F80-2236-4135-B0DB-8848961753A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2D89F42-CC20-4A2C-AF86-D00A6ED6718E}" type="pres">
      <dgm:prSet presAssocID="{4C7E8F80-2236-4135-B0DB-8848961753A8}" presName="tile2" presStyleLbl="node1" presStyleIdx="1" presStyleCnt="4"/>
      <dgm:spPr/>
    </dgm:pt>
    <dgm:pt modelId="{5AE24372-F28C-49BB-9423-909B24BD97E5}" type="pres">
      <dgm:prSet presAssocID="{4C7E8F80-2236-4135-B0DB-8848961753A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856B98B-307B-458E-9D67-34E678A445F2}" type="pres">
      <dgm:prSet presAssocID="{4C7E8F80-2236-4135-B0DB-8848961753A8}" presName="tile3" presStyleLbl="node1" presStyleIdx="2" presStyleCnt="4"/>
      <dgm:spPr/>
    </dgm:pt>
    <dgm:pt modelId="{885B2430-A7ED-4E7D-8C60-81FB6956A44E}" type="pres">
      <dgm:prSet presAssocID="{4C7E8F80-2236-4135-B0DB-8848961753A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32ACA90-6760-4F8A-8BD5-158901C40BEC}" type="pres">
      <dgm:prSet presAssocID="{4C7E8F80-2236-4135-B0DB-8848961753A8}" presName="tile4" presStyleLbl="node1" presStyleIdx="3" presStyleCnt="4"/>
      <dgm:spPr/>
    </dgm:pt>
    <dgm:pt modelId="{86E2F919-027F-40BC-AFD5-0AE43F85F2E7}" type="pres">
      <dgm:prSet presAssocID="{4C7E8F80-2236-4135-B0DB-8848961753A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CB203896-E6E7-4AAE-9DA1-23806D5B17DF}" type="pres">
      <dgm:prSet presAssocID="{4C7E8F80-2236-4135-B0DB-8848961753A8}" presName="centerTile" presStyleLbl="fgShp" presStyleIdx="0" presStyleCnt="1" custScaleX="140113">
        <dgm:presLayoutVars>
          <dgm:chMax val="0"/>
          <dgm:chPref val="0"/>
        </dgm:presLayoutVars>
      </dgm:prSet>
      <dgm:spPr/>
    </dgm:pt>
  </dgm:ptLst>
  <dgm:cxnLst>
    <dgm:cxn modelId="{1E035402-EA6F-4F18-A347-B5793715EE2F}" srcId="{C2EC0FE0-0960-4B84-88D3-B0C83C109B3A}" destId="{AB261D89-804A-48D0-BFD7-E2BCDE0ED216}" srcOrd="3" destOrd="0" parTransId="{A9F9F711-7B42-462D-AE09-F204491FA4AE}" sibTransId="{26C51AF4-1428-4980-A2FA-9277FE68449A}"/>
    <dgm:cxn modelId="{5440B103-EDE4-473C-B8F8-E5BBA3B77631}" type="presOf" srcId="{C2EC0FE0-0960-4B84-88D3-B0C83C109B3A}" destId="{CB203896-E6E7-4AAE-9DA1-23806D5B17DF}" srcOrd="0" destOrd="0" presId="urn:microsoft.com/office/officeart/2005/8/layout/matrix1"/>
    <dgm:cxn modelId="{7C764312-8E70-4A50-9F0C-EC0629E57022}" type="presOf" srcId="{AB261D89-804A-48D0-BFD7-E2BCDE0ED216}" destId="{86E2F919-027F-40BC-AFD5-0AE43F85F2E7}" srcOrd="1" destOrd="0" presId="urn:microsoft.com/office/officeart/2005/8/layout/matrix1"/>
    <dgm:cxn modelId="{20FC604D-F6D1-4A57-A0CA-4786E861AD22}" type="presOf" srcId="{EEF8980B-6F61-4DC5-8DB1-0FB1857630D0}" destId="{2A1A3C3D-591B-482E-8ACA-D44AA64B8CB2}" srcOrd="1" destOrd="0" presId="urn:microsoft.com/office/officeart/2005/8/layout/matrix1"/>
    <dgm:cxn modelId="{80CAFA6E-2E7F-4C1F-B45C-1A967461548B}" type="presOf" srcId="{53F06903-01FC-445B-A4D6-84978ADA2856}" destId="{5AE24372-F28C-49BB-9423-909B24BD97E5}" srcOrd="1" destOrd="0" presId="urn:microsoft.com/office/officeart/2005/8/layout/matrix1"/>
    <dgm:cxn modelId="{41D8EA7A-EC5A-4296-B362-98329566B4FE}" type="presOf" srcId="{EEF8980B-6F61-4DC5-8DB1-0FB1857630D0}" destId="{8342B6EC-BCA2-4785-A30D-43B26BD06634}" srcOrd="0" destOrd="0" presId="urn:microsoft.com/office/officeart/2005/8/layout/matrix1"/>
    <dgm:cxn modelId="{97C6757C-5DE4-43FF-832E-7315C93CCEFC}" type="presOf" srcId="{6C17347A-019A-4502-B509-8032403ABD41}" destId="{885B2430-A7ED-4E7D-8C60-81FB6956A44E}" srcOrd="1" destOrd="0" presId="urn:microsoft.com/office/officeart/2005/8/layout/matrix1"/>
    <dgm:cxn modelId="{F708FC8F-10BD-4478-9269-979A19A0E4B4}" type="presOf" srcId="{4C7E8F80-2236-4135-B0DB-8848961753A8}" destId="{99090605-20AD-489F-A72D-FF3C61751CDC}" srcOrd="0" destOrd="0" presId="urn:microsoft.com/office/officeart/2005/8/layout/matrix1"/>
    <dgm:cxn modelId="{36A91BB0-DA48-4127-BD00-B74FD106B34F}" type="presOf" srcId="{53F06903-01FC-445B-A4D6-84978ADA2856}" destId="{E2D89F42-CC20-4A2C-AF86-D00A6ED6718E}" srcOrd="0" destOrd="0" presId="urn:microsoft.com/office/officeart/2005/8/layout/matrix1"/>
    <dgm:cxn modelId="{F05312B2-117A-4960-B110-755F0F5FEA1B}" srcId="{C2EC0FE0-0960-4B84-88D3-B0C83C109B3A}" destId="{53F06903-01FC-445B-A4D6-84978ADA2856}" srcOrd="1" destOrd="0" parTransId="{78C9D237-D3C7-4654-9A85-B0F4A2EB2DC7}" sibTransId="{42133394-53AD-4C7C-BB61-8D4173948090}"/>
    <dgm:cxn modelId="{3A8B78B4-2C34-44A1-A667-02A60E7D3928}" srcId="{C2EC0FE0-0960-4B84-88D3-B0C83C109B3A}" destId="{6C17347A-019A-4502-B509-8032403ABD41}" srcOrd="2" destOrd="0" parTransId="{85683CC7-8CAF-4F20-93B3-8717CFA5F34E}" sibTransId="{4C5774F5-3745-4457-A726-5B5377D7F5B6}"/>
    <dgm:cxn modelId="{62A958B4-0E8D-478E-8BA0-77D9D458ED52}" srcId="{C2EC0FE0-0960-4B84-88D3-B0C83C109B3A}" destId="{EEF8980B-6F61-4DC5-8DB1-0FB1857630D0}" srcOrd="0" destOrd="0" parTransId="{1DEE37A5-29B3-4A8A-AE31-B935E0182382}" sibTransId="{96D9D855-C44B-49E6-9206-81DAE447B440}"/>
    <dgm:cxn modelId="{2D77DCBB-7B80-47B0-A48D-2B317ECAAA3A}" type="presOf" srcId="{AB261D89-804A-48D0-BFD7-E2BCDE0ED216}" destId="{C32ACA90-6760-4F8A-8BD5-158901C40BEC}" srcOrd="0" destOrd="0" presId="urn:microsoft.com/office/officeart/2005/8/layout/matrix1"/>
    <dgm:cxn modelId="{014FEBD2-2301-4CAA-A0D1-0F736781413F}" srcId="{4C7E8F80-2236-4135-B0DB-8848961753A8}" destId="{C2EC0FE0-0960-4B84-88D3-B0C83C109B3A}" srcOrd="0" destOrd="0" parTransId="{0FD33270-D81F-4BE2-AAD2-AD410D119665}" sibTransId="{999CED22-E80C-40BE-929D-8BD490B313EA}"/>
    <dgm:cxn modelId="{80FBDFEA-C973-4639-91D1-C8F7E35079E7}" type="presOf" srcId="{6C17347A-019A-4502-B509-8032403ABD41}" destId="{6856B98B-307B-458E-9D67-34E678A445F2}" srcOrd="0" destOrd="0" presId="urn:microsoft.com/office/officeart/2005/8/layout/matrix1"/>
    <dgm:cxn modelId="{294A187C-6E31-4687-AEC4-54FEF4C24AA3}" type="presParOf" srcId="{99090605-20AD-489F-A72D-FF3C61751CDC}" destId="{FA29562C-2EB3-40CD-9B56-7247C44E8F20}" srcOrd="0" destOrd="0" presId="urn:microsoft.com/office/officeart/2005/8/layout/matrix1"/>
    <dgm:cxn modelId="{DDD7BF20-2ABE-4078-B5F2-B8D1F29F2843}" type="presParOf" srcId="{FA29562C-2EB3-40CD-9B56-7247C44E8F20}" destId="{8342B6EC-BCA2-4785-A30D-43B26BD06634}" srcOrd="0" destOrd="0" presId="urn:microsoft.com/office/officeart/2005/8/layout/matrix1"/>
    <dgm:cxn modelId="{6D8ED7A6-B675-43D8-9F1F-C542F4DCFBB5}" type="presParOf" srcId="{FA29562C-2EB3-40CD-9B56-7247C44E8F20}" destId="{2A1A3C3D-591B-482E-8ACA-D44AA64B8CB2}" srcOrd="1" destOrd="0" presId="urn:microsoft.com/office/officeart/2005/8/layout/matrix1"/>
    <dgm:cxn modelId="{71F0890E-C2BA-43F5-8021-0377E34EA1CF}" type="presParOf" srcId="{FA29562C-2EB3-40CD-9B56-7247C44E8F20}" destId="{E2D89F42-CC20-4A2C-AF86-D00A6ED6718E}" srcOrd="2" destOrd="0" presId="urn:microsoft.com/office/officeart/2005/8/layout/matrix1"/>
    <dgm:cxn modelId="{57B57483-4FC9-48E3-9219-A9132B51A80A}" type="presParOf" srcId="{FA29562C-2EB3-40CD-9B56-7247C44E8F20}" destId="{5AE24372-F28C-49BB-9423-909B24BD97E5}" srcOrd="3" destOrd="0" presId="urn:microsoft.com/office/officeart/2005/8/layout/matrix1"/>
    <dgm:cxn modelId="{723EE128-6C70-4C3B-B298-470038829E69}" type="presParOf" srcId="{FA29562C-2EB3-40CD-9B56-7247C44E8F20}" destId="{6856B98B-307B-458E-9D67-34E678A445F2}" srcOrd="4" destOrd="0" presId="urn:microsoft.com/office/officeart/2005/8/layout/matrix1"/>
    <dgm:cxn modelId="{098711E4-C57E-4916-9F45-3CB21FAABD37}" type="presParOf" srcId="{FA29562C-2EB3-40CD-9B56-7247C44E8F20}" destId="{885B2430-A7ED-4E7D-8C60-81FB6956A44E}" srcOrd="5" destOrd="0" presId="urn:microsoft.com/office/officeart/2005/8/layout/matrix1"/>
    <dgm:cxn modelId="{40DE6CA9-1783-418E-8DCA-EBABB3BBE055}" type="presParOf" srcId="{FA29562C-2EB3-40CD-9B56-7247C44E8F20}" destId="{C32ACA90-6760-4F8A-8BD5-158901C40BEC}" srcOrd="6" destOrd="0" presId="urn:microsoft.com/office/officeart/2005/8/layout/matrix1"/>
    <dgm:cxn modelId="{C2183544-9D40-44CC-85B9-2DB7550C0398}" type="presParOf" srcId="{FA29562C-2EB3-40CD-9B56-7247C44E8F20}" destId="{86E2F919-027F-40BC-AFD5-0AE43F85F2E7}" srcOrd="7" destOrd="0" presId="urn:microsoft.com/office/officeart/2005/8/layout/matrix1"/>
    <dgm:cxn modelId="{73EEE24E-BF7C-4A2E-BEE3-14E953EEDCE1}" type="presParOf" srcId="{99090605-20AD-489F-A72D-FF3C61751CDC}" destId="{CB203896-E6E7-4AAE-9DA1-23806D5B17D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3F013F-77F5-48CA-92CF-318F7D50183E}" type="doc">
      <dgm:prSet loTypeId="urn:microsoft.com/office/officeart/2008/layout/AlternatingHexagons" loCatId="list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GB"/>
        </a:p>
      </dgm:t>
    </dgm:pt>
    <dgm:pt modelId="{83CD2A84-7082-487B-B2D5-FB0D0DD39238}">
      <dgm:prSet phldrT="[Text]" custT="1"/>
      <dgm:spPr/>
      <dgm:t>
        <a:bodyPr/>
        <a:lstStyle/>
        <a:p>
          <a:r>
            <a:rPr lang="en-GB" sz="2000" b="1" dirty="0">
              <a:solidFill>
                <a:schemeClr val="tx2"/>
              </a:solidFill>
              <a:latin typeface="+mj-lt"/>
            </a:rPr>
            <a:t>Horizontal</a:t>
          </a:r>
        </a:p>
      </dgm:t>
    </dgm:pt>
    <dgm:pt modelId="{A5F3A3FC-2539-41F6-8474-49504CE73EDB}" type="parTrans" cxnId="{774BB00E-09FA-424B-91C9-21E80B1CC101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004C4AF9-30E9-4591-A59F-F0CF977B1A4A}" type="sibTrans" cxnId="{774BB00E-09FA-424B-91C9-21E80B1CC101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AC5D30C1-5CB9-4EDD-B754-5E6AA8AE3976}">
      <dgm:prSet phldrT="[Text]" custT="1"/>
      <dgm:spPr/>
      <dgm:t>
        <a:bodyPr/>
        <a:lstStyle/>
        <a:p>
          <a:r>
            <a:rPr lang="en-GB" sz="1400" dirty="0">
              <a:solidFill>
                <a:schemeClr val="tx2"/>
              </a:solidFill>
              <a:latin typeface="+mj-lt"/>
            </a:rPr>
            <a:t>State institutions are able to hold to account its own branches of government</a:t>
          </a:r>
        </a:p>
      </dgm:t>
    </dgm:pt>
    <dgm:pt modelId="{B2D287D8-438A-4DFA-BCFF-D7F1BAD3ED61}" type="parTrans" cxnId="{F236D89B-D6EA-42B5-AC81-9317E025F78E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C5753918-38DD-448D-84E5-69D2F99D23EE}" type="sibTrans" cxnId="{F236D89B-D6EA-42B5-AC81-9317E025F78E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07B7DD81-56C6-46CD-B985-CE60704C2CD6}">
      <dgm:prSet phldrT="[Text]" custT="1"/>
      <dgm:spPr/>
      <dgm:t>
        <a:bodyPr/>
        <a:lstStyle/>
        <a:p>
          <a:r>
            <a:rPr lang="en-GB" sz="2000" b="1" dirty="0">
              <a:solidFill>
                <a:schemeClr val="tx2"/>
              </a:solidFill>
              <a:latin typeface="+mj-lt"/>
            </a:rPr>
            <a:t>Vertical</a:t>
          </a:r>
        </a:p>
      </dgm:t>
    </dgm:pt>
    <dgm:pt modelId="{5C1CEEF3-1CBA-4769-8B75-7A9E373BBFA7}" type="parTrans" cxnId="{B76CD9DC-12BE-4AB6-9764-7DE03A391DEF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E3E6E4F0-53D1-45E6-91E1-1FA1CF009067}" type="sibTrans" cxnId="{B76CD9DC-12BE-4AB6-9764-7DE03A391DEF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868BD551-7A39-41F1-9F8E-9809C2DEC94F}">
      <dgm:prSet phldrT="[Text]" custT="1"/>
      <dgm:spPr/>
      <dgm:t>
        <a:bodyPr/>
        <a:lstStyle/>
        <a:p>
          <a:r>
            <a:rPr lang="en-GB" sz="1400" dirty="0">
              <a:solidFill>
                <a:schemeClr val="tx2"/>
              </a:solidFill>
              <a:latin typeface="+mj-lt"/>
            </a:rPr>
            <a:t>State’s population to hold its government accountable</a:t>
          </a:r>
        </a:p>
      </dgm:t>
    </dgm:pt>
    <dgm:pt modelId="{BB50EE22-799D-4F76-868E-B28881BEBC7E}" type="parTrans" cxnId="{FEE9146A-0F18-4F64-ABB7-909A766294DD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C34C7619-EA0A-4A2B-A28D-DAB83309CDA4}" type="sibTrans" cxnId="{FEE9146A-0F18-4F64-ABB7-909A766294DD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C6231FE5-9024-4545-B556-CEFEEB3BF8CC}">
      <dgm:prSet phldrT="[Text]" custT="1"/>
      <dgm:spPr/>
      <dgm:t>
        <a:bodyPr/>
        <a:lstStyle/>
        <a:p>
          <a:r>
            <a:rPr lang="en-GB" sz="2000" b="1">
              <a:solidFill>
                <a:schemeClr val="tx2"/>
              </a:solidFill>
              <a:latin typeface="+mj-lt"/>
            </a:rPr>
            <a:t>Social</a:t>
          </a:r>
          <a:endParaRPr lang="en-GB" sz="2000" b="1" dirty="0">
            <a:solidFill>
              <a:schemeClr val="tx2"/>
            </a:solidFill>
            <a:latin typeface="+mj-lt"/>
          </a:endParaRPr>
        </a:p>
      </dgm:t>
    </dgm:pt>
    <dgm:pt modelId="{E6964815-A2B6-4493-BB4A-E01C7AEB9C8D}" type="parTrans" cxnId="{CF42F953-4FE3-43F7-B8BF-7B6A98334680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47143CD2-D74E-486F-BD1A-0575D5CE69E1}" type="sibTrans" cxnId="{CF42F953-4FE3-43F7-B8BF-7B6A98334680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470B3C72-F4CA-4481-8CC2-739F24D03C05}">
      <dgm:prSet phldrT="[Text]" custT="1"/>
      <dgm:spPr/>
      <dgm:t>
        <a:bodyPr/>
        <a:lstStyle/>
        <a:p>
          <a:r>
            <a:rPr lang="en-GB" sz="1400">
              <a:solidFill>
                <a:schemeClr val="tx2"/>
              </a:solidFill>
              <a:latin typeface="+mj-lt"/>
            </a:rPr>
            <a:t>Ordinary citizens and/or CSOs participate directly or indirectly in exacting accountability</a:t>
          </a:r>
          <a:endParaRPr lang="en-GB" sz="1400" dirty="0">
            <a:solidFill>
              <a:schemeClr val="tx2"/>
            </a:solidFill>
            <a:latin typeface="+mj-lt"/>
          </a:endParaRPr>
        </a:p>
      </dgm:t>
    </dgm:pt>
    <dgm:pt modelId="{5871014F-65DF-4D2C-BCF7-9948129F6B05}" type="parTrans" cxnId="{72281B6E-AC7A-4939-91E3-7D2B72E10F4A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FE1D9BAB-B9C5-4767-9827-B384F50D35F9}" type="sibTrans" cxnId="{72281B6E-AC7A-4939-91E3-7D2B72E10F4A}">
      <dgm:prSet/>
      <dgm:spPr/>
      <dgm:t>
        <a:bodyPr/>
        <a:lstStyle/>
        <a:p>
          <a:endParaRPr lang="en-GB">
            <a:solidFill>
              <a:schemeClr val="accent5"/>
            </a:solidFill>
            <a:latin typeface="+mj-lt"/>
          </a:endParaRPr>
        </a:p>
      </dgm:t>
    </dgm:pt>
    <dgm:pt modelId="{41A05F8F-9133-4D90-91F3-33C09EF4475F}" type="pres">
      <dgm:prSet presAssocID="{CC3F013F-77F5-48CA-92CF-318F7D50183E}" presName="Name0" presStyleCnt="0">
        <dgm:presLayoutVars>
          <dgm:chMax/>
          <dgm:chPref/>
          <dgm:dir/>
          <dgm:animLvl val="lvl"/>
        </dgm:presLayoutVars>
      </dgm:prSet>
      <dgm:spPr/>
    </dgm:pt>
    <dgm:pt modelId="{F7F6DB23-0F7A-4FB6-B207-DF11742B7C80}" type="pres">
      <dgm:prSet presAssocID="{83CD2A84-7082-487B-B2D5-FB0D0DD39238}" presName="composite" presStyleCnt="0"/>
      <dgm:spPr/>
    </dgm:pt>
    <dgm:pt modelId="{D2275B62-81F8-4CA8-AA07-8DC793C11A20}" type="pres">
      <dgm:prSet presAssocID="{83CD2A84-7082-487B-B2D5-FB0D0DD39238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0AFB90CF-CA29-47A1-99F8-34042B9EA552}" type="pres">
      <dgm:prSet presAssocID="{83CD2A84-7082-487B-B2D5-FB0D0DD39238}" presName="Childtext1" presStyleLbl="revTx" presStyleIdx="0" presStyleCnt="3" custLinFactNeighborX="3310" custLinFactNeighborY="-2052">
        <dgm:presLayoutVars>
          <dgm:chMax val="0"/>
          <dgm:chPref val="0"/>
          <dgm:bulletEnabled val="1"/>
        </dgm:presLayoutVars>
      </dgm:prSet>
      <dgm:spPr/>
    </dgm:pt>
    <dgm:pt modelId="{99147FFB-E591-480B-B819-6A40DBCEEDD9}" type="pres">
      <dgm:prSet presAssocID="{83CD2A84-7082-487B-B2D5-FB0D0DD39238}" presName="BalanceSpacing" presStyleCnt="0"/>
      <dgm:spPr/>
    </dgm:pt>
    <dgm:pt modelId="{F5FC32D9-CE59-4F64-B119-0ED3E10BDF56}" type="pres">
      <dgm:prSet presAssocID="{83CD2A84-7082-487B-B2D5-FB0D0DD39238}" presName="BalanceSpacing1" presStyleCnt="0"/>
      <dgm:spPr/>
    </dgm:pt>
    <dgm:pt modelId="{A00E7EDC-3CE2-4EC5-B4E0-23C405E0888F}" type="pres">
      <dgm:prSet presAssocID="{004C4AF9-30E9-4591-A59F-F0CF977B1A4A}" presName="Accent1Text" presStyleLbl="node1" presStyleIdx="1" presStyleCnt="6"/>
      <dgm:spPr/>
    </dgm:pt>
    <dgm:pt modelId="{A246A80C-A70B-4E54-94D6-487C6D78B308}" type="pres">
      <dgm:prSet presAssocID="{004C4AF9-30E9-4591-A59F-F0CF977B1A4A}" presName="spaceBetweenRectangles" presStyleCnt="0"/>
      <dgm:spPr/>
    </dgm:pt>
    <dgm:pt modelId="{370CDDC7-29AF-459E-840D-03E857CA2396}" type="pres">
      <dgm:prSet presAssocID="{07B7DD81-56C6-46CD-B985-CE60704C2CD6}" presName="composite" presStyleCnt="0"/>
      <dgm:spPr/>
    </dgm:pt>
    <dgm:pt modelId="{029DC340-AE01-4100-BA32-F4D49B410588}" type="pres">
      <dgm:prSet presAssocID="{07B7DD81-56C6-46CD-B985-CE60704C2CD6}" presName="Parent1" presStyleLbl="node1" presStyleIdx="2" presStyleCnt="6" custScaleX="111183">
        <dgm:presLayoutVars>
          <dgm:chMax val="1"/>
          <dgm:chPref val="1"/>
          <dgm:bulletEnabled val="1"/>
        </dgm:presLayoutVars>
      </dgm:prSet>
      <dgm:spPr/>
    </dgm:pt>
    <dgm:pt modelId="{6939C112-ED70-4D1D-AA98-B9B830049E05}" type="pres">
      <dgm:prSet presAssocID="{07B7DD81-56C6-46CD-B985-CE60704C2CD6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1E610F06-355B-45AB-8CE8-05D1503072F4}" type="pres">
      <dgm:prSet presAssocID="{07B7DD81-56C6-46CD-B985-CE60704C2CD6}" presName="BalanceSpacing" presStyleCnt="0"/>
      <dgm:spPr/>
    </dgm:pt>
    <dgm:pt modelId="{F55D4E76-A439-4350-9DF5-47A84985031F}" type="pres">
      <dgm:prSet presAssocID="{07B7DD81-56C6-46CD-B985-CE60704C2CD6}" presName="BalanceSpacing1" presStyleCnt="0"/>
      <dgm:spPr/>
    </dgm:pt>
    <dgm:pt modelId="{BEF193F7-5D82-4548-985F-D933A7C99BB1}" type="pres">
      <dgm:prSet presAssocID="{E3E6E4F0-53D1-45E6-91E1-1FA1CF009067}" presName="Accent1Text" presStyleLbl="node1" presStyleIdx="3" presStyleCnt="6"/>
      <dgm:spPr/>
    </dgm:pt>
    <dgm:pt modelId="{955F6378-C61C-451D-9B76-5E804F1FDE88}" type="pres">
      <dgm:prSet presAssocID="{E3E6E4F0-53D1-45E6-91E1-1FA1CF009067}" presName="spaceBetweenRectangles" presStyleCnt="0"/>
      <dgm:spPr/>
    </dgm:pt>
    <dgm:pt modelId="{FA1C7304-BA31-4878-A243-BD923DABED59}" type="pres">
      <dgm:prSet presAssocID="{C6231FE5-9024-4545-B556-CEFEEB3BF8CC}" presName="composite" presStyleCnt="0"/>
      <dgm:spPr/>
    </dgm:pt>
    <dgm:pt modelId="{7A5EA446-43F8-4573-8BA4-C69814427BBD}" type="pres">
      <dgm:prSet presAssocID="{C6231FE5-9024-4545-B556-CEFEEB3BF8CC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17C9BE79-89E8-4162-AC70-290BDC5DBD2E}" type="pres">
      <dgm:prSet presAssocID="{C6231FE5-9024-4545-B556-CEFEEB3BF8C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9C95A540-70B0-44B0-9B5B-51B3AAAABD86}" type="pres">
      <dgm:prSet presAssocID="{C6231FE5-9024-4545-B556-CEFEEB3BF8CC}" presName="BalanceSpacing" presStyleCnt="0"/>
      <dgm:spPr/>
    </dgm:pt>
    <dgm:pt modelId="{BF2F3E71-4654-4A7A-A6F1-F5FD2F1E6336}" type="pres">
      <dgm:prSet presAssocID="{C6231FE5-9024-4545-B556-CEFEEB3BF8CC}" presName="BalanceSpacing1" presStyleCnt="0"/>
      <dgm:spPr/>
    </dgm:pt>
    <dgm:pt modelId="{240A657A-C397-42EA-9A32-E8D93879509F}" type="pres">
      <dgm:prSet presAssocID="{47143CD2-D74E-486F-BD1A-0575D5CE69E1}" presName="Accent1Text" presStyleLbl="node1" presStyleIdx="5" presStyleCnt="6"/>
      <dgm:spPr/>
    </dgm:pt>
  </dgm:ptLst>
  <dgm:cxnLst>
    <dgm:cxn modelId="{774BB00E-09FA-424B-91C9-21E80B1CC101}" srcId="{CC3F013F-77F5-48CA-92CF-318F7D50183E}" destId="{83CD2A84-7082-487B-B2D5-FB0D0DD39238}" srcOrd="0" destOrd="0" parTransId="{A5F3A3FC-2539-41F6-8474-49504CE73EDB}" sibTransId="{004C4AF9-30E9-4591-A59F-F0CF977B1A4A}"/>
    <dgm:cxn modelId="{BCDBFF23-0EE6-496A-8BC5-3B40A65ED31D}" type="presOf" srcId="{004C4AF9-30E9-4591-A59F-F0CF977B1A4A}" destId="{A00E7EDC-3CE2-4EC5-B4E0-23C405E0888F}" srcOrd="0" destOrd="0" presId="urn:microsoft.com/office/officeart/2008/layout/AlternatingHexagons"/>
    <dgm:cxn modelId="{02BF392D-20FE-4823-893A-A579216DBB1F}" type="presOf" srcId="{07B7DD81-56C6-46CD-B985-CE60704C2CD6}" destId="{029DC340-AE01-4100-BA32-F4D49B410588}" srcOrd="0" destOrd="0" presId="urn:microsoft.com/office/officeart/2008/layout/AlternatingHexagons"/>
    <dgm:cxn modelId="{A8085132-2791-4F09-919B-F626F575E6F8}" type="presOf" srcId="{AC5D30C1-5CB9-4EDD-B754-5E6AA8AE3976}" destId="{0AFB90CF-CA29-47A1-99F8-34042B9EA552}" srcOrd="0" destOrd="0" presId="urn:microsoft.com/office/officeart/2008/layout/AlternatingHexagons"/>
    <dgm:cxn modelId="{14CA163F-0D70-46BC-9330-16A51972FEFA}" type="presOf" srcId="{83CD2A84-7082-487B-B2D5-FB0D0DD39238}" destId="{D2275B62-81F8-4CA8-AA07-8DC793C11A20}" srcOrd="0" destOrd="0" presId="urn:microsoft.com/office/officeart/2008/layout/AlternatingHexagons"/>
    <dgm:cxn modelId="{8E76B561-BEAB-42DB-8ABB-358F95815686}" type="presOf" srcId="{868BD551-7A39-41F1-9F8E-9809C2DEC94F}" destId="{6939C112-ED70-4D1D-AA98-B9B830049E05}" srcOrd="0" destOrd="0" presId="urn:microsoft.com/office/officeart/2008/layout/AlternatingHexagons"/>
    <dgm:cxn modelId="{FEE9146A-0F18-4F64-ABB7-909A766294DD}" srcId="{07B7DD81-56C6-46CD-B985-CE60704C2CD6}" destId="{868BD551-7A39-41F1-9F8E-9809C2DEC94F}" srcOrd="0" destOrd="0" parTransId="{BB50EE22-799D-4F76-868E-B28881BEBC7E}" sibTransId="{C34C7619-EA0A-4A2B-A28D-DAB83309CDA4}"/>
    <dgm:cxn modelId="{72281B6E-AC7A-4939-91E3-7D2B72E10F4A}" srcId="{C6231FE5-9024-4545-B556-CEFEEB3BF8CC}" destId="{470B3C72-F4CA-4481-8CC2-739F24D03C05}" srcOrd="0" destOrd="0" parTransId="{5871014F-65DF-4D2C-BCF7-9948129F6B05}" sibTransId="{FE1D9BAB-B9C5-4767-9827-B384F50D35F9}"/>
    <dgm:cxn modelId="{CF42F953-4FE3-43F7-B8BF-7B6A98334680}" srcId="{CC3F013F-77F5-48CA-92CF-318F7D50183E}" destId="{C6231FE5-9024-4545-B556-CEFEEB3BF8CC}" srcOrd="2" destOrd="0" parTransId="{E6964815-A2B6-4493-BB4A-E01C7AEB9C8D}" sibTransId="{47143CD2-D74E-486F-BD1A-0575D5CE69E1}"/>
    <dgm:cxn modelId="{168F4059-3728-4CE0-BAB2-3CC113A9A651}" type="presOf" srcId="{E3E6E4F0-53D1-45E6-91E1-1FA1CF009067}" destId="{BEF193F7-5D82-4548-985F-D933A7C99BB1}" srcOrd="0" destOrd="0" presId="urn:microsoft.com/office/officeart/2008/layout/AlternatingHexagons"/>
    <dgm:cxn modelId="{05CD1788-FF0D-427A-8281-57BD1017C099}" type="presOf" srcId="{CC3F013F-77F5-48CA-92CF-318F7D50183E}" destId="{41A05F8F-9133-4D90-91F3-33C09EF4475F}" srcOrd="0" destOrd="0" presId="urn:microsoft.com/office/officeart/2008/layout/AlternatingHexagons"/>
    <dgm:cxn modelId="{F236D89B-D6EA-42B5-AC81-9317E025F78E}" srcId="{83CD2A84-7082-487B-B2D5-FB0D0DD39238}" destId="{AC5D30C1-5CB9-4EDD-B754-5E6AA8AE3976}" srcOrd="0" destOrd="0" parTransId="{B2D287D8-438A-4DFA-BCFF-D7F1BAD3ED61}" sibTransId="{C5753918-38DD-448D-84E5-69D2F99D23EE}"/>
    <dgm:cxn modelId="{F3C652B0-8E20-45D8-B84E-0E409E19203D}" type="presOf" srcId="{470B3C72-F4CA-4481-8CC2-739F24D03C05}" destId="{17C9BE79-89E8-4162-AC70-290BDC5DBD2E}" srcOrd="0" destOrd="0" presId="urn:microsoft.com/office/officeart/2008/layout/AlternatingHexagons"/>
    <dgm:cxn modelId="{99975CC4-52F5-4544-B1D9-51EB25EA07CF}" type="presOf" srcId="{C6231FE5-9024-4545-B556-CEFEEB3BF8CC}" destId="{7A5EA446-43F8-4573-8BA4-C69814427BBD}" srcOrd="0" destOrd="0" presId="urn:microsoft.com/office/officeart/2008/layout/AlternatingHexagons"/>
    <dgm:cxn modelId="{E8D273D7-5DCC-446D-82A9-ED0529939354}" type="presOf" srcId="{47143CD2-D74E-486F-BD1A-0575D5CE69E1}" destId="{240A657A-C397-42EA-9A32-E8D93879509F}" srcOrd="0" destOrd="0" presId="urn:microsoft.com/office/officeart/2008/layout/AlternatingHexagons"/>
    <dgm:cxn modelId="{B76CD9DC-12BE-4AB6-9764-7DE03A391DEF}" srcId="{CC3F013F-77F5-48CA-92CF-318F7D50183E}" destId="{07B7DD81-56C6-46CD-B985-CE60704C2CD6}" srcOrd="1" destOrd="0" parTransId="{5C1CEEF3-1CBA-4769-8B75-7A9E373BBFA7}" sibTransId="{E3E6E4F0-53D1-45E6-91E1-1FA1CF009067}"/>
    <dgm:cxn modelId="{A4A170CD-A620-4CDE-8C39-80F6BA3285C8}" type="presParOf" srcId="{41A05F8F-9133-4D90-91F3-33C09EF4475F}" destId="{F7F6DB23-0F7A-4FB6-B207-DF11742B7C80}" srcOrd="0" destOrd="0" presId="urn:microsoft.com/office/officeart/2008/layout/AlternatingHexagons"/>
    <dgm:cxn modelId="{89965E1E-21E2-4F42-946F-C3BFCE256900}" type="presParOf" srcId="{F7F6DB23-0F7A-4FB6-B207-DF11742B7C80}" destId="{D2275B62-81F8-4CA8-AA07-8DC793C11A20}" srcOrd="0" destOrd="0" presId="urn:microsoft.com/office/officeart/2008/layout/AlternatingHexagons"/>
    <dgm:cxn modelId="{32C87FAD-5142-4910-AB4C-AEA8716A6704}" type="presParOf" srcId="{F7F6DB23-0F7A-4FB6-B207-DF11742B7C80}" destId="{0AFB90CF-CA29-47A1-99F8-34042B9EA552}" srcOrd="1" destOrd="0" presId="urn:microsoft.com/office/officeart/2008/layout/AlternatingHexagons"/>
    <dgm:cxn modelId="{47986B5F-A451-4434-9FB6-D8E1D1609918}" type="presParOf" srcId="{F7F6DB23-0F7A-4FB6-B207-DF11742B7C80}" destId="{99147FFB-E591-480B-B819-6A40DBCEEDD9}" srcOrd="2" destOrd="0" presId="urn:microsoft.com/office/officeart/2008/layout/AlternatingHexagons"/>
    <dgm:cxn modelId="{A7D397F4-B1FF-4B22-B630-4125349365E5}" type="presParOf" srcId="{F7F6DB23-0F7A-4FB6-B207-DF11742B7C80}" destId="{F5FC32D9-CE59-4F64-B119-0ED3E10BDF56}" srcOrd="3" destOrd="0" presId="urn:microsoft.com/office/officeart/2008/layout/AlternatingHexagons"/>
    <dgm:cxn modelId="{570B188D-8F4E-47E6-8F68-6EDFF34FF26B}" type="presParOf" srcId="{F7F6DB23-0F7A-4FB6-B207-DF11742B7C80}" destId="{A00E7EDC-3CE2-4EC5-B4E0-23C405E0888F}" srcOrd="4" destOrd="0" presId="urn:microsoft.com/office/officeart/2008/layout/AlternatingHexagons"/>
    <dgm:cxn modelId="{DDEA26E9-B3E4-42AE-BDFA-E0E875E7C4C0}" type="presParOf" srcId="{41A05F8F-9133-4D90-91F3-33C09EF4475F}" destId="{A246A80C-A70B-4E54-94D6-487C6D78B308}" srcOrd="1" destOrd="0" presId="urn:microsoft.com/office/officeart/2008/layout/AlternatingHexagons"/>
    <dgm:cxn modelId="{4564D0FE-839F-464E-B38F-00B80C065397}" type="presParOf" srcId="{41A05F8F-9133-4D90-91F3-33C09EF4475F}" destId="{370CDDC7-29AF-459E-840D-03E857CA2396}" srcOrd="2" destOrd="0" presId="urn:microsoft.com/office/officeart/2008/layout/AlternatingHexagons"/>
    <dgm:cxn modelId="{64B75761-AF52-4B89-8A94-EBBEA7F0F889}" type="presParOf" srcId="{370CDDC7-29AF-459E-840D-03E857CA2396}" destId="{029DC340-AE01-4100-BA32-F4D49B410588}" srcOrd="0" destOrd="0" presId="urn:microsoft.com/office/officeart/2008/layout/AlternatingHexagons"/>
    <dgm:cxn modelId="{E2ED5C84-6061-417C-AE43-E9E772382F1D}" type="presParOf" srcId="{370CDDC7-29AF-459E-840D-03E857CA2396}" destId="{6939C112-ED70-4D1D-AA98-B9B830049E05}" srcOrd="1" destOrd="0" presId="urn:microsoft.com/office/officeart/2008/layout/AlternatingHexagons"/>
    <dgm:cxn modelId="{7A549339-E9A5-4E08-9836-30B73E3F415B}" type="presParOf" srcId="{370CDDC7-29AF-459E-840D-03E857CA2396}" destId="{1E610F06-355B-45AB-8CE8-05D1503072F4}" srcOrd="2" destOrd="0" presId="urn:microsoft.com/office/officeart/2008/layout/AlternatingHexagons"/>
    <dgm:cxn modelId="{20EBA47D-6B51-4F21-934B-B957545A7743}" type="presParOf" srcId="{370CDDC7-29AF-459E-840D-03E857CA2396}" destId="{F55D4E76-A439-4350-9DF5-47A84985031F}" srcOrd="3" destOrd="0" presId="urn:microsoft.com/office/officeart/2008/layout/AlternatingHexagons"/>
    <dgm:cxn modelId="{7CC964C3-9C7B-4E5D-A69D-00337B353B5E}" type="presParOf" srcId="{370CDDC7-29AF-459E-840D-03E857CA2396}" destId="{BEF193F7-5D82-4548-985F-D933A7C99BB1}" srcOrd="4" destOrd="0" presId="urn:microsoft.com/office/officeart/2008/layout/AlternatingHexagons"/>
    <dgm:cxn modelId="{0F4C2928-436B-4EF4-9466-33D7324D2FB1}" type="presParOf" srcId="{41A05F8F-9133-4D90-91F3-33C09EF4475F}" destId="{955F6378-C61C-451D-9B76-5E804F1FDE88}" srcOrd="3" destOrd="0" presId="urn:microsoft.com/office/officeart/2008/layout/AlternatingHexagons"/>
    <dgm:cxn modelId="{DAA34B00-D628-4BF0-A059-69245CD99904}" type="presParOf" srcId="{41A05F8F-9133-4D90-91F3-33C09EF4475F}" destId="{FA1C7304-BA31-4878-A243-BD923DABED59}" srcOrd="4" destOrd="0" presId="urn:microsoft.com/office/officeart/2008/layout/AlternatingHexagons"/>
    <dgm:cxn modelId="{23B97080-BF1A-4F9F-BD73-013EF5E0B47B}" type="presParOf" srcId="{FA1C7304-BA31-4878-A243-BD923DABED59}" destId="{7A5EA446-43F8-4573-8BA4-C69814427BBD}" srcOrd="0" destOrd="0" presId="urn:microsoft.com/office/officeart/2008/layout/AlternatingHexagons"/>
    <dgm:cxn modelId="{EF4956A8-27B9-44E4-B6F3-DB401AC5722C}" type="presParOf" srcId="{FA1C7304-BA31-4878-A243-BD923DABED59}" destId="{17C9BE79-89E8-4162-AC70-290BDC5DBD2E}" srcOrd="1" destOrd="0" presId="urn:microsoft.com/office/officeart/2008/layout/AlternatingHexagons"/>
    <dgm:cxn modelId="{EDE4ADAE-3CB5-41AC-91B5-3C0EF22720DD}" type="presParOf" srcId="{FA1C7304-BA31-4878-A243-BD923DABED59}" destId="{9C95A540-70B0-44B0-9B5B-51B3AAAABD86}" srcOrd="2" destOrd="0" presId="urn:microsoft.com/office/officeart/2008/layout/AlternatingHexagons"/>
    <dgm:cxn modelId="{D83439A6-F6CA-4B25-8CB0-BE1929198D80}" type="presParOf" srcId="{FA1C7304-BA31-4878-A243-BD923DABED59}" destId="{BF2F3E71-4654-4A7A-A6F1-F5FD2F1E6336}" srcOrd="3" destOrd="0" presId="urn:microsoft.com/office/officeart/2008/layout/AlternatingHexagons"/>
    <dgm:cxn modelId="{42933EC7-AE62-4F96-A981-8FAC1427F6BE}" type="presParOf" srcId="{FA1C7304-BA31-4878-A243-BD923DABED59}" destId="{240A657A-C397-42EA-9A32-E8D93879509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DD79D2-B9E7-4DBA-AACD-F1E6955BADA7}" type="doc">
      <dgm:prSet loTypeId="urn:microsoft.com/office/officeart/2005/8/layout/radial5" loCatId="cycle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C86C119-B68A-48B3-BA42-93A8E8C1BBA9}">
      <dgm:prSet phldrT="[Text]"/>
      <dgm:spPr/>
      <dgm:t>
        <a:bodyPr/>
        <a:lstStyle/>
        <a:p>
          <a:r>
            <a:rPr lang="en-US" b="1" dirty="0">
              <a:latin typeface="PT Sans" panose="020B0503020203020204" pitchFamily="34" charset="0"/>
            </a:rPr>
            <a:t>Good advocacy </a:t>
          </a:r>
        </a:p>
      </dgm:t>
    </dgm:pt>
    <dgm:pt modelId="{2F22CF70-0ABF-4E15-BF14-5186706298F7}" type="parTrans" cxnId="{B2FBDD4B-2A90-45B6-A42A-C3BF22775EB5}">
      <dgm:prSet/>
      <dgm:spPr/>
      <dgm:t>
        <a:bodyPr/>
        <a:lstStyle/>
        <a:p>
          <a:endParaRPr lang="en-US"/>
        </a:p>
      </dgm:t>
    </dgm:pt>
    <dgm:pt modelId="{ADF3FCDE-6A07-4D17-8BBA-ACD9D69CE17F}" type="sibTrans" cxnId="{B2FBDD4B-2A90-45B6-A42A-C3BF22775EB5}">
      <dgm:prSet/>
      <dgm:spPr/>
      <dgm:t>
        <a:bodyPr/>
        <a:lstStyle/>
        <a:p>
          <a:endParaRPr lang="en-US"/>
        </a:p>
      </dgm:t>
    </dgm:pt>
    <dgm:pt modelId="{F9E8F89D-3133-489C-ACE0-B44E7E384653}">
      <dgm:prSet phldrT="[Text]"/>
      <dgm:spPr/>
      <dgm:t>
        <a:bodyPr/>
        <a:lstStyle/>
        <a:p>
          <a:r>
            <a:rPr lang="en-US" b="1" dirty="0">
              <a:latin typeface="PT Sans" panose="020B0503020203020204" pitchFamily="34" charset="0"/>
            </a:rPr>
            <a:t>Context</a:t>
          </a:r>
        </a:p>
      </dgm:t>
    </dgm:pt>
    <dgm:pt modelId="{8223A732-3895-41A2-838D-FB9737310AAD}" type="parTrans" cxnId="{1E1B520A-6A28-446E-9EA7-D0A497FBBE87}">
      <dgm:prSet/>
      <dgm:spPr/>
      <dgm:t>
        <a:bodyPr/>
        <a:lstStyle/>
        <a:p>
          <a:endParaRPr lang="en-US"/>
        </a:p>
      </dgm:t>
    </dgm:pt>
    <dgm:pt modelId="{BBCB9EB4-2AA2-4BE6-9370-7E67344A474A}" type="sibTrans" cxnId="{1E1B520A-6A28-446E-9EA7-D0A497FBBE87}">
      <dgm:prSet/>
      <dgm:spPr/>
      <dgm:t>
        <a:bodyPr/>
        <a:lstStyle/>
        <a:p>
          <a:endParaRPr lang="en-US"/>
        </a:p>
      </dgm:t>
    </dgm:pt>
    <dgm:pt modelId="{FD46967F-68EA-46FA-8636-C25D48CFC43C}">
      <dgm:prSet phldrT="[Text]"/>
      <dgm:spPr/>
      <dgm:t>
        <a:bodyPr/>
        <a:lstStyle/>
        <a:p>
          <a:r>
            <a:rPr lang="en-US" b="1" dirty="0">
              <a:latin typeface="PT Sans" panose="020B0503020203020204" pitchFamily="34" charset="0"/>
            </a:rPr>
            <a:t>Evidence</a:t>
          </a:r>
        </a:p>
      </dgm:t>
    </dgm:pt>
    <dgm:pt modelId="{B20F5E2D-4E12-48C6-9164-31465EC63E4B}" type="parTrans" cxnId="{0F3F3509-FA92-4BBD-97A5-61F8A425D9AC}">
      <dgm:prSet/>
      <dgm:spPr/>
      <dgm:t>
        <a:bodyPr/>
        <a:lstStyle/>
        <a:p>
          <a:endParaRPr lang="en-US"/>
        </a:p>
      </dgm:t>
    </dgm:pt>
    <dgm:pt modelId="{09E00233-D19D-4422-8818-5BC5C55CB11B}" type="sibTrans" cxnId="{0F3F3509-FA92-4BBD-97A5-61F8A425D9AC}">
      <dgm:prSet/>
      <dgm:spPr/>
      <dgm:t>
        <a:bodyPr/>
        <a:lstStyle/>
        <a:p>
          <a:endParaRPr lang="en-US"/>
        </a:p>
      </dgm:t>
    </dgm:pt>
    <dgm:pt modelId="{F839679F-359A-4D96-A862-A5C8A1EF8AAC}">
      <dgm:prSet phldrT="[Text]"/>
      <dgm:spPr/>
      <dgm:t>
        <a:bodyPr/>
        <a:lstStyle/>
        <a:p>
          <a:r>
            <a:rPr lang="en-US" b="1" dirty="0">
              <a:latin typeface="PT Sans" panose="020B0503020203020204" pitchFamily="34" charset="0"/>
            </a:rPr>
            <a:t>Feasibility</a:t>
          </a:r>
        </a:p>
      </dgm:t>
    </dgm:pt>
    <dgm:pt modelId="{55706531-F8F9-4FDD-9AD8-A9BBCEAFC907}" type="parTrans" cxnId="{F616D891-E94D-4714-829C-85ED38951F42}">
      <dgm:prSet/>
      <dgm:spPr/>
      <dgm:t>
        <a:bodyPr/>
        <a:lstStyle/>
        <a:p>
          <a:endParaRPr lang="en-US"/>
        </a:p>
      </dgm:t>
    </dgm:pt>
    <dgm:pt modelId="{04EBF52A-8B2D-4ABD-AF93-C8A01095F350}" type="sibTrans" cxnId="{F616D891-E94D-4714-829C-85ED38951F42}">
      <dgm:prSet/>
      <dgm:spPr/>
      <dgm:t>
        <a:bodyPr/>
        <a:lstStyle/>
        <a:p>
          <a:endParaRPr lang="en-US"/>
        </a:p>
      </dgm:t>
    </dgm:pt>
    <dgm:pt modelId="{3C7311F2-1FF5-4DDC-AC5E-188EF68C079F}" type="pres">
      <dgm:prSet presAssocID="{4DDD79D2-B9E7-4DBA-AACD-F1E6955BADA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E41334C-5112-43B6-9328-756C0417DD8F}" type="pres">
      <dgm:prSet presAssocID="{3C86C119-B68A-48B3-BA42-93A8E8C1BBA9}" presName="centerShape" presStyleLbl="node0" presStyleIdx="0" presStyleCnt="1"/>
      <dgm:spPr/>
    </dgm:pt>
    <dgm:pt modelId="{313C9490-4098-4529-AFE1-7C007BB6E122}" type="pres">
      <dgm:prSet presAssocID="{8223A732-3895-41A2-838D-FB9737310AAD}" presName="parTrans" presStyleLbl="sibTrans2D1" presStyleIdx="0" presStyleCnt="3"/>
      <dgm:spPr/>
    </dgm:pt>
    <dgm:pt modelId="{BF59DF03-2B82-4E4A-AD55-EAD9D97C530A}" type="pres">
      <dgm:prSet presAssocID="{8223A732-3895-41A2-838D-FB9737310AAD}" presName="connectorText" presStyleLbl="sibTrans2D1" presStyleIdx="0" presStyleCnt="3"/>
      <dgm:spPr/>
    </dgm:pt>
    <dgm:pt modelId="{ACBE0CB4-8E65-4153-A94A-61651E5F80A3}" type="pres">
      <dgm:prSet presAssocID="{F9E8F89D-3133-489C-ACE0-B44E7E384653}" presName="node" presStyleLbl="node1" presStyleIdx="0" presStyleCnt="3">
        <dgm:presLayoutVars>
          <dgm:bulletEnabled val="1"/>
        </dgm:presLayoutVars>
      </dgm:prSet>
      <dgm:spPr/>
    </dgm:pt>
    <dgm:pt modelId="{F85D566F-02A4-496D-B466-F4D2324A421D}" type="pres">
      <dgm:prSet presAssocID="{B20F5E2D-4E12-48C6-9164-31465EC63E4B}" presName="parTrans" presStyleLbl="sibTrans2D1" presStyleIdx="1" presStyleCnt="3"/>
      <dgm:spPr/>
    </dgm:pt>
    <dgm:pt modelId="{C770AD1A-6B2F-4592-98A7-6816AB021C3E}" type="pres">
      <dgm:prSet presAssocID="{B20F5E2D-4E12-48C6-9164-31465EC63E4B}" presName="connectorText" presStyleLbl="sibTrans2D1" presStyleIdx="1" presStyleCnt="3"/>
      <dgm:spPr/>
    </dgm:pt>
    <dgm:pt modelId="{5824EC2C-A0FF-46C2-95C4-5C9CF8B3938F}" type="pres">
      <dgm:prSet presAssocID="{FD46967F-68EA-46FA-8636-C25D48CFC43C}" presName="node" presStyleLbl="node1" presStyleIdx="1" presStyleCnt="3">
        <dgm:presLayoutVars>
          <dgm:bulletEnabled val="1"/>
        </dgm:presLayoutVars>
      </dgm:prSet>
      <dgm:spPr/>
    </dgm:pt>
    <dgm:pt modelId="{A582024C-8365-4CB8-97BA-B2008B1F461E}" type="pres">
      <dgm:prSet presAssocID="{55706531-F8F9-4FDD-9AD8-A9BBCEAFC907}" presName="parTrans" presStyleLbl="sibTrans2D1" presStyleIdx="2" presStyleCnt="3"/>
      <dgm:spPr/>
    </dgm:pt>
    <dgm:pt modelId="{17D10288-B1C6-435A-88BB-0535B7C4376B}" type="pres">
      <dgm:prSet presAssocID="{55706531-F8F9-4FDD-9AD8-A9BBCEAFC907}" presName="connectorText" presStyleLbl="sibTrans2D1" presStyleIdx="2" presStyleCnt="3"/>
      <dgm:spPr/>
    </dgm:pt>
    <dgm:pt modelId="{90194928-9611-4DDC-ACB5-CB13742243ED}" type="pres">
      <dgm:prSet presAssocID="{F839679F-359A-4D96-A862-A5C8A1EF8AAC}" presName="node" presStyleLbl="node1" presStyleIdx="2" presStyleCnt="3">
        <dgm:presLayoutVars>
          <dgm:bulletEnabled val="1"/>
        </dgm:presLayoutVars>
      </dgm:prSet>
      <dgm:spPr/>
    </dgm:pt>
  </dgm:ptLst>
  <dgm:cxnLst>
    <dgm:cxn modelId="{D1BFDC01-1249-4C57-9031-43EBFF0AD486}" type="presOf" srcId="{F839679F-359A-4D96-A862-A5C8A1EF8AAC}" destId="{90194928-9611-4DDC-ACB5-CB13742243ED}" srcOrd="0" destOrd="0" presId="urn:microsoft.com/office/officeart/2005/8/layout/radial5"/>
    <dgm:cxn modelId="{0F3F3509-FA92-4BBD-97A5-61F8A425D9AC}" srcId="{3C86C119-B68A-48B3-BA42-93A8E8C1BBA9}" destId="{FD46967F-68EA-46FA-8636-C25D48CFC43C}" srcOrd="1" destOrd="0" parTransId="{B20F5E2D-4E12-48C6-9164-31465EC63E4B}" sibTransId="{09E00233-D19D-4422-8818-5BC5C55CB11B}"/>
    <dgm:cxn modelId="{1E1B520A-6A28-446E-9EA7-D0A497FBBE87}" srcId="{3C86C119-B68A-48B3-BA42-93A8E8C1BBA9}" destId="{F9E8F89D-3133-489C-ACE0-B44E7E384653}" srcOrd="0" destOrd="0" parTransId="{8223A732-3895-41A2-838D-FB9737310AAD}" sibTransId="{BBCB9EB4-2AA2-4BE6-9370-7E67344A474A}"/>
    <dgm:cxn modelId="{D9C9C41F-2E9D-40C8-B995-14FB619A6661}" type="presOf" srcId="{55706531-F8F9-4FDD-9AD8-A9BBCEAFC907}" destId="{A582024C-8365-4CB8-97BA-B2008B1F461E}" srcOrd="0" destOrd="0" presId="urn:microsoft.com/office/officeart/2005/8/layout/radial5"/>
    <dgm:cxn modelId="{B2FBDD4B-2A90-45B6-A42A-C3BF22775EB5}" srcId="{4DDD79D2-B9E7-4DBA-AACD-F1E6955BADA7}" destId="{3C86C119-B68A-48B3-BA42-93A8E8C1BBA9}" srcOrd="0" destOrd="0" parTransId="{2F22CF70-0ABF-4E15-BF14-5186706298F7}" sibTransId="{ADF3FCDE-6A07-4D17-8BBA-ACD9D69CE17F}"/>
    <dgm:cxn modelId="{642F1350-5829-4B3D-B480-E41FB5EA3585}" type="presOf" srcId="{55706531-F8F9-4FDD-9AD8-A9BBCEAFC907}" destId="{17D10288-B1C6-435A-88BB-0535B7C4376B}" srcOrd="1" destOrd="0" presId="urn:microsoft.com/office/officeart/2005/8/layout/radial5"/>
    <dgm:cxn modelId="{854CF27E-4D29-4990-9FFA-5A4F31A4AA6E}" type="presOf" srcId="{3C86C119-B68A-48B3-BA42-93A8E8C1BBA9}" destId="{EE41334C-5112-43B6-9328-756C0417DD8F}" srcOrd="0" destOrd="0" presId="urn:microsoft.com/office/officeart/2005/8/layout/radial5"/>
    <dgm:cxn modelId="{F616D891-E94D-4714-829C-85ED38951F42}" srcId="{3C86C119-B68A-48B3-BA42-93A8E8C1BBA9}" destId="{F839679F-359A-4D96-A862-A5C8A1EF8AAC}" srcOrd="2" destOrd="0" parTransId="{55706531-F8F9-4FDD-9AD8-A9BBCEAFC907}" sibTransId="{04EBF52A-8B2D-4ABD-AF93-C8A01095F350}"/>
    <dgm:cxn modelId="{D8E83793-7109-4219-B35B-F6B8DEF9F832}" type="presOf" srcId="{B20F5E2D-4E12-48C6-9164-31465EC63E4B}" destId="{F85D566F-02A4-496D-B466-F4D2324A421D}" srcOrd="0" destOrd="0" presId="urn:microsoft.com/office/officeart/2005/8/layout/radial5"/>
    <dgm:cxn modelId="{254A14B6-13A5-4873-A849-D44A732EF242}" type="presOf" srcId="{F9E8F89D-3133-489C-ACE0-B44E7E384653}" destId="{ACBE0CB4-8E65-4153-A94A-61651E5F80A3}" srcOrd="0" destOrd="0" presId="urn:microsoft.com/office/officeart/2005/8/layout/radial5"/>
    <dgm:cxn modelId="{03A528C2-1704-4618-81E6-AEDB4ED1F4E1}" type="presOf" srcId="{FD46967F-68EA-46FA-8636-C25D48CFC43C}" destId="{5824EC2C-A0FF-46C2-95C4-5C9CF8B3938F}" srcOrd="0" destOrd="0" presId="urn:microsoft.com/office/officeart/2005/8/layout/radial5"/>
    <dgm:cxn modelId="{39D54ACF-2B3D-4536-81CB-9330E0031F2B}" type="presOf" srcId="{8223A732-3895-41A2-838D-FB9737310AAD}" destId="{313C9490-4098-4529-AFE1-7C007BB6E122}" srcOrd="0" destOrd="0" presId="urn:microsoft.com/office/officeart/2005/8/layout/radial5"/>
    <dgm:cxn modelId="{847D48E6-FEEE-4C9F-9FF6-AB378B27C553}" type="presOf" srcId="{4DDD79D2-B9E7-4DBA-AACD-F1E6955BADA7}" destId="{3C7311F2-1FF5-4DDC-AC5E-188EF68C079F}" srcOrd="0" destOrd="0" presId="urn:microsoft.com/office/officeart/2005/8/layout/radial5"/>
    <dgm:cxn modelId="{BED50AEC-2536-4711-8E40-FB4E7312B914}" type="presOf" srcId="{8223A732-3895-41A2-838D-FB9737310AAD}" destId="{BF59DF03-2B82-4E4A-AD55-EAD9D97C530A}" srcOrd="1" destOrd="0" presId="urn:microsoft.com/office/officeart/2005/8/layout/radial5"/>
    <dgm:cxn modelId="{52622DF1-D746-400E-B929-75CA22AE2E88}" type="presOf" srcId="{B20F5E2D-4E12-48C6-9164-31465EC63E4B}" destId="{C770AD1A-6B2F-4592-98A7-6816AB021C3E}" srcOrd="1" destOrd="0" presId="urn:microsoft.com/office/officeart/2005/8/layout/radial5"/>
    <dgm:cxn modelId="{4A52C790-450E-4E11-8A75-1948BA1B5B47}" type="presParOf" srcId="{3C7311F2-1FF5-4DDC-AC5E-188EF68C079F}" destId="{EE41334C-5112-43B6-9328-756C0417DD8F}" srcOrd="0" destOrd="0" presId="urn:microsoft.com/office/officeart/2005/8/layout/radial5"/>
    <dgm:cxn modelId="{FA0BF9F3-93E5-4F4E-84ED-DA951881AD83}" type="presParOf" srcId="{3C7311F2-1FF5-4DDC-AC5E-188EF68C079F}" destId="{313C9490-4098-4529-AFE1-7C007BB6E122}" srcOrd="1" destOrd="0" presId="urn:microsoft.com/office/officeart/2005/8/layout/radial5"/>
    <dgm:cxn modelId="{0B67ED59-EC20-41E1-ADF5-3EFDCF0D0ABD}" type="presParOf" srcId="{313C9490-4098-4529-AFE1-7C007BB6E122}" destId="{BF59DF03-2B82-4E4A-AD55-EAD9D97C530A}" srcOrd="0" destOrd="0" presId="urn:microsoft.com/office/officeart/2005/8/layout/radial5"/>
    <dgm:cxn modelId="{F19D7220-0994-4A42-8658-BC612B844B92}" type="presParOf" srcId="{3C7311F2-1FF5-4DDC-AC5E-188EF68C079F}" destId="{ACBE0CB4-8E65-4153-A94A-61651E5F80A3}" srcOrd="2" destOrd="0" presId="urn:microsoft.com/office/officeart/2005/8/layout/radial5"/>
    <dgm:cxn modelId="{BD5CD955-FA65-4678-83F2-BE95C95FB015}" type="presParOf" srcId="{3C7311F2-1FF5-4DDC-AC5E-188EF68C079F}" destId="{F85D566F-02A4-496D-B466-F4D2324A421D}" srcOrd="3" destOrd="0" presId="urn:microsoft.com/office/officeart/2005/8/layout/radial5"/>
    <dgm:cxn modelId="{4715BAC1-3CB3-4191-92B3-3B39A1EBBE4B}" type="presParOf" srcId="{F85D566F-02A4-496D-B466-F4D2324A421D}" destId="{C770AD1A-6B2F-4592-98A7-6816AB021C3E}" srcOrd="0" destOrd="0" presId="urn:microsoft.com/office/officeart/2005/8/layout/radial5"/>
    <dgm:cxn modelId="{85B36784-773E-4456-A844-286495739611}" type="presParOf" srcId="{3C7311F2-1FF5-4DDC-AC5E-188EF68C079F}" destId="{5824EC2C-A0FF-46C2-95C4-5C9CF8B3938F}" srcOrd="4" destOrd="0" presId="urn:microsoft.com/office/officeart/2005/8/layout/radial5"/>
    <dgm:cxn modelId="{F0714700-392C-4283-99AE-776E3FF25ECE}" type="presParOf" srcId="{3C7311F2-1FF5-4DDC-AC5E-188EF68C079F}" destId="{A582024C-8365-4CB8-97BA-B2008B1F461E}" srcOrd="5" destOrd="0" presId="urn:microsoft.com/office/officeart/2005/8/layout/radial5"/>
    <dgm:cxn modelId="{86438A83-B0C9-47B7-8229-DE733152C60E}" type="presParOf" srcId="{A582024C-8365-4CB8-97BA-B2008B1F461E}" destId="{17D10288-B1C6-435A-88BB-0535B7C4376B}" srcOrd="0" destOrd="0" presId="urn:microsoft.com/office/officeart/2005/8/layout/radial5"/>
    <dgm:cxn modelId="{45227927-3C24-463D-B0E1-DB223270A602}" type="presParOf" srcId="{3C7311F2-1FF5-4DDC-AC5E-188EF68C079F}" destId="{90194928-9611-4DDC-ACB5-CB13742243ED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2B6EC-BCA2-4785-A30D-43B26BD06634}">
      <dsp:nvSpPr>
        <dsp:cNvPr id="0" name=""/>
        <dsp:cNvSpPr/>
      </dsp:nvSpPr>
      <dsp:spPr>
        <a:xfrm rot="16200000">
          <a:off x="441325" y="-441325"/>
          <a:ext cx="1771650" cy="2654300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  <a:cs typeface="Arial" panose="020B0604020202020204" pitchFamily="34" charset="0"/>
            </a:rPr>
            <a:t>Fundamental principle of democracy is that citizens have the right to demand accountability and public actors have an obligation to account</a:t>
          </a:r>
          <a:endParaRPr lang="en-GB" sz="1400" kern="1200" dirty="0">
            <a:latin typeface="+mj-lt"/>
          </a:endParaRPr>
        </a:p>
      </dsp:txBody>
      <dsp:txXfrm rot="5400000">
        <a:off x="0" y="0"/>
        <a:ext cx="2654300" cy="1328737"/>
      </dsp:txXfrm>
    </dsp:sp>
    <dsp:sp modelId="{E2D89F42-CC20-4A2C-AF86-D00A6ED6718E}">
      <dsp:nvSpPr>
        <dsp:cNvPr id="0" name=""/>
        <dsp:cNvSpPr/>
      </dsp:nvSpPr>
      <dsp:spPr>
        <a:xfrm>
          <a:off x="2654300" y="0"/>
          <a:ext cx="2654300" cy="1771650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  <a:cs typeface="Arial" panose="020B0604020202020204" pitchFamily="34" charset="0"/>
            </a:rPr>
            <a:t>It is required to keep the public sector transparent and productive</a:t>
          </a:r>
          <a:endParaRPr lang="en-GB" sz="1400" kern="1200" dirty="0">
            <a:latin typeface="+mj-lt"/>
          </a:endParaRPr>
        </a:p>
      </dsp:txBody>
      <dsp:txXfrm>
        <a:off x="2654300" y="0"/>
        <a:ext cx="2654300" cy="1328737"/>
      </dsp:txXfrm>
    </dsp:sp>
    <dsp:sp modelId="{6856B98B-307B-458E-9D67-34E678A445F2}">
      <dsp:nvSpPr>
        <dsp:cNvPr id="0" name=""/>
        <dsp:cNvSpPr/>
      </dsp:nvSpPr>
      <dsp:spPr>
        <a:xfrm rot="10800000">
          <a:off x="0" y="1771650"/>
          <a:ext cx="2654300" cy="1771650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  <a:cs typeface="Arial" panose="020B0604020202020204" pitchFamily="34" charset="0"/>
            </a:rPr>
            <a:t>Consequence of the implicit ‘social compact’ between citizens and their delegated representatives and agents of government</a:t>
          </a:r>
          <a:endParaRPr lang="en-GB" sz="1400" kern="1200" dirty="0">
            <a:latin typeface="+mj-lt"/>
          </a:endParaRPr>
        </a:p>
      </dsp:txBody>
      <dsp:txXfrm rot="10800000">
        <a:off x="0" y="2214562"/>
        <a:ext cx="2654300" cy="1328737"/>
      </dsp:txXfrm>
    </dsp:sp>
    <dsp:sp modelId="{C32ACA90-6760-4F8A-8BD5-158901C40BEC}">
      <dsp:nvSpPr>
        <dsp:cNvPr id="0" name=""/>
        <dsp:cNvSpPr/>
      </dsp:nvSpPr>
      <dsp:spPr>
        <a:xfrm rot="5400000">
          <a:off x="3095625" y="1330324"/>
          <a:ext cx="1771650" cy="2654300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+mj-lt"/>
              <a:cs typeface="Arial" panose="020B0604020202020204" pitchFamily="34" charset="0"/>
            </a:rPr>
            <a:t>Agreement for mutual benefit of government and citizens, outlining the responsibilities and obligations and what is expected from both sides of the divide</a:t>
          </a:r>
          <a:endParaRPr lang="en-GB" sz="1400" kern="1200" dirty="0">
            <a:latin typeface="+mj-lt"/>
          </a:endParaRPr>
        </a:p>
      </dsp:txBody>
      <dsp:txXfrm rot="-5400000">
        <a:off x="2654300" y="2214562"/>
        <a:ext cx="2654300" cy="1328737"/>
      </dsp:txXfrm>
    </dsp:sp>
    <dsp:sp modelId="{CB203896-E6E7-4AAE-9DA1-23806D5B17DF}">
      <dsp:nvSpPr>
        <dsp:cNvPr id="0" name=""/>
        <dsp:cNvSpPr/>
      </dsp:nvSpPr>
      <dsp:spPr>
        <a:xfrm>
          <a:off x="1538594" y="1328737"/>
          <a:ext cx="2231411" cy="885825"/>
        </a:xfrm>
        <a:prstGeom prst="roundRect">
          <a:avLst/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bg1"/>
              </a:solidFill>
              <a:latin typeface="+mj-lt"/>
            </a:rPr>
            <a:t>Accountability</a:t>
          </a:r>
        </a:p>
      </dsp:txBody>
      <dsp:txXfrm>
        <a:off x="1581836" y="1371979"/>
        <a:ext cx="2144927" cy="7993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75B62-81F8-4CA8-AA07-8DC793C11A20}">
      <dsp:nvSpPr>
        <dsp:cNvPr id="0" name=""/>
        <dsp:cNvSpPr/>
      </dsp:nvSpPr>
      <dsp:spPr>
        <a:xfrm rot="5400000">
          <a:off x="4104104" y="112888"/>
          <a:ext cx="1686718" cy="146744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2"/>
              </a:solidFill>
              <a:latin typeface="+mj-lt"/>
            </a:rPr>
            <a:t>Horizontal</a:t>
          </a:r>
        </a:p>
      </dsp:txBody>
      <dsp:txXfrm rot="-5400000">
        <a:off x="4442417" y="266099"/>
        <a:ext cx="1010091" cy="1161024"/>
      </dsp:txXfrm>
    </dsp:sp>
    <dsp:sp modelId="{0AFB90CF-CA29-47A1-99F8-34042B9EA552}">
      <dsp:nvSpPr>
        <dsp:cNvPr id="0" name=""/>
        <dsp:cNvSpPr/>
      </dsp:nvSpPr>
      <dsp:spPr>
        <a:xfrm>
          <a:off x="5788022" y="319828"/>
          <a:ext cx="1882378" cy="101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2"/>
              </a:solidFill>
              <a:latin typeface="+mj-lt"/>
            </a:rPr>
            <a:t>State institutions are able to hold to account its own branches of government</a:t>
          </a:r>
        </a:p>
      </dsp:txBody>
      <dsp:txXfrm>
        <a:off x="5788022" y="319828"/>
        <a:ext cx="1882378" cy="1012031"/>
      </dsp:txXfrm>
    </dsp:sp>
    <dsp:sp modelId="{A00E7EDC-3CE2-4EC5-B4E0-23C405E0888F}">
      <dsp:nvSpPr>
        <dsp:cNvPr id="0" name=""/>
        <dsp:cNvSpPr/>
      </dsp:nvSpPr>
      <dsp:spPr>
        <a:xfrm rot="5400000">
          <a:off x="2519263" y="112888"/>
          <a:ext cx="1686718" cy="146744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8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>
            <a:solidFill>
              <a:schemeClr val="accent5"/>
            </a:solidFill>
            <a:latin typeface="+mj-lt"/>
          </a:endParaRPr>
        </a:p>
      </dsp:txBody>
      <dsp:txXfrm rot="-5400000">
        <a:off x="2857576" y="266099"/>
        <a:ext cx="1010091" cy="1161024"/>
      </dsp:txXfrm>
    </dsp:sp>
    <dsp:sp modelId="{029DC340-AE01-4100-BA32-F4D49B410588}">
      <dsp:nvSpPr>
        <dsp:cNvPr id="0" name=""/>
        <dsp:cNvSpPr/>
      </dsp:nvSpPr>
      <dsp:spPr>
        <a:xfrm rot="5400000">
          <a:off x="3308648" y="1462523"/>
          <a:ext cx="1686718" cy="163154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6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2"/>
              </a:solidFill>
              <a:latin typeface="+mj-lt"/>
            </a:rPr>
            <a:t>Vertical</a:t>
          </a:r>
        </a:p>
      </dsp:txBody>
      <dsp:txXfrm rot="-5400000">
        <a:off x="3603710" y="1711461"/>
        <a:ext cx="1096593" cy="1133674"/>
      </dsp:txXfrm>
    </dsp:sp>
    <dsp:sp modelId="{6939C112-ED70-4D1D-AA98-B9B830049E05}">
      <dsp:nvSpPr>
        <dsp:cNvPr id="0" name=""/>
        <dsp:cNvSpPr/>
      </dsp:nvSpPr>
      <dsp:spPr>
        <a:xfrm>
          <a:off x="1535906" y="1772282"/>
          <a:ext cx="1821656" cy="101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2"/>
              </a:solidFill>
              <a:latin typeface="+mj-lt"/>
            </a:rPr>
            <a:t>State’s population to hold its government accountable</a:t>
          </a:r>
        </a:p>
      </dsp:txBody>
      <dsp:txXfrm>
        <a:off x="1535906" y="1772282"/>
        <a:ext cx="1821656" cy="1012031"/>
      </dsp:txXfrm>
    </dsp:sp>
    <dsp:sp modelId="{BEF193F7-5D82-4548-985F-D933A7C99BB1}">
      <dsp:nvSpPr>
        <dsp:cNvPr id="0" name=""/>
        <dsp:cNvSpPr/>
      </dsp:nvSpPr>
      <dsp:spPr>
        <a:xfrm rot="5400000">
          <a:off x="4893489" y="1544575"/>
          <a:ext cx="1686718" cy="146744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4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>
            <a:solidFill>
              <a:schemeClr val="accent5"/>
            </a:solidFill>
            <a:latin typeface="+mj-lt"/>
          </a:endParaRPr>
        </a:p>
      </dsp:txBody>
      <dsp:txXfrm rot="-5400000">
        <a:off x="5231802" y="1697786"/>
        <a:ext cx="1010091" cy="1161024"/>
      </dsp:txXfrm>
    </dsp:sp>
    <dsp:sp modelId="{7A5EA446-43F8-4573-8BA4-C69814427BBD}">
      <dsp:nvSpPr>
        <dsp:cNvPr id="0" name=""/>
        <dsp:cNvSpPr/>
      </dsp:nvSpPr>
      <dsp:spPr>
        <a:xfrm rot="5400000">
          <a:off x="4104104" y="2976262"/>
          <a:ext cx="1686718" cy="146744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2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chemeClr val="tx2"/>
              </a:solidFill>
              <a:latin typeface="+mj-lt"/>
            </a:rPr>
            <a:t>Social</a:t>
          </a:r>
          <a:endParaRPr lang="en-GB" sz="2000" b="1" kern="1200" dirty="0">
            <a:solidFill>
              <a:schemeClr val="tx2"/>
            </a:solidFill>
            <a:latin typeface="+mj-lt"/>
          </a:endParaRPr>
        </a:p>
      </dsp:txBody>
      <dsp:txXfrm rot="-5400000">
        <a:off x="4442417" y="3129473"/>
        <a:ext cx="1010091" cy="1161024"/>
      </dsp:txXfrm>
    </dsp:sp>
    <dsp:sp modelId="{17C9BE79-89E8-4162-AC70-290BDC5DBD2E}">
      <dsp:nvSpPr>
        <dsp:cNvPr id="0" name=""/>
        <dsp:cNvSpPr/>
      </dsp:nvSpPr>
      <dsp:spPr>
        <a:xfrm>
          <a:off x="5725716" y="3203969"/>
          <a:ext cx="1882378" cy="101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2"/>
              </a:solidFill>
              <a:latin typeface="+mj-lt"/>
            </a:rPr>
            <a:t>Ordinary citizens and/or CSOs participate directly or indirectly in exacting accountability</a:t>
          </a:r>
          <a:endParaRPr lang="en-GB" sz="1400" kern="1200" dirty="0">
            <a:solidFill>
              <a:schemeClr val="tx2"/>
            </a:solidFill>
            <a:latin typeface="+mj-lt"/>
          </a:endParaRPr>
        </a:p>
      </dsp:txBody>
      <dsp:txXfrm>
        <a:off x="5725716" y="3203969"/>
        <a:ext cx="1882378" cy="1012031"/>
      </dsp:txXfrm>
    </dsp:sp>
    <dsp:sp modelId="{240A657A-C397-42EA-9A32-E8D93879509F}">
      <dsp:nvSpPr>
        <dsp:cNvPr id="0" name=""/>
        <dsp:cNvSpPr/>
      </dsp:nvSpPr>
      <dsp:spPr>
        <a:xfrm rot="5400000">
          <a:off x="2519263" y="2976262"/>
          <a:ext cx="1686718" cy="146744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>
            <a:solidFill>
              <a:schemeClr val="accent5"/>
            </a:solidFill>
            <a:latin typeface="+mj-lt"/>
          </a:endParaRPr>
        </a:p>
      </dsp:txBody>
      <dsp:txXfrm rot="-5400000">
        <a:off x="2857576" y="3129473"/>
        <a:ext cx="1010091" cy="1161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41334C-5112-43B6-9328-756C0417DD8F}">
      <dsp:nvSpPr>
        <dsp:cNvPr id="0" name=""/>
        <dsp:cNvSpPr/>
      </dsp:nvSpPr>
      <dsp:spPr>
        <a:xfrm>
          <a:off x="3002595" y="1806884"/>
          <a:ext cx="1289370" cy="1289370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PT Sans" panose="020B0503020203020204" pitchFamily="34" charset="0"/>
            </a:rPr>
            <a:t>Good advocacy </a:t>
          </a:r>
        </a:p>
      </dsp:txBody>
      <dsp:txXfrm>
        <a:off x="3191419" y="1995708"/>
        <a:ext cx="911722" cy="911722"/>
      </dsp:txXfrm>
    </dsp:sp>
    <dsp:sp modelId="{313C9490-4098-4529-AFE1-7C007BB6E122}">
      <dsp:nvSpPr>
        <dsp:cNvPr id="0" name=""/>
        <dsp:cNvSpPr/>
      </dsp:nvSpPr>
      <dsp:spPr>
        <a:xfrm rot="16200000">
          <a:off x="3510565" y="1337475"/>
          <a:ext cx="273431" cy="4383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551580" y="1466167"/>
        <a:ext cx="191402" cy="263032"/>
      </dsp:txXfrm>
    </dsp:sp>
    <dsp:sp modelId="{ACBE0CB4-8E65-4153-A94A-61651E5F80A3}">
      <dsp:nvSpPr>
        <dsp:cNvPr id="0" name=""/>
        <dsp:cNvSpPr/>
      </dsp:nvSpPr>
      <dsp:spPr>
        <a:xfrm>
          <a:off x="3002595" y="1605"/>
          <a:ext cx="1289370" cy="1289370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PT Sans" panose="020B0503020203020204" pitchFamily="34" charset="0"/>
            </a:rPr>
            <a:t>Context</a:t>
          </a:r>
        </a:p>
      </dsp:txBody>
      <dsp:txXfrm>
        <a:off x="3191419" y="190429"/>
        <a:ext cx="911722" cy="911722"/>
      </dsp:txXfrm>
    </dsp:sp>
    <dsp:sp modelId="{F85D566F-02A4-496D-B466-F4D2324A421D}">
      <dsp:nvSpPr>
        <dsp:cNvPr id="0" name=""/>
        <dsp:cNvSpPr/>
      </dsp:nvSpPr>
      <dsp:spPr>
        <a:xfrm rot="1800000">
          <a:off x="4285572" y="2679826"/>
          <a:ext cx="273431" cy="4383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4291067" y="2746996"/>
        <a:ext cx="191402" cy="263032"/>
      </dsp:txXfrm>
    </dsp:sp>
    <dsp:sp modelId="{5824EC2C-A0FF-46C2-95C4-5C9CF8B3938F}">
      <dsp:nvSpPr>
        <dsp:cNvPr id="0" name=""/>
        <dsp:cNvSpPr/>
      </dsp:nvSpPr>
      <dsp:spPr>
        <a:xfrm>
          <a:off x="4566012" y="2709523"/>
          <a:ext cx="1289370" cy="1289370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PT Sans" panose="020B0503020203020204" pitchFamily="34" charset="0"/>
            </a:rPr>
            <a:t>Evidence</a:t>
          </a:r>
        </a:p>
      </dsp:txBody>
      <dsp:txXfrm>
        <a:off x="4754836" y="2898347"/>
        <a:ext cx="911722" cy="911722"/>
      </dsp:txXfrm>
    </dsp:sp>
    <dsp:sp modelId="{A582024C-8365-4CB8-97BA-B2008B1F461E}">
      <dsp:nvSpPr>
        <dsp:cNvPr id="0" name=""/>
        <dsp:cNvSpPr/>
      </dsp:nvSpPr>
      <dsp:spPr>
        <a:xfrm rot="9000000">
          <a:off x="2735558" y="2679826"/>
          <a:ext cx="273431" cy="4383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10800000">
        <a:off x="2812092" y="2746996"/>
        <a:ext cx="191402" cy="263032"/>
      </dsp:txXfrm>
    </dsp:sp>
    <dsp:sp modelId="{90194928-9611-4DDC-ACB5-CB13742243ED}">
      <dsp:nvSpPr>
        <dsp:cNvPr id="0" name=""/>
        <dsp:cNvSpPr/>
      </dsp:nvSpPr>
      <dsp:spPr>
        <a:xfrm>
          <a:off x="1439178" y="2709523"/>
          <a:ext cx="1289370" cy="1289370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PT Sans" panose="020B0503020203020204" pitchFamily="34" charset="0"/>
            </a:rPr>
            <a:t>Feasibility</a:t>
          </a:r>
        </a:p>
      </dsp:txBody>
      <dsp:txXfrm>
        <a:off x="1628002" y="2898347"/>
        <a:ext cx="911722" cy="911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0A4F46-752B-AD43-BE67-92DCA9B9D9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110E07-DD14-CF4E-84F5-4465D0FED1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FF856-35F3-FF4C-9042-0082F2AEEB6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F0AB43-59C3-634B-B1CD-313A4D5975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ED4B5C-D511-AB47-9232-E025DAA23D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85054-1033-4B47-A53D-AE0F1EF87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89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44987-1352-7644-AE37-48EFA2B85D82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1E127-4C93-8241-88DE-DB1045A6D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84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1E127-4C93-8241-88DE-DB1045A6D0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78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Advocacy: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deliberate process mean?</a:t>
            </a:r>
            <a:r>
              <a:rPr lang="en-US" dirty="0"/>
              <a:t> involving intentional actions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influencing look like? </a:t>
            </a:r>
            <a:r>
              <a:rPr lang="en-US" dirty="0"/>
              <a:t>Advocacy is about influencing those who make policy decisions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developing changing and implementing policies mean?</a:t>
            </a:r>
          </a:p>
          <a:p>
            <a:pPr lvl="2"/>
            <a:r>
              <a:rPr lang="en-US" dirty="0"/>
              <a:t>Often policies are outdated, or non-existent or deliberately block what we want to achieve so legislative changes are required</a:t>
            </a:r>
          </a:p>
          <a:p>
            <a:pPr lvl="2"/>
            <a:r>
              <a:rPr lang="en-US" dirty="0"/>
              <a:t>Policies could be perfect on paper but are not being implemented.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b="1" u="sng" dirty="0"/>
              <a:t>Advocacy </a:t>
            </a:r>
            <a:r>
              <a:rPr lang="en-US" dirty="0"/>
              <a:t>is not </a:t>
            </a:r>
          </a:p>
          <a:p>
            <a:pPr lvl="1"/>
            <a:r>
              <a:rPr lang="en-US" dirty="0"/>
              <a:t>Information, Education and Communication</a:t>
            </a:r>
          </a:p>
          <a:p>
            <a:pPr lvl="1"/>
            <a:r>
              <a:rPr lang="en-US" dirty="0"/>
              <a:t>Informing the government about your organization</a:t>
            </a:r>
          </a:p>
          <a:p>
            <a:pPr lvl="1"/>
            <a:r>
              <a:rPr lang="en-US" dirty="0"/>
              <a:t>Raising public awareness about your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1E127-4C93-8241-88DE-DB1045A6D0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81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Advocacy: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deliberate process mean?</a:t>
            </a:r>
            <a:r>
              <a:rPr lang="en-US" dirty="0"/>
              <a:t> involving intentional actions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influencing look like? </a:t>
            </a:r>
            <a:r>
              <a:rPr lang="en-US" dirty="0"/>
              <a:t>Advocacy is about influencing those who make policy decisions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developing changing and implementing policies mean?</a:t>
            </a:r>
          </a:p>
          <a:p>
            <a:pPr lvl="2"/>
            <a:r>
              <a:rPr lang="en-US" dirty="0"/>
              <a:t>Often policies are outdated, or non-existent or deliberately block what we want to achieve so legislative changes are required</a:t>
            </a:r>
          </a:p>
          <a:p>
            <a:pPr lvl="2"/>
            <a:r>
              <a:rPr lang="en-US" dirty="0"/>
              <a:t>Policies could be perfect on paper but are not being implemented.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b="1" u="sng" dirty="0"/>
              <a:t>Advocacy </a:t>
            </a:r>
            <a:r>
              <a:rPr lang="en-US" dirty="0"/>
              <a:t>is not </a:t>
            </a:r>
          </a:p>
          <a:p>
            <a:pPr lvl="1"/>
            <a:r>
              <a:rPr lang="en-US" dirty="0"/>
              <a:t>Information, Education and Communication</a:t>
            </a:r>
          </a:p>
          <a:p>
            <a:pPr lvl="1"/>
            <a:r>
              <a:rPr lang="en-US" dirty="0"/>
              <a:t>Informing the government about your organization</a:t>
            </a:r>
          </a:p>
          <a:p>
            <a:pPr lvl="1"/>
            <a:r>
              <a:rPr lang="en-US" dirty="0"/>
              <a:t>Raising public awareness about your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1E127-4C93-8241-88DE-DB1045A6D0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68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1E127-4C93-8241-88DE-DB1045A6D0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12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1E127-4C93-8241-88DE-DB1045A6D0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11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1E127-4C93-8241-88DE-DB1045A6D0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23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1E127-4C93-8241-88DE-DB1045A6D0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90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training follows a 9-step approach to advocacy. For the remaining part of this training we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shall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CSOs through each stage: supporting them to determine the problem; agree the change; source the evidence; and advocate effectively. This is the first advocacy training delivered to these organisations; and will be followed up with deeper dives into subjects such as budget analysis and communications.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1E127-4C93-8241-88DE-DB1045A6D0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31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2.wdp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slide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B6E950D-157A-FF48-BB1E-A61168A66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249353"/>
            <a:ext cx="709179" cy="810490"/>
          </a:xfrm>
          <a:prstGeom prst="rect">
            <a:avLst/>
          </a:prstGeom>
        </p:spPr>
      </p:pic>
      <p:sp>
        <p:nvSpPr>
          <p:cNvPr id="4" name="Snip Single Corner of Rectangle 3">
            <a:extLst>
              <a:ext uri="{FF2B5EF4-FFF2-40B4-BE49-F238E27FC236}">
                <a16:creationId xmlns:a16="http://schemas.microsoft.com/office/drawing/2014/main" id="{86DF9478-A8A0-DC43-9383-9BE63E8EBCAC}"/>
              </a:ext>
            </a:extLst>
          </p:cNvPr>
          <p:cNvSpPr/>
          <p:nvPr userDrawn="1"/>
        </p:nvSpPr>
        <p:spPr>
          <a:xfrm>
            <a:off x="1" y="0"/>
            <a:ext cx="9144000" cy="68580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67A7F-8749-464D-B788-919A21313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338" y="3429000"/>
            <a:ext cx="5237162" cy="3466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ABC88-D942-D445-8548-77AF2DC78D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336" y="2397999"/>
            <a:ext cx="6230005" cy="72503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A011FE-92F5-0C46-A636-4EB514C7C1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385" y="6037117"/>
            <a:ext cx="2364859" cy="9426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FAC050-784C-5D4E-94B9-9D0B668FA2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99" y="6037117"/>
            <a:ext cx="2364859" cy="9426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A045C3-D305-234F-B5CC-1374E01B8D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341" y="6037117"/>
            <a:ext cx="2364859" cy="9426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230338-4D66-C142-9DFC-0E5DF6B3C9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50" y="6037117"/>
            <a:ext cx="2364859" cy="9426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00097B-9DE2-4449-ABB4-096CE6D6B2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6046" y="4461188"/>
            <a:ext cx="2882900" cy="2882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75BA9A8-2306-904C-8D9F-E2A861EB0B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6" y="3109767"/>
            <a:ext cx="84836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07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4BA2FF-9BFC-9247-A116-98ECB731C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6" r="5508"/>
          <a:stretch/>
        </p:blipFill>
        <p:spPr>
          <a:xfrm>
            <a:off x="13850" y="0"/>
            <a:ext cx="9143999" cy="68684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FE9D8A-523D-B04C-A46A-30ED734CB0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7606" y="-425622"/>
            <a:ext cx="11653720" cy="325890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446898B-C274-FF4F-BF48-5583D9B651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338" y="675879"/>
            <a:ext cx="8569325" cy="72503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000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84BD8C1-5BC1-ED42-813A-EAF651CE3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337" y="1465098"/>
            <a:ext cx="8569325" cy="3466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1CAD4A3-13CA-C046-8C1E-7D27F22C00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561" y="4915582"/>
            <a:ext cx="2225019" cy="22250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7C3F3F-C092-9541-9EEC-9B12A2915F3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7" y="4383651"/>
            <a:ext cx="2474103" cy="2474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DD4CFD-24D5-ED46-AAA2-72E0806A569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2" y="5341493"/>
            <a:ext cx="1714413" cy="4961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8A9CED-3C36-6F45-8100-079C492DA1E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082" y="3145192"/>
            <a:ext cx="28829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09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slide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B6E950D-157A-FF48-BB1E-A61168A66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249353"/>
            <a:ext cx="709179" cy="810490"/>
          </a:xfrm>
          <a:prstGeom prst="rect">
            <a:avLst/>
          </a:prstGeom>
        </p:spPr>
      </p:pic>
      <p:sp>
        <p:nvSpPr>
          <p:cNvPr id="4" name="Snip Single Corner of Rectangle 3">
            <a:extLst>
              <a:ext uri="{FF2B5EF4-FFF2-40B4-BE49-F238E27FC236}">
                <a16:creationId xmlns:a16="http://schemas.microsoft.com/office/drawing/2014/main" id="{86DF9478-A8A0-DC43-9383-9BE63E8EBCAC}"/>
              </a:ext>
            </a:extLst>
          </p:cNvPr>
          <p:cNvSpPr/>
          <p:nvPr userDrawn="1"/>
        </p:nvSpPr>
        <p:spPr>
          <a:xfrm>
            <a:off x="1" y="0"/>
            <a:ext cx="9144000" cy="6858000"/>
          </a:xfrm>
          <a:prstGeom prst="snip1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67A7F-8749-464D-B788-919A21313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338" y="3429000"/>
            <a:ext cx="5237162" cy="3466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ABC88-D942-D445-8548-77AF2DC78D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336" y="2397999"/>
            <a:ext cx="6230005" cy="72503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A011FE-92F5-0C46-A636-4EB514C7C1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385" y="6037117"/>
            <a:ext cx="2364859" cy="9426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FAC050-784C-5D4E-94B9-9D0B668FA2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99" y="6037117"/>
            <a:ext cx="2364859" cy="9426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A045C3-D305-234F-B5CC-1374E01B8D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341" y="6037117"/>
            <a:ext cx="2364859" cy="9426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230338-4D66-C142-9DFC-0E5DF6B3C9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50" y="6037117"/>
            <a:ext cx="2364859" cy="9426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D69ED6-1377-0044-B5C0-3C938FA660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7" y="3109767"/>
            <a:ext cx="8483600" cy="368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775491-7210-864C-991E-495349CCA6E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298" y="4189835"/>
            <a:ext cx="3727017" cy="372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1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548A7-7A3A-C044-AB35-E5A7AEB2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23" y="240366"/>
            <a:ext cx="8558439" cy="63979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1A262-87D8-9846-BED5-4C9BD7425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7" y="1268413"/>
            <a:ext cx="8558439" cy="4706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2DC49-1848-AB4B-928F-AC979BBA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320968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tion 2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5DEB2B-E7E0-414A-A5AB-0DC6CE1D0F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" y="0"/>
            <a:ext cx="913080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A2098A-D36F-9F45-B3A1-000497692AA5}"/>
              </a:ext>
            </a:extLst>
          </p:cNvPr>
          <p:cNvSpPr/>
          <p:nvPr userDrawn="1"/>
        </p:nvSpPr>
        <p:spPr>
          <a:xfrm>
            <a:off x="4762" y="0"/>
            <a:ext cx="9139238" cy="6857999"/>
          </a:xfrm>
          <a:prstGeom prst="rect">
            <a:avLst/>
          </a:prstGeom>
          <a:solidFill>
            <a:schemeClr val="accent5">
              <a:alpha val="5451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A5A16E6-B41A-2947-82A7-07739F8F9A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8" y="4028239"/>
            <a:ext cx="7886700" cy="72503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B99E7E1-99B6-3845-86DD-2F543885A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5039591"/>
            <a:ext cx="7886700" cy="1091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cap="none" spc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AF0EDB-432B-7D40-A1EB-2B208B0E86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-882486"/>
            <a:ext cx="3438197" cy="34381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C90C202-6A9C-3542-83EF-47BD64055E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1" y="4608949"/>
            <a:ext cx="3073400" cy="533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5ABD12-CE2C-6847-867C-B2037AE1208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9" y="195322"/>
            <a:ext cx="2301670" cy="230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C2B135-1D77-C14D-B68A-66A7C2ED757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67" y="881513"/>
            <a:ext cx="709179" cy="81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97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ED94E-334E-4242-B504-6A30E4D32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451" y="1268413"/>
            <a:ext cx="4227512" cy="47258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31C840-5C17-9F4D-86B7-1513C9A6D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1" y="294640"/>
            <a:ext cx="8558212" cy="5419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268ED2F-6B1C-4942-9F60-14782A82C5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35500" y="1268413"/>
            <a:ext cx="4221163" cy="473487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DFC2DDD-374D-9440-A86D-910CF8A09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502713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958EEA2-5B00-4148-9F6B-695808B880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565873"/>
            <a:ext cx="709179" cy="8104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88EEB4-40C3-3043-BB17-E589178ACC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7" r="3554"/>
          <a:stretch/>
        </p:blipFill>
        <p:spPr>
          <a:xfrm>
            <a:off x="3570" y="-11527"/>
            <a:ext cx="9136859" cy="68695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5CC52B-A838-8949-AC1E-ACF9331980FB}"/>
              </a:ext>
            </a:extLst>
          </p:cNvPr>
          <p:cNvSpPr/>
          <p:nvPr userDrawn="1"/>
        </p:nvSpPr>
        <p:spPr>
          <a:xfrm>
            <a:off x="-5953" y="1"/>
            <a:ext cx="9146382" cy="6857999"/>
          </a:xfrm>
          <a:prstGeom prst="rect">
            <a:avLst/>
          </a:prstGeom>
          <a:solidFill>
            <a:schemeClr val="accent5">
              <a:alpha val="5451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A78DE4A-8971-9A4A-8963-C6535B1DC7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8" y="4028239"/>
            <a:ext cx="7886700" cy="72503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BBD3B-88EC-F94B-A898-5EF145847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5039591"/>
            <a:ext cx="7886700" cy="1091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cap="none" spc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3D6AF0-4C99-AD4F-AD5D-028FA418946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-882486"/>
            <a:ext cx="3438197" cy="34381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3290EB-5F9F-AC48-AB57-461586BAD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1" y="4608949"/>
            <a:ext cx="3073400" cy="533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35B263-AFCE-0D4A-828C-BD99D97E002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9" y="195322"/>
            <a:ext cx="2301670" cy="230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83BE90-716C-3C4C-8B60-8CBDF1017D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67" y="881513"/>
            <a:ext cx="709179" cy="81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97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1CA6112-F256-6647-A418-C84C13B1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1" y="294640"/>
            <a:ext cx="8558212" cy="5419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0A21336-6072-4841-A629-4AB7E0CAA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178781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548A7-7A3A-C044-AB35-E5A7AEB2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23" y="240366"/>
            <a:ext cx="8558439" cy="63979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1A262-87D8-9846-BED5-4C9BD7425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7" y="1268413"/>
            <a:ext cx="8558439" cy="4706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2DC49-1848-AB4B-928F-AC979BBA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160543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tion 2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5DEB2B-E7E0-414A-A5AB-0DC6CE1D0F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" y="0"/>
            <a:ext cx="913080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A2098A-D36F-9F45-B3A1-000497692AA5}"/>
              </a:ext>
            </a:extLst>
          </p:cNvPr>
          <p:cNvSpPr/>
          <p:nvPr userDrawn="1"/>
        </p:nvSpPr>
        <p:spPr>
          <a:xfrm>
            <a:off x="4762" y="0"/>
            <a:ext cx="9139238" cy="6857999"/>
          </a:xfrm>
          <a:prstGeom prst="rect">
            <a:avLst/>
          </a:prstGeom>
          <a:solidFill>
            <a:schemeClr val="accent2">
              <a:alpha val="5451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A5A16E6-B41A-2947-82A7-07739F8F9A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8" y="4028239"/>
            <a:ext cx="7886700" cy="72503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B99E7E1-99B6-3845-86DD-2F543885A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5039591"/>
            <a:ext cx="7886700" cy="1091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cap="none" spc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1B8D25-897A-814B-8DAE-D81A2D2BC9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4614145"/>
            <a:ext cx="3073400" cy="533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0C5F4B-CB36-574D-B874-304AD34E0D1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44" y="-1058759"/>
            <a:ext cx="3501818" cy="35018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B17106-1880-8C44-B10D-144DDC3B2E9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117407"/>
            <a:ext cx="2232447" cy="22324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C2B135-1D77-C14D-B68A-66A7C2ED757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13" y="881513"/>
            <a:ext cx="709179" cy="81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10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ED94E-334E-4242-B504-6A30E4D32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451" y="1268413"/>
            <a:ext cx="4227512" cy="47258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31C840-5C17-9F4D-86B7-1513C9A6D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1" y="294640"/>
            <a:ext cx="8558212" cy="5419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268ED2F-6B1C-4942-9F60-14782A82C5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35500" y="1268413"/>
            <a:ext cx="4221163" cy="473487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DFC2DDD-374D-9440-A86D-910CF8A09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160854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85502-E166-407F-B1C2-0A3C16F43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B9B8F-963B-490F-BF01-526469294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E4A-MamaYe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03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958EEA2-5B00-4148-9F6B-695808B880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565873"/>
            <a:ext cx="709179" cy="8104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88EEB4-40C3-3043-BB17-E589178ACC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7" r="3554"/>
          <a:stretch/>
        </p:blipFill>
        <p:spPr>
          <a:xfrm>
            <a:off x="3570" y="-11527"/>
            <a:ext cx="9136859" cy="68695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5CC52B-A838-8949-AC1E-ACF9331980FB}"/>
              </a:ext>
            </a:extLst>
          </p:cNvPr>
          <p:cNvSpPr/>
          <p:nvPr userDrawn="1"/>
        </p:nvSpPr>
        <p:spPr>
          <a:xfrm>
            <a:off x="-5953" y="1"/>
            <a:ext cx="9146382" cy="6857999"/>
          </a:xfrm>
          <a:prstGeom prst="rect">
            <a:avLst/>
          </a:prstGeom>
          <a:solidFill>
            <a:schemeClr val="accent2">
              <a:alpha val="5451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A78DE4A-8971-9A4A-8963-C6535B1DC7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8" y="4028239"/>
            <a:ext cx="7886700" cy="72503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BBD3B-88EC-F94B-A898-5EF145847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5039591"/>
            <a:ext cx="7886700" cy="1091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cap="none" spc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9E2804F-282B-0043-A329-C93151A008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4614145"/>
            <a:ext cx="3073400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34DBE5-D035-8343-B4BD-8589E7E311D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44" y="-1058759"/>
            <a:ext cx="3501818" cy="350181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2F1D0D8-576D-7943-834B-00F243211A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117407"/>
            <a:ext cx="2232447" cy="22324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90B8AC-942F-464C-BD51-44194F6DEF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13" y="881513"/>
            <a:ext cx="709179" cy="81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339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1CA6112-F256-6647-A418-C84C13B1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1" y="294640"/>
            <a:ext cx="8558212" cy="5419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0A21336-6072-4841-A629-4AB7E0CAA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2211466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1CA6112-F256-6647-A418-C84C13B1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1" y="294640"/>
            <a:ext cx="8558212" cy="5419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0A21336-6072-4841-A629-4AB7E0CAA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C40625-9CB9-4C5A-91FE-1A574A04E98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5D3BA94-2B76-4055-B3A1-E4630E58A4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047" y="5762758"/>
            <a:ext cx="2627616" cy="948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27C2B3-3CEF-4E83-8059-FF0286EE8C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92" y="5741096"/>
            <a:ext cx="2295501" cy="114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0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B2EE-0489-FD4C-B891-02DF468E90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C4822-F052-BC44-A779-6251AFBAC9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8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621EB-C2BD-AF4B-89C6-67CDE6BB2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339" y="1268413"/>
            <a:ext cx="8561154" cy="4760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DACC7-3A2C-5A4F-84DF-74BA910CE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DF5092-1398-D84B-B1A8-123E534CC2E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61904"/>
            <a:ext cx="1568177" cy="4507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0BC235-9B04-B842-B7DC-316A90B6669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430" y="305498"/>
            <a:ext cx="373063" cy="426358"/>
          </a:xfrm>
          <a:prstGeom prst="rect">
            <a:avLst/>
          </a:prstGeom>
        </p:spPr>
      </p:pic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85BD5574-C0FD-D140-A2C3-5ACD19F91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15" y="294612"/>
            <a:ext cx="8546647" cy="531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E95B8B-4307-BB4E-8F34-2EECEB28B33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1" y="851374"/>
            <a:ext cx="8483600" cy="368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120710-E7A2-8F49-93A7-7CC4E5DEAAE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963" y="1841743"/>
            <a:ext cx="2333075" cy="2333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1EC509-4E38-8B4B-9C02-D4B843E22BB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002" y="321342"/>
            <a:ext cx="3154940" cy="31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1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801" r:id="rId3"/>
    <p:sldLayoutId id="2147483804" r:id="rId4"/>
    <p:sldLayoutId id="2147483839" r:id="rId5"/>
    <p:sldLayoutId id="2147483800" r:id="rId6"/>
    <p:sldLayoutId id="2147483807" r:id="rId7"/>
    <p:sldLayoutId id="2147483840" r:id="rId8"/>
    <p:sldLayoutId id="2147483837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6050" indent="-13017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tabLst/>
        <a:defRPr sz="2400" b="0" i="0" kern="1200">
          <a:solidFill>
            <a:srgbClr val="000000"/>
          </a:solidFill>
          <a:latin typeface="+mn-lt"/>
          <a:ea typeface="+mn-ea"/>
          <a:cs typeface="+mn-cs"/>
        </a:defRPr>
      </a:lvl1pPr>
      <a:lvl2pPr marL="455613" indent="-1127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2000" b="0" i="0" kern="1200">
          <a:solidFill>
            <a:srgbClr val="000000"/>
          </a:solidFill>
          <a:latin typeface="+mn-lt"/>
          <a:ea typeface="+mn-ea"/>
          <a:cs typeface="+mn-cs"/>
        </a:defRPr>
      </a:lvl2pPr>
      <a:lvl3pPr marL="812800" indent="-127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600" b="0" kern="1200">
          <a:solidFill>
            <a:srgbClr val="000000"/>
          </a:solidFill>
          <a:latin typeface="+mn-lt"/>
          <a:ea typeface="+mn-ea"/>
          <a:cs typeface="+mn-cs"/>
        </a:defRPr>
      </a:lvl3pPr>
      <a:lvl4pPr marL="1155700" indent="-127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400" b="0" kern="1200">
          <a:solidFill>
            <a:srgbClr val="000000"/>
          </a:solidFill>
          <a:latin typeface="+mn-lt"/>
          <a:ea typeface="+mn-ea"/>
          <a:cs typeface="+mn-cs"/>
        </a:defRPr>
      </a:lvl4pPr>
      <a:lvl5pPr marL="1481138" indent="-10953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200" b="0" kern="1200">
          <a:solidFill>
            <a:srgbClr val="00000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81">
          <p15:clr>
            <a:srgbClr val="F26B43"/>
          </p15:clr>
        </p15:guide>
        <p15:guide id="4" orient="horz" pos="527">
          <p15:clr>
            <a:srgbClr val="F26B43"/>
          </p15:clr>
        </p15:guide>
        <p15:guide id="5" pos="5579">
          <p15:clr>
            <a:srgbClr val="F26B43"/>
          </p15:clr>
        </p15:guide>
        <p15:guide id="8" orient="horz" pos="799" userDrawn="1">
          <p15:clr>
            <a:srgbClr val="F26B43"/>
          </p15:clr>
        </p15:guide>
        <p15:guide id="9" orient="horz" pos="436" userDrawn="1">
          <p15:clr>
            <a:srgbClr val="F26B43"/>
          </p15:clr>
        </p15:guide>
        <p15:guide id="10" pos="2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621EB-C2BD-AF4B-89C6-67CDE6BB2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339" y="1268413"/>
            <a:ext cx="8561154" cy="4760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DACC7-3A2C-5A4F-84DF-74BA910CE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9263" y="6345914"/>
            <a:ext cx="2057400" cy="365125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900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DF5092-1398-D84B-B1A8-123E534CC2E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6261904"/>
            <a:ext cx="1568177" cy="4507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0BC235-9B04-B842-B7DC-316A90B6669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430" y="305498"/>
            <a:ext cx="373063" cy="426358"/>
          </a:xfrm>
          <a:prstGeom prst="rect">
            <a:avLst/>
          </a:prstGeom>
        </p:spPr>
      </p:pic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85BD5574-C0FD-D140-A2C3-5ACD19F91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15" y="294612"/>
            <a:ext cx="8546647" cy="531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7999BB-977A-724A-895B-01F04050838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840" y="1758681"/>
            <a:ext cx="2390319" cy="2390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D1BBE2-92A7-B848-9A8C-E3ED1B11729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1" y="862920"/>
            <a:ext cx="8483600" cy="368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01A0EF-DCB4-6C47-B0C5-DBAA4988184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547" y="2186710"/>
            <a:ext cx="3888982" cy="388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6" r:id="rId2"/>
    <p:sldLayoutId id="2147483828" r:id="rId3"/>
    <p:sldLayoutId id="2147483829" r:id="rId4"/>
    <p:sldLayoutId id="2147483831" r:id="rId5"/>
    <p:sldLayoutId id="2147483830" r:id="rId6"/>
    <p:sldLayoutId id="2147483832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46050" indent="-13017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tabLst/>
        <a:defRPr sz="2400" b="0" i="0" kern="1200">
          <a:solidFill>
            <a:srgbClr val="000000"/>
          </a:solidFill>
          <a:latin typeface="+mn-lt"/>
          <a:ea typeface="+mn-ea"/>
          <a:cs typeface="+mn-cs"/>
        </a:defRPr>
      </a:lvl1pPr>
      <a:lvl2pPr marL="455613" indent="-1127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2000" b="0" i="0" kern="1200">
          <a:solidFill>
            <a:srgbClr val="000000"/>
          </a:solidFill>
          <a:latin typeface="+mn-lt"/>
          <a:ea typeface="+mn-ea"/>
          <a:cs typeface="+mn-cs"/>
        </a:defRPr>
      </a:lvl2pPr>
      <a:lvl3pPr marL="812800" indent="-127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600" b="0" kern="1200">
          <a:solidFill>
            <a:srgbClr val="000000"/>
          </a:solidFill>
          <a:latin typeface="+mn-lt"/>
          <a:ea typeface="+mn-ea"/>
          <a:cs typeface="+mn-cs"/>
        </a:defRPr>
      </a:lvl3pPr>
      <a:lvl4pPr marL="1155700" indent="-127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400" b="0" kern="1200">
          <a:solidFill>
            <a:srgbClr val="000000"/>
          </a:solidFill>
          <a:latin typeface="+mn-lt"/>
          <a:ea typeface="+mn-ea"/>
          <a:cs typeface="+mn-cs"/>
        </a:defRPr>
      </a:lvl4pPr>
      <a:lvl5pPr marL="1481138" indent="-10953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200" b="0" kern="1200">
          <a:solidFill>
            <a:srgbClr val="00000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81">
          <p15:clr>
            <a:srgbClr val="F26B43"/>
          </p15:clr>
        </p15:guide>
        <p15:guide id="4" orient="horz" pos="527">
          <p15:clr>
            <a:srgbClr val="F26B43"/>
          </p15:clr>
        </p15:guide>
        <p15:guide id="5" pos="5579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436">
          <p15:clr>
            <a:srgbClr val="F26B43"/>
          </p15:clr>
        </p15:guide>
        <p15:guide id="10" pos="2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rldefense.proofpoint.com/v2/url?u=http-3A__msh.us13.list-2Dmanage.com_track_click-3Fu-3Dd6ebd9b541e1bfa98d25d634f-26id-3D33b5e609ea-26e-3D0ddfbc312b&amp;d=CwMFaQ&amp;c=WO-RGvefibhHBZq3fL85hQ&amp;r=twOvDs412FVHvCPflbfP6wnhI6YQ1nS4UYE_pPXscHQ&amp;m=7iRVJkSDFV55ZzKHk_7xmrqtR3X12zIu4gctexPdFsw&amp;s=r9DyHTJ0COO6WVmebjhdoUcoupEK_zwrvoO4VMO-8JM&amp;e=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sv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mamaye.org/gpg/e4a-mamaye-advocacy-handbook" TargetMode="Externa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36E4A-EC1C-42EC-8165-1918F7238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94" y="631895"/>
            <a:ext cx="8558212" cy="541973"/>
          </a:xfrm>
        </p:spPr>
        <p:txBody>
          <a:bodyPr>
            <a:normAutofit/>
          </a:bodyPr>
          <a:lstStyle/>
          <a:p>
            <a:r>
              <a:rPr lang="en-GB" sz="3200" dirty="0"/>
              <a:t>Why Advocacy Matters?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101AB4-C9BE-4312-A3CD-3A79FC64AD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69" y="1959475"/>
            <a:ext cx="4059237" cy="4059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589478-5F41-410D-AD18-A52EDDC6E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417" y="3070746"/>
            <a:ext cx="3832208" cy="22791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4D408C-C98A-45BC-8426-043FB5EE8590}"/>
              </a:ext>
            </a:extLst>
          </p:cNvPr>
          <p:cNvSpPr txBox="1">
            <a:spLocks/>
          </p:cNvSpPr>
          <p:nvPr/>
        </p:nvSpPr>
        <p:spPr>
          <a:xfrm>
            <a:off x="292894" y="1508077"/>
            <a:ext cx="8558212" cy="541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chemeClr val="bg1"/>
                </a:solidFill>
              </a:rPr>
              <a:t>A Guide to Coalition Building – Training slides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FF801D-1D9E-4CAA-B8F2-7E94592234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1" y="1106536"/>
            <a:ext cx="84836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4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D8775-12C0-9A41-852C-A8D0BB24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23" y="452867"/>
            <a:ext cx="8558439" cy="639791"/>
          </a:xfrm>
        </p:spPr>
        <p:txBody>
          <a:bodyPr/>
          <a:lstStyle/>
          <a:p>
            <a:r>
              <a:rPr lang="en-US" dirty="0"/>
              <a:t>Importance of Advocacy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32207-A42A-4443-AF3E-67170A1EF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6826" y="1578958"/>
            <a:ext cx="4590347" cy="1168231"/>
          </a:xfrm>
        </p:spPr>
        <p:txBody>
          <a:bodyPr>
            <a:normAutofit/>
          </a:bodyPr>
          <a:lstStyle/>
          <a:p>
            <a:pPr marL="0" lvl="1" indent="0" algn="ctr" defTabSz="914400">
              <a:spcBef>
                <a:spcPts val="750"/>
              </a:spcBef>
              <a:buNone/>
            </a:pPr>
            <a:r>
              <a:rPr lang="en-GB" kern="0" dirty="0">
                <a:solidFill>
                  <a:schemeClr val="accent6"/>
                </a:solidFill>
                <a:latin typeface="+mj-lt"/>
                <a:cs typeface="Calibri" panose="020F0502020204030204" pitchFamily="34" charset="0"/>
              </a:rPr>
              <a:t>The aim of advocacy is to </a:t>
            </a:r>
            <a:r>
              <a:rPr lang="en-GB" b="1" kern="0" dirty="0">
                <a:solidFill>
                  <a:schemeClr val="accent6"/>
                </a:solidFill>
                <a:latin typeface="+mj-lt"/>
                <a:cs typeface="Calibri" panose="020F0502020204030204" pitchFamily="34" charset="0"/>
              </a:rPr>
              <a:t>influence decision ma</a:t>
            </a:r>
            <a:r>
              <a:rPr lang="en-GB" kern="0" dirty="0">
                <a:solidFill>
                  <a:schemeClr val="accent6"/>
                </a:solidFill>
                <a:latin typeface="+mj-lt"/>
                <a:cs typeface="Calibri" panose="020F0502020204030204" pitchFamily="34" charset="0"/>
              </a:rPr>
              <a:t>kers at different levels.</a:t>
            </a:r>
          </a:p>
          <a:p>
            <a:pPr lvl="0"/>
            <a:endParaRPr lang="en-GB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526" y="2345698"/>
            <a:ext cx="4590347" cy="306023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8891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D8775-12C0-9A41-852C-A8D0BB24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23" y="452867"/>
            <a:ext cx="8558439" cy="639791"/>
          </a:xfrm>
        </p:spPr>
        <p:txBody>
          <a:bodyPr/>
          <a:lstStyle/>
          <a:p>
            <a:r>
              <a:rPr lang="en-US" dirty="0"/>
              <a:t>Rationale for Advocacy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32207-A42A-4443-AF3E-67170A1EF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9099" y="1590952"/>
            <a:ext cx="4801002" cy="907477"/>
          </a:xfrm>
        </p:spPr>
        <p:txBody>
          <a:bodyPr>
            <a:normAutofit/>
          </a:bodyPr>
          <a:lstStyle/>
          <a:p>
            <a:pPr marL="0" lvl="1" indent="0" algn="ctr" defTabSz="914400">
              <a:lnSpc>
                <a:spcPct val="100000"/>
              </a:lnSpc>
              <a:spcBef>
                <a:spcPts val="750"/>
              </a:spcBef>
              <a:buNone/>
            </a:pPr>
            <a:r>
              <a:rPr lang="en-GB" kern="0" dirty="0">
                <a:solidFill>
                  <a:schemeClr val="accent6"/>
                </a:solidFill>
                <a:latin typeface="+mj-lt"/>
                <a:cs typeface="Calibri" panose="020F0502020204030204" pitchFamily="34" charset="0"/>
              </a:rPr>
              <a:t>Advocacy matters because </a:t>
            </a:r>
            <a:r>
              <a:rPr lang="en-GB" b="1" kern="0" dirty="0">
                <a:solidFill>
                  <a:schemeClr val="accent6"/>
                </a:solidFill>
                <a:latin typeface="+mj-lt"/>
                <a:cs typeface="Calibri" panose="020F0502020204030204" pitchFamily="34" charset="0"/>
              </a:rPr>
              <a:t>it can bring about structural changes. </a:t>
            </a:r>
            <a:endParaRPr lang="en-US" sz="18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727A5-6203-4E48-BE71-F52CB4E30E8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099" y="2470554"/>
            <a:ext cx="4801002" cy="320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38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85B222-381C-4641-B042-A79D90BE2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1" y="418796"/>
            <a:ext cx="8558212" cy="541973"/>
          </a:xfrm>
        </p:spPr>
        <p:txBody>
          <a:bodyPr>
            <a:normAutofit fontScale="90000"/>
          </a:bodyPr>
          <a:lstStyle/>
          <a:p>
            <a:r>
              <a:rPr lang="en-US" dirty="0"/>
              <a:t>What are the key messages to takeaway from this session?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30EF96D-BE52-4CC1-9A38-93C7BF153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7" y="1268413"/>
            <a:ext cx="8558439" cy="4706360"/>
          </a:xfrm>
        </p:spPr>
        <p:txBody>
          <a:bodyPr/>
          <a:lstStyle/>
          <a:p>
            <a:r>
              <a:rPr lang="en-US" b="1" dirty="0"/>
              <a:t>Advocacy </a:t>
            </a:r>
          </a:p>
          <a:p>
            <a:pPr lvl="1"/>
            <a:r>
              <a:rPr lang="en-US" dirty="0"/>
              <a:t>Is deliberate </a:t>
            </a:r>
          </a:p>
          <a:p>
            <a:pPr lvl="1"/>
            <a:r>
              <a:rPr lang="en-US" dirty="0"/>
              <a:t>Involves influencing those who make decisions </a:t>
            </a:r>
          </a:p>
          <a:p>
            <a:pPr lvl="1"/>
            <a:r>
              <a:rPr lang="en-US" dirty="0"/>
              <a:t>Is about developing, changing and implementing policies.</a:t>
            </a:r>
          </a:p>
          <a:p>
            <a:endParaRPr lang="en-US" dirty="0"/>
          </a:p>
          <a:p>
            <a:r>
              <a:rPr lang="en-US" b="1" dirty="0"/>
              <a:t>Advocacy is effective </a:t>
            </a:r>
            <a:r>
              <a:rPr lang="en-US" dirty="0"/>
              <a:t>when three key ingredients are in place</a:t>
            </a:r>
          </a:p>
          <a:p>
            <a:pPr lvl="1"/>
            <a:r>
              <a:rPr lang="en-US" dirty="0"/>
              <a:t>Understanding of context</a:t>
            </a:r>
          </a:p>
          <a:p>
            <a:pPr lvl="1"/>
            <a:r>
              <a:rPr lang="en-US" dirty="0"/>
              <a:t>Evidence of problem</a:t>
            </a:r>
          </a:p>
          <a:p>
            <a:pPr lvl="1"/>
            <a:r>
              <a:rPr lang="en-US" dirty="0"/>
              <a:t>Feasibility of 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401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223" y="404138"/>
            <a:ext cx="8558439" cy="639791"/>
          </a:xfrm>
        </p:spPr>
        <p:txBody>
          <a:bodyPr/>
          <a:lstStyle/>
          <a:p>
            <a:r>
              <a:rPr lang="en-US" dirty="0"/>
              <a:t>What makes Advocacy Effective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7095038"/>
              </p:ext>
            </p:extLst>
          </p:nvPr>
        </p:nvGraphicFramePr>
        <p:xfrm>
          <a:off x="287338" y="1638300"/>
          <a:ext cx="7294562" cy="4000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4524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32207-A42A-4443-AF3E-67170A1EFC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9799" y="1435100"/>
            <a:ext cx="6324601" cy="4622800"/>
          </a:xfrm>
          <a:custGeom>
            <a:avLst/>
            <a:gdLst>
              <a:gd name="connsiteX0" fmla="*/ 0 w 6324601"/>
              <a:gd name="connsiteY0" fmla="*/ 0 h 4622800"/>
              <a:gd name="connsiteX1" fmla="*/ 511718 w 6324601"/>
              <a:gd name="connsiteY1" fmla="*/ 0 h 4622800"/>
              <a:gd name="connsiteX2" fmla="*/ 960189 w 6324601"/>
              <a:gd name="connsiteY2" fmla="*/ 0 h 4622800"/>
              <a:gd name="connsiteX3" fmla="*/ 1471907 w 6324601"/>
              <a:gd name="connsiteY3" fmla="*/ 0 h 4622800"/>
              <a:gd name="connsiteX4" fmla="*/ 1857133 w 6324601"/>
              <a:gd name="connsiteY4" fmla="*/ 0 h 4622800"/>
              <a:gd name="connsiteX5" fmla="*/ 2495343 w 6324601"/>
              <a:gd name="connsiteY5" fmla="*/ 0 h 4622800"/>
              <a:gd name="connsiteX6" fmla="*/ 3133552 w 6324601"/>
              <a:gd name="connsiteY6" fmla="*/ 0 h 4622800"/>
              <a:gd name="connsiteX7" fmla="*/ 3518778 w 6324601"/>
              <a:gd name="connsiteY7" fmla="*/ 0 h 4622800"/>
              <a:gd name="connsiteX8" fmla="*/ 4156988 w 6324601"/>
              <a:gd name="connsiteY8" fmla="*/ 0 h 4622800"/>
              <a:gd name="connsiteX9" fmla="*/ 4542213 w 6324601"/>
              <a:gd name="connsiteY9" fmla="*/ 0 h 4622800"/>
              <a:gd name="connsiteX10" fmla="*/ 5180423 w 6324601"/>
              <a:gd name="connsiteY10" fmla="*/ 0 h 4622800"/>
              <a:gd name="connsiteX11" fmla="*/ 5692141 w 6324601"/>
              <a:gd name="connsiteY11" fmla="*/ 0 h 4622800"/>
              <a:gd name="connsiteX12" fmla="*/ 6324601 w 6324601"/>
              <a:gd name="connsiteY12" fmla="*/ 0 h 4622800"/>
              <a:gd name="connsiteX13" fmla="*/ 6324601 w 6324601"/>
              <a:gd name="connsiteY13" fmla="*/ 577850 h 4622800"/>
              <a:gd name="connsiteX14" fmla="*/ 6324601 w 6324601"/>
              <a:gd name="connsiteY14" fmla="*/ 1063244 h 4622800"/>
              <a:gd name="connsiteX15" fmla="*/ 6324601 w 6324601"/>
              <a:gd name="connsiteY15" fmla="*/ 1548638 h 4622800"/>
              <a:gd name="connsiteX16" fmla="*/ 6324601 w 6324601"/>
              <a:gd name="connsiteY16" fmla="*/ 2080260 h 4622800"/>
              <a:gd name="connsiteX17" fmla="*/ 6324601 w 6324601"/>
              <a:gd name="connsiteY17" fmla="*/ 2519426 h 4622800"/>
              <a:gd name="connsiteX18" fmla="*/ 6324601 w 6324601"/>
              <a:gd name="connsiteY18" fmla="*/ 3004820 h 4622800"/>
              <a:gd name="connsiteX19" fmla="*/ 6324601 w 6324601"/>
              <a:gd name="connsiteY19" fmla="*/ 3628898 h 4622800"/>
              <a:gd name="connsiteX20" fmla="*/ 6324601 w 6324601"/>
              <a:gd name="connsiteY20" fmla="*/ 4622800 h 4622800"/>
              <a:gd name="connsiteX21" fmla="*/ 5876129 w 6324601"/>
              <a:gd name="connsiteY21" fmla="*/ 4622800 h 4622800"/>
              <a:gd name="connsiteX22" fmla="*/ 5490904 w 6324601"/>
              <a:gd name="connsiteY22" fmla="*/ 4622800 h 4622800"/>
              <a:gd name="connsiteX23" fmla="*/ 4915940 w 6324601"/>
              <a:gd name="connsiteY23" fmla="*/ 4622800 h 4622800"/>
              <a:gd name="connsiteX24" fmla="*/ 4214484 w 6324601"/>
              <a:gd name="connsiteY24" fmla="*/ 4622800 h 4622800"/>
              <a:gd name="connsiteX25" fmla="*/ 3639520 w 6324601"/>
              <a:gd name="connsiteY25" fmla="*/ 4622800 h 4622800"/>
              <a:gd name="connsiteX26" fmla="*/ 2938065 w 6324601"/>
              <a:gd name="connsiteY26" fmla="*/ 4622800 h 4622800"/>
              <a:gd name="connsiteX27" fmla="*/ 2299855 w 6324601"/>
              <a:gd name="connsiteY27" fmla="*/ 4622800 h 4622800"/>
              <a:gd name="connsiteX28" fmla="*/ 1788137 w 6324601"/>
              <a:gd name="connsiteY28" fmla="*/ 4622800 h 4622800"/>
              <a:gd name="connsiteX29" fmla="*/ 1213173 w 6324601"/>
              <a:gd name="connsiteY29" fmla="*/ 4622800 h 4622800"/>
              <a:gd name="connsiteX30" fmla="*/ 701456 w 6324601"/>
              <a:gd name="connsiteY30" fmla="*/ 4622800 h 4622800"/>
              <a:gd name="connsiteX31" fmla="*/ 0 w 6324601"/>
              <a:gd name="connsiteY31" fmla="*/ 4622800 h 4622800"/>
              <a:gd name="connsiteX32" fmla="*/ 0 w 6324601"/>
              <a:gd name="connsiteY32" fmla="*/ 4183634 h 4622800"/>
              <a:gd name="connsiteX33" fmla="*/ 0 w 6324601"/>
              <a:gd name="connsiteY33" fmla="*/ 3605784 h 4622800"/>
              <a:gd name="connsiteX34" fmla="*/ 0 w 6324601"/>
              <a:gd name="connsiteY34" fmla="*/ 3027934 h 4622800"/>
              <a:gd name="connsiteX35" fmla="*/ 0 w 6324601"/>
              <a:gd name="connsiteY35" fmla="*/ 2542540 h 4622800"/>
              <a:gd name="connsiteX36" fmla="*/ 0 w 6324601"/>
              <a:gd name="connsiteY36" fmla="*/ 1872234 h 4622800"/>
              <a:gd name="connsiteX37" fmla="*/ 0 w 6324601"/>
              <a:gd name="connsiteY37" fmla="*/ 1294384 h 4622800"/>
              <a:gd name="connsiteX38" fmla="*/ 0 w 6324601"/>
              <a:gd name="connsiteY38" fmla="*/ 762762 h 4622800"/>
              <a:gd name="connsiteX39" fmla="*/ 0 w 6324601"/>
              <a:gd name="connsiteY39" fmla="*/ 0 h 462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324601" h="4622800" fill="none" extrusionOk="0">
                <a:moveTo>
                  <a:pt x="0" y="0"/>
                </a:moveTo>
                <a:cubicBezTo>
                  <a:pt x="161309" y="-60596"/>
                  <a:pt x="313309" y="46664"/>
                  <a:pt x="511718" y="0"/>
                </a:cubicBezTo>
                <a:cubicBezTo>
                  <a:pt x="710127" y="-46664"/>
                  <a:pt x="860857" y="20225"/>
                  <a:pt x="960189" y="0"/>
                </a:cubicBezTo>
                <a:cubicBezTo>
                  <a:pt x="1059521" y="-20225"/>
                  <a:pt x="1327293" y="51120"/>
                  <a:pt x="1471907" y="0"/>
                </a:cubicBezTo>
                <a:cubicBezTo>
                  <a:pt x="1616521" y="-51120"/>
                  <a:pt x="1712537" y="29420"/>
                  <a:pt x="1857133" y="0"/>
                </a:cubicBezTo>
                <a:cubicBezTo>
                  <a:pt x="2001729" y="-29420"/>
                  <a:pt x="2241961" y="68423"/>
                  <a:pt x="2495343" y="0"/>
                </a:cubicBezTo>
                <a:cubicBezTo>
                  <a:pt x="2748725" y="-68423"/>
                  <a:pt x="2821853" y="66313"/>
                  <a:pt x="3133552" y="0"/>
                </a:cubicBezTo>
                <a:cubicBezTo>
                  <a:pt x="3445251" y="-66313"/>
                  <a:pt x="3364637" y="14799"/>
                  <a:pt x="3518778" y="0"/>
                </a:cubicBezTo>
                <a:cubicBezTo>
                  <a:pt x="3672919" y="-14799"/>
                  <a:pt x="3987196" y="31660"/>
                  <a:pt x="4156988" y="0"/>
                </a:cubicBezTo>
                <a:cubicBezTo>
                  <a:pt x="4326780" y="-31660"/>
                  <a:pt x="4367041" y="11636"/>
                  <a:pt x="4542213" y="0"/>
                </a:cubicBezTo>
                <a:cubicBezTo>
                  <a:pt x="4717386" y="-11636"/>
                  <a:pt x="4924038" y="60257"/>
                  <a:pt x="5180423" y="0"/>
                </a:cubicBezTo>
                <a:cubicBezTo>
                  <a:pt x="5436808" y="-60257"/>
                  <a:pt x="5551905" y="53541"/>
                  <a:pt x="5692141" y="0"/>
                </a:cubicBezTo>
                <a:cubicBezTo>
                  <a:pt x="5832377" y="-53541"/>
                  <a:pt x="6153320" y="21882"/>
                  <a:pt x="6324601" y="0"/>
                </a:cubicBezTo>
                <a:cubicBezTo>
                  <a:pt x="6329064" y="239499"/>
                  <a:pt x="6297560" y="437954"/>
                  <a:pt x="6324601" y="577850"/>
                </a:cubicBezTo>
                <a:cubicBezTo>
                  <a:pt x="6351642" y="717746"/>
                  <a:pt x="6300751" y="907446"/>
                  <a:pt x="6324601" y="1063244"/>
                </a:cubicBezTo>
                <a:cubicBezTo>
                  <a:pt x="6348451" y="1219042"/>
                  <a:pt x="6278171" y="1374315"/>
                  <a:pt x="6324601" y="1548638"/>
                </a:cubicBezTo>
                <a:cubicBezTo>
                  <a:pt x="6371031" y="1722961"/>
                  <a:pt x="6311138" y="1833243"/>
                  <a:pt x="6324601" y="2080260"/>
                </a:cubicBezTo>
                <a:cubicBezTo>
                  <a:pt x="6338064" y="2327277"/>
                  <a:pt x="6303295" y="2327302"/>
                  <a:pt x="6324601" y="2519426"/>
                </a:cubicBezTo>
                <a:cubicBezTo>
                  <a:pt x="6345907" y="2711550"/>
                  <a:pt x="6271226" y="2790778"/>
                  <a:pt x="6324601" y="3004820"/>
                </a:cubicBezTo>
                <a:cubicBezTo>
                  <a:pt x="6377976" y="3218862"/>
                  <a:pt x="6250440" y="3469371"/>
                  <a:pt x="6324601" y="3628898"/>
                </a:cubicBezTo>
                <a:cubicBezTo>
                  <a:pt x="6398762" y="3788425"/>
                  <a:pt x="6321916" y="4134567"/>
                  <a:pt x="6324601" y="4622800"/>
                </a:cubicBezTo>
                <a:cubicBezTo>
                  <a:pt x="6199949" y="4626735"/>
                  <a:pt x="6020301" y="4571735"/>
                  <a:pt x="5876129" y="4622800"/>
                </a:cubicBezTo>
                <a:cubicBezTo>
                  <a:pt x="5731957" y="4673865"/>
                  <a:pt x="5573773" y="4622043"/>
                  <a:pt x="5490904" y="4622800"/>
                </a:cubicBezTo>
                <a:cubicBezTo>
                  <a:pt x="5408035" y="4623557"/>
                  <a:pt x="5113299" y="4568790"/>
                  <a:pt x="4915940" y="4622800"/>
                </a:cubicBezTo>
                <a:cubicBezTo>
                  <a:pt x="4718581" y="4676810"/>
                  <a:pt x="4481659" y="4581691"/>
                  <a:pt x="4214484" y="4622800"/>
                </a:cubicBezTo>
                <a:cubicBezTo>
                  <a:pt x="3947309" y="4663909"/>
                  <a:pt x="3802740" y="4574657"/>
                  <a:pt x="3639520" y="4622800"/>
                </a:cubicBezTo>
                <a:cubicBezTo>
                  <a:pt x="3476300" y="4670943"/>
                  <a:pt x="3142185" y="4543872"/>
                  <a:pt x="2938065" y="4622800"/>
                </a:cubicBezTo>
                <a:cubicBezTo>
                  <a:pt x="2733945" y="4701728"/>
                  <a:pt x="2559873" y="4565846"/>
                  <a:pt x="2299855" y="4622800"/>
                </a:cubicBezTo>
                <a:cubicBezTo>
                  <a:pt x="2039837" y="4679754"/>
                  <a:pt x="2022645" y="4621149"/>
                  <a:pt x="1788137" y="4622800"/>
                </a:cubicBezTo>
                <a:cubicBezTo>
                  <a:pt x="1553629" y="4624451"/>
                  <a:pt x="1493367" y="4561403"/>
                  <a:pt x="1213173" y="4622800"/>
                </a:cubicBezTo>
                <a:cubicBezTo>
                  <a:pt x="932979" y="4684197"/>
                  <a:pt x="858652" y="4609768"/>
                  <a:pt x="701456" y="4622800"/>
                </a:cubicBezTo>
                <a:cubicBezTo>
                  <a:pt x="544260" y="4635832"/>
                  <a:pt x="249186" y="4567395"/>
                  <a:pt x="0" y="4622800"/>
                </a:cubicBezTo>
                <a:cubicBezTo>
                  <a:pt x="-23443" y="4509386"/>
                  <a:pt x="20646" y="4285506"/>
                  <a:pt x="0" y="4183634"/>
                </a:cubicBezTo>
                <a:cubicBezTo>
                  <a:pt x="-20646" y="4081762"/>
                  <a:pt x="18812" y="3766811"/>
                  <a:pt x="0" y="3605784"/>
                </a:cubicBezTo>
                <a:cubicBezTo>
                  <a:pt x="-18812" y="3444757"/>
                  <a:pt x="23648" y="3313169"/>
                  <a:pt x="0" y="3027934"/>
                </a:cubicBezTo>
                <a:cubicBezTo>
                  <a:pt x="-23648" y="2742699"/>
                  <a:pt x="55398" y="2771767"/>
                  <a:pt x="0" y="2542540"/>
                </a:cubicBezTo>
                <a:cubicBezTo>
                  <a:pt x="-55398" y="2313313"/>
                  <a:pt x="13562" y="2048545"/>
                  <a:pt x="0" y="1872234"/>
                </a:cubicBezTo>
                <a:cubicBezTo>
                  <a:pt x="-13562" y="1695923"/>
                  <a:pt x="38121" y="1579385"/>
                  <a:pt x="0" y="1294384"/>
                </a:cubicBezTo>
                <a:cubicBezTo>
                  <a:pt x="-38121" y="1009383"/>
                  <a:pt x="18237" y="903064"/>
                  <a:pt x="0" y="762762"/>
                </a:cubicBezTo>
                <a:cubicBezTo>
                  <a:pt x="-18237" y="622460"/>
                  <a:pt x="84126" y="330832"/>
                  <a:pt x="0" y="0"/>
                </a:cubicBezTo>
                <a:close/>
              </a:path>
              <a:path w="6324601" h="4622800" stroke="0" extrusionOk="0">
                <a:moveTo>
                  <a:pt x="0" y="0"/>
                </a:moveTo>
                <a:cubicBezTo>
                  <a:pt x="266763" y="-32477"/>
                  <a:pt x="434035" y="22446"/>
                  <a:pt x="574964" y="0"/>
                </a:cubicBezTo>
                <a:cubicBezTo>
                  <a:pt x="715893" y="-22446"/>
                  <a:pt x="983830" y="30206"/>
                  <a:pt x="1213173" y="0"/>
                </a:cubicBezTo>
                <a:cubicBezTo>
                  <a:pt x="1442516" y="-30206"/>
                  <a:pt x="1658084" y="68127"/>
                  <a:pt x="1914629" y="0"/>
                </a:cubicBezTo>
                <a:cubicBezTo>
                  <a:pt x="2171174" y="-68127"/>
                  <a:pt x="2138531" y="22884"/>
                  <a:pt x="2299855" y="0"/>
                </a:cubicBezTo>
                <a:cubicBezTo>
                  <a:pt x="2461179" y="-22884"/>
                  <a:pt x="2578044" y="44711"/>
                  <a:pt x="2685081" y="0"/>
                </a:cubicBezTo>
                <a:cubicBezTo>
                  <a:pt x="2792118" y="-44711"/>
                  <a:pt x="3093617" y="20159"/>
                  <a:pt x="3323290" y="0"/>
                </a:cubicBezTo>
                <a:cubicBezTo>
                  <a:pt x="3552963" y="-20159"/>
                  <a:pt x="3523748" y="13812"/>
                  <a:pt x="3708516" y="0"/>
                </a:cubicBezTo>
                <a:cubicBezTo>
                  <a:pt x="3893284" y="-13812"/>
                  <a:pt x="4120706" y="14544"/>
                  <a:pt x="4409972" y="0"/>
                </a:cubicBezTo>
                <a:cubicBezTo>
                  <a:pt x="4699238" y="-14544"/>
                  <a:pt x="4740266" y="39645"/>
                  <a:pt x="4858443" y="0"/>
                </a:cubicBezTo>
                <a:cubicBezTo>
                  <a:pt x="4976620" y="-39645"/>
                  <a:pt x="5246096" y="47164"/>
                  <a:pt x="5559899" y="0"/>
                </a:cubicBezTo>
                <a:cubicBezTo>
                  <a:pt x="5873702" y="-47164"/>
                  <a:pt x="6096608" y="47605"/>
                  <a:pt x="6324601" y="0"/>
                </a:cubicBezTo>
                <a:cubicBezTo>
                  <a:pt x="6347042" y="103362"/>
                  <a:pt x="6305193" y="316769"/>
                  <a:pt x="6324601" y="485394"/>
                </a:cubicBezTo>
                <a:cubicBezTo>
                  <a:pt x="6344009" y="654019"/>
                  <a:pt x="6271338" y="869167"/>
                  <a:pt x="6324601" y="1063244"/>
                </a:cubicBezTo>
                <a:cubicBezTo>
                  <a:pt x="6377864" y="1257321"/>
                  <a:pt x="6317071" y="1313765"/>
                  <a:pt x="6324601" y="1548638"/>
                </a:cubicBezTo>
                <a:cubicBezTo>
                  <a:pt x="6332131" y="1783511"/>
                  <a:pt x="6321420" y="1847844"/>
                  <a:pt x="6324601" y="2080260"/>
                </a:cubicBezTo>
                <a:cubicBezTo>
                  <a:pt x="6327782" y="2312676"/>
                  <a:pt x="6291713" y="2377263"/>
                  <a:pt x="6324601" y="2519426"/>
                </a:cubicBezTo>
                <a:cubicBezTo>
                  <a:pt x="6357489" y="2661589"/>
                  <a:pt x="6279398" y="2831905"/>
                  <a:pt x="6324601" y="3004820"/>
                </a:cubicBezTo>
                <a:cubicBezTo>
                  <a:pt x="6369804" y="3177735"/>
                  <a:pt x="6304119" y="3362593"/>
                  <a:pt x="6324601" y="3582670"/>
                </a:cubicBezTo>
                <a:cubicBezTo>
                  <a:pt x="6345083" y="3802747"/>
                  <a:pt x="6280785" y="3874978"/>
                  <a:pt x="6324601" y="4021836"/>
                </a:cubicBezTo>
                <a:cubicBezTo>
                  <a:pt x="6368417" y="4168694"/>
                  <a:pt x="6322430" y="4451858"/>
                  <a:pt x="6324601" y="4622800"/>
                </a:cubicBezTo>
                <a:cubicBezTo>
                  <a:pt x="6179448" y="4628726"/>
                  <a:pt x="6107560" y="4598902"/>
                  <a:pt x="5939375" y="4622800"/>
                </a:cubicBezTo>
                <a:cubicBezTo>
                  <a:pt x="5771190" y="4646698"/>
                  <a:pt x="5597507" y="4574511"/>
                  <a:pt x="5490904" y="4622800"/>
                </a:cubicBezTo>
                <a:cubicBezTo>
                  <a:pt x="5384301" y="4671089"/>
                  <a:pt x="4938654" y="4612302"/>
                  <a:pt x="4789448" y="4622800"/>
                </a:cubicBezTo>
                <a:cubicBezTo>
                  <a:pt x="4640242" y="4633298"/>
                  <a:pt x="4408609" y="4618067"/>
                  <a:pt x="4277730" y="4622800"/>
                </a:cubicBezTo>
                <a:cubicBezTo>
                  <a:pt x="4146851" y="4627533"/>
                  <a:pt x="3918044" y="4543200"/>
                  <a:pt x="3576274" y="4622800"/>
                </a:cubicBezTo>
                <a:cubicBezTo>
                  <a:pt x="3234504" y="4702400"/>
                  <a:pt x="3268823" y="4613095"/>
                  <a:pt x="3127803" y="4622800"/>
                </a:cubicBezTo>
                <a:cubicBezTo>
                  <a:pt x="2986783" y="4632505"/>
                  <a:pt x="2903906" y="4577986"/>
                  <a:pt x="2742577" y="4622800"/>
                </a:cubicBezTo>
                <a:cubicBezTo>
                  <a:pt x="2581248" y="4667614"/>
                  <a:pt x="2300600" y="4593290"/>
                  <a:pt x="2041121" y="4622800"/>
                </a:cubicBezTo>
                <a:cubicBezTo>
                  <a:pt x="1781642" y="4652310"/>
                  <a:pt x="1603127" y="4553529"/>
                  <a:pt x="1339665" y="4622800"/>
                </a:cubicBezTo>
                <a:cubicBezTo>
                  <a:pt x="1076203" y="4692071"/>
                  <a:pt x="1032691" y="4620471"/>
                  <a:pt x="891194" y="4622800"/>
                </a:cubicBezTo>
                <a:cubicBezTo>
                  <a:pt x="749697" y="4625129"/>
                  <a:pt x="319997" y="4573737"/>
                  <a:pt x="0" y="4622800"/>
                </a:cubicBezTo>
                <a:cubicBezTo>
                  <a:pt x="-56975" y="4463051"/>
                  <a:pt x="6481" y="4221639"/>
                  <a:pt x="0" y="4044950"/>
                </a:cubicBezTo>
                <a:cubicBezTo>
                  <a:pt x="-6481" y="3868261"/>
                  <a:pt x="36839" y="3671100"/>
                  <a:pt x="0" y="3467100"/>
                </a:cubicBezTo>
                <a:cubicBezTo>
                  <a:pt x="-36839" y="3263100"/>
                  <a:pt x="3000" y="2983340"/>
                  <a:pt x="0" y="2843022"/>
                </a:cubicBezTo>
                <a:cubicBezTo>
                  <a:pt x="-3000" y="2702704"/>
                  <a:pt x="1740" y="2470037"/>
                  <a:pt x="0" y="2172716"/>
                </a:cubicBezTo>
                <a:cubicBezTo>
                  <a:pt x="-1740" y="1875395"/>
                  <a:pt x="60832" y="1834901"/>
                  <a:pt x="0" y="1594866"/>
                </a:cubicBezTo>
                <a:cubicBezTo>
                  <a:pt x="-60832" y="1354831"/>
                  <a:pt x="28441" y="1285880"/>
                  <a:pt x="0" y="1063244"/>
                </a:cubicBezTo>
                <a:cubicBezTo>
                  <a:pt x="-28441" y="840608"/>
                  <a:pt x="7071" y="697409"/>
                  <a:pt x="0" y="577850"/>
                </a:cubicBezTo>
                <a:cubicBezTo>
                  <a:pt x="-7071" y="458291"/>
                  <a:pt x="58825" y="142979"/>
                  <a:pt x="0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0119024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 marL="15875" indent="0">
              <a:buNone/>
            </a:pPr>
            <a:endParaRPr lang="en-US" sz="1400" b="1" dirty="0">
              <a:latin typeface="+mj-lt"/>
            </a:endParaRPr>
          </a:p>
          <a:p>
            <a:pPr marL="15875" indent="0">
              <a:buNone/>
            </a:pPr>
            <a:r>
              <a:rPr lang="en-US" sz="1400" b="1" dirty="0">
                <a:latin typeface="+mj-lt"/>
              </a:rPr>
              <a:t>Case study : Advocacy for free maternal and child health care in Nigeria</a:t>
            </a:r>
          </a:p>
          <a:p>
            <a:pPr marL="15875" indent="0">
              <a:buNone/>
            </a:pPr>
            <a:r>
              <a:rPr lang="en-US" sz="1200" dirty="0">
                <a:latin typeface="+mj-lt"/>
              </a:rPr>
              <a:t>Study to determine the outcome of an advocacy program aimed at implementing a policy of free maternal and child health (MCH) services in Nigeria.</a:t>
            </a:r>
          </a:p>
          <a:p>
            <a:pPr marL="15875" indent="0">
              <a:buNone/>
            </a:pPr>
            <a:r>
              <a:rPr lang="en-US" sz="1400" b="1" dirty="0">
                <a:latin typeface="+mj-lt"/>
              </a:rPr>
              <a:t>What was done?</a:t>
            </a:r>
          </a:p>
          <a:p>
            <a:r>
              <a:rPr lang="en-US" sz="1200" dirty="0">
                <a:latin typeface="+mj-lt"/>
              </a:rPr>
              <a:t>Situational analysis on costing of MCH services done + public health education and advocacy. </a:t>
            </a:r>
          </a:p>
          <a:p>
            <a:r>
              <a:rPr lang="en-US" sz="1200" dirty="0">
                <a:latin typeface="+mj-lt"/>
              </a:rPr>
              <a:t>Advocacy consisted of public presentation on MCH to high-level policymakers, dissemination of situational analysis report, and media publicity. </a:t>
            </a:r>
          </a:p>
          <a:p>
            <a:r>
              <a:rPr lang="en-US" sz="1200" dirty="0">
                <a:latin typeface="+mj-lt"/>
              </a:rPr>
              <a:t>The implementation of free MCH services at national and sub-national levels assessed after 3 years. </a:t>
            </a:r>
          </a:p>
          <a:p>
            <a:pPr marL="15875" indent="0">
              <a:buNone/>
            </a:pPr>
            <a:r>
              <a:rPr lang="en-US" sz="1400" b="1" dirty="0">
                <a:latin typeface="+mj-lt"/>
              </a:rPr>
              <a:t>What were the results?</a:t>
            </a:r>
          </a:p>
          <a:p>
            <a:r>
              <a:rPr lang="en-US" sz="1200" dirty="0">
                <a:latin typeface="+mj-lt"/>
              </a:rPr>
              <a:t> Increase in # of states offering comprehensive free MCH services from 4 to 9; </a:t>
            </a:r>
          </a:p>
          <a:p>
            <a:r>
              <a:rPr lang="en-US" sz="1200" dirty="0">
                <a:latin typeface="+mj-lt"/>
              </a:rPr>
              <a:t>States offering partially free MCH services increased from 11 to 14 </a:t>
            </a:r>
          </a:p>
          <a:p>
            <a:r>
              <a:rPr lang="en-US" sz="1200" dirty="0">
                <a:latin typeface="+mj-lt"/>
              </a:rPr>
              <a:t> Those not offering any form of free treatment decreased from 22 to 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D8775-12C0-9A41-852C-A8D0BB24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94" y="345916"/>
            <a:ext cx="7827524" cy="541973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 of where Advocacy for MNH has been successful (1)</a:t>
            </a:r>
          </a:p>
        </p:txBody>
      </p:sp>
      <p:pic>
        <p:nvPicPr>
          <p:cNvPr id="4" name="Graphic 3" descr="Books">
            <a:extLst>
              <a:ext uri="{FF2B5EF4-FFF2-40B4-BE49-F238E27FC236}">
                <a16:creationId xmlns:a16="http://schemas.microsoft.com/office/drawing/2014/main" id="{404FF71F-01FC-4ADF-9526-811D6FA27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549" y="1250950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04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32207-A42A-4443-AF3E-67170A1EFC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1099" y="1714500"/>
            <a:ext cx="6083301" cy="4191000"/>
          </a:xfrm>
          <a:custGeom>
            <a:avLst/>
            <a:gdLst>
              <a:gd name="connsiteX0" fmla="*/ 0 w 6083301"/>
              <a:gd name="connsiteY0" fmla="*/ 0 h 4191000"/>
              <a:gd name="connsiteX1" fmla="*/ 492194 w 6083301"/>
              <a:gd name="connsiteY1" fmla="*/ 0 h 4191000"/>
              <a:gd name="connsiteX2" fmla="*/ 862723 w 6083301"/>
              <a:gd name="connsiteY2" fmla="*/ 0 h 4191000"/>
              <a:gd name="connsiteX3" fmla="*/ 1294084 w 6083301"/>
              <a:gd name="connsiteY3" fmla="*/ 0 h 4191000"/>
              <a:gd name="connsiteX4" fmla="*/ 1907944 w 6083301"/>
              <a:gd name="connsiteY4" fmla="*/ 0 h 4191000"/>
              <a:gd name="connsiteX5" fmla="*/ 2339306 w 6083301"/>
              <a:gd name="connsiteY5" fmla="*/ 0 h 4191000"/>
              <a:gd name="connsiteX6" fmla="*/ 2831500 w 6083301"/>
              <a:gd name="connsiteY6" fmla="*/ 0 h 4191000"/>
              <a:gd name="connsiteX7" fmla="*/ 3202028 w 6083301"/>
              <a:gd name="connsiteY7" fmla="*/ 0 h 4191000"/>
              <a:gd name="connsiteX8" fmla="*/ 3815889 w 6083301"/>
              <a:gd name="connsiteY8" fmla="*/ 0 h 4191000"/>
              <a:gd name="connsiteX9" fmla="*/ 4429749 w 6083301"/>
              <a:gd name="connsiteY9" fmla="*/ 0 h 4191000"/>
              <a:gd name="connsiteX10" fmla="*/ 4800278 w 6083301"/>
              <a:gd name="connsiteY10" fmla="*/ 0 h 4191000"/>
              <a:gd name="connsiteX11" fmla="*/ 5414138 w 6083301"/>
              <a:gd name="connsiteY11" fmla="*/ 0 h 4191000"/>
              <a:gd name="connsiteX12" fmla="*/ 6083301 w 6083301"/>
              <a:gd name="connsiteY12" fmla="*/ 0 h 4191000"/>
              <a:gd name="connsiteX13" fmla="*/ 6083301 w 6083301"/>
              <a:gd name="connsiteY13" fmla="*/ 640624 h 4191000"/>
              <a:gd name="connsiteX14" fmla="*/ 6083301 w 6083301"/>
              <a:gd name="connsiteY14" fmla="*/ 1155519 h 4191000"/>
              <a:gd name="connsiteX15" fmla="*/ 6083301 w 6083301"/>
              <a:gd name="connsiteY15" fmla="*/ 1670413 h 4191000"/>
              <a:gd name="connsiteX16" fmla="*/ 6083301 w 6083301"/>
              <a:gd name="connsiteY16" fmla="*/ 2185307 h 4191000"/>
              <a:gd name="connsiteX17" fmla="*/ 6083301 w 6083301"/>
              <a:gd name="connsiteY17" fmla="*/ 2700201 h 4191000"/>
              <a:gd name="connsiteX18" fmla="*/ 6083301 w 6083301"/>
              <a:gd name="connsiteY18" fmla="*/ 3215096 h 4191000"/>
              <a:gd name="connsiteX19" fmla="*/ 6083301 w 6083301"/>
              <a:gd name="connsiteY19" fmla="*/ 4191000 h 4191000"/>
              <a:gd name="connsiteX20" fmla="*/ 5712773 w 6083301"/>
              <a:gd name="connsiteY20" fmla="*/ 4191000 h 4191000"/>
              <a:gd name="connsiteX21" fmla="*/ 5098912 w 6083301"/>
              <a:gd name="connsiteY21" fmla="*/ 4191000 h 4191000"/>
              <a:gd name="connsiteX22" fmla="*/ 4485052 w 6083301"/>
              <a:gd name="connsiteY22" fmla="*/ 4191000 h 4191000"/>
              <a:gd name="connsiteX23" fmla="*/ 3932025 w 6083301"/>
              <a:gd name="connsiteY23" fmla="*/ 4191000 h 4191000"/>
              <a:gd name="connsiteX24" fmla="*/ 3318164 w 6083301"/>
              <a:gd name="connsiteY24" fmla="*/ 4191000 h 4191000"/>
              <a:gd name="connsiteX25" fmla="*/ 2947636 w 6083301"/>
              <a:gd name="connsiteY25" fmla="*/ 4191000 h 4191000"/>
              <a:gd name="connsiteX26" fmla="*/ 2394608 w 6083301"/>
              <a:gd name="connsiteY26" fmla="*/ 4191000 h 4191000"/>
              <a:gd name="connsiteX27" fmla="*/ 1719915 w 6083301"/>
              <a:gd name="connsiteY27" fmla="*/ 4191000 h 4191000"/>
              <a:gd name="connsiteX28" fmla="*/ 1166888 w 6083301"/>
              <a:gd name="connsiteY28" fmla="*/ 4191000 h 4191000"/>
              <a:gd name="connsiteX29" fmla="*/ 492194 w 6083301"/>
              <a:gd name="connsiteY29" fmla="*/ 4191000 h 4191000"/>
              <a:gd name="connsiteX30" fmla="*/ 0 w 6083301"/>
              <a:gd name="connsiteY30" fmla="*/ 4191000 h 4191000"/>
              <a:gd name="connsiteX31" fmla="*/ 0 w 6083301"/>
              <a:gd name="connsiteY31" fmla="*/ 3634196 h 4191000"/>
              <a:gd name="connsiteX32" fmla="*/ 0 w 6083301"/>
              <a:gd name="connsiteY32" fmla="*/ 2993571 h 4191000"/>
              <a:gd name="connsiteX33" fmla="*/ 0 w 6083301"/>
              <a:gd name="connsiteY33" fmla="*/ 2394857 h 4191000"/>
              <a:gd name="connsiteX34" fmla="*/ 0 w 6083301"/>
              <a:gd name="connsiteY34" fmla="*/ 1879963 h 4191000"/>
              <a:gd name="connsiteX35" fmla="*/ 0 w 6083301"/>
              <a:gd name="connsiteY35" fmla="*/ 1239339 h 4191000"/>
              <a:gd name="connsiteX36" fmla="*/ 0 w 6083301"/>
              <a:gd name="connsiteY36" fmla="*/ 640624 h 4191000"/>
              <a:gd name="connsiteX37" fmla="*/ 0 w 6083301"/>
              <a:gd name="connsiteY37" fmla="*/ 0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83301" h="4191000" fill="none" extrusionOk="0">
                <a:moveTo>
                  <a:pt x="0" y="0"/>
                </a:moveTo>
                <a:cubicBezTo>
                  <a:pt x="215069" y="-9254"/>
                  <a:pt x="317955" y="31552"/>
                  <a:pt x="492194" y="0"/>
                </a:cubicBezTo>
                <a:cubicBezTo>
                  <a:pt x="666433" y="-31552"/>
                  <a:pt x="764948" y="20254"/>
                  <a:pt x="862723" y="0"/>
                </a:cubicBezTo>
                <a:cubicBezTo>
                  <a:pt x="960498" y="-20254"/>
                  <a:pt x="1173461" y="14493"/>
                  <a:pt x="1294084" y="0"/>
                </a:cubicBezTo>
                <a:cubicBezTo>
                  <a:pt x="1414707" y="-14493"/>
                  <a:pt x="1759823" y="8771"/>
                  <a:pt x="1907944" y="0"/>
                </a:cubicBezTo>
                <a:cubicBezTo>
                  <a:pt x="2056065" y="-8771"/>
                  <a:pt x="2219038" y="22661"/>
                  <a:pt x="2339306" y="0"/>
                </a:cubicBezTo>
                <a:cubicBezTo>
                  <a:pt x="2459574" y="-22661"/>
                  <a:pt x="2605798" y="17880"/>
                  <a:pt x="2831500" y="0"/>
                </a:cubicBezTo>
                <a:cubicBezTo>
                  <a:pt x="3057202" y="-17880"/>
                  <a:pt x="3038094" y="14736"/>
                  <a:pt x="3202028" y="0"/>
                </a:cubicBezTo>
                <a:cubicBezTo>
                  <a:pt x="3365962" y="-14736"/>
                  <a:pt x="3569569" y="31493"/>
                  <a:pt x="3815889" y="0"/>
                </a:cubicBezTo>
                <a:cubicBezTo>
                  <a:pt x="4062209" y="-31493"/>
                  <a:pt x="4206363" y="51757"/>
                  <a:pt x="4429749" y="0"/>
                </a:cubicBezTo>
                <a:cubicBezTo>
                  <a:pt x="4653135" y="-51757"/>
                  <a:pt x="4677477" y="14644"/>
                  <a:pt x="4800278" y="0"/>
                </a:cubicBezTo>
                <a:cubicBezTo>
                  <a:pt x="4923079" y="-14644"/>
                  <a:pt x="5124760" y="10347"/>
                  <a:pt x="5414138" y="0"/>
                </a:cubicBezTo>
                <a:cubicBezTo>
                  <a:pt x="5703516" y="-10347"/>
                  <a:pt x="5837567" y="18714"/>
                  <a:pt x="6083301" y="0"/>
                </a:cubicBezTo>
                <a:cubicBezTo>
                  <a:pt x="6116231" y="247246"/>
                  <a:pt x="6030662" y="331815"/>
                  <a:pt x="6083301" y="640624"/>
                </a:cubicBezTo>
                <a:cubicBezTo>
                  <a:pt x="6135940" y="949433"/>
                  <a:pt x="6081328" y="1007888"/>
                  <a:pt x="6083301" y="1155519"/>
                </a:cubicBezTo>
                <a:cubicBezTo>
                  <a:pt x="6085274" y="1303151"/>
                  <a:pt x="6075014" y="1498983"/>
                  <a:pt x="6083301" y="1670413"/>
                </a:cubicBezTo>
                <a:cubicBezTo>
                  <a:pt x="6091588" y="1841843"/>
                  <a:pt x="6082234" y="2017094"/>
                  <a:pt x="6083301" y="2185307"/>
                </a:cubicBezTo>
                <a:cubicBezTo>
                  <a:pt x="6084368" y="2353520"/>
                  <a:pt x="6082390" y="2547893"/>
                  <a:pt x="6083301" y="2700201"/>
                </a:cubicBezTo>
                <a:cubicBezTo>
                  <a:pt x="6084212" y="2852509"/>
                  <a:pt x="6039548" y="2989028"/>
                  <a:pt x="6083301" y="3215096"/>
                </a:cubicBezTo>
                <a:cubicBezTo>
                  <a:pt x="6127054" y="3441164"/>
                  <a:pt x="6016804" y="3903771"/>
                  <a:pt x="6083301" y="4191000"/>
                </a:cubicBezTo>
                <a:cubicBezTo>
                  <a:pt x="5961586" y="4228244"/>
                  <a:pt x="5864635" y="4185763"/>
                  <a:pt x="5712773" y="4191000"/>
                </a:cubicBezTo>
                <a:cubicBezTo>
                  <a:pt x="5560911" y="4196237"/>
                  <a:pt x="5315140" y="4157113"/>
                  <a:pt x="5098912" y="4191000"/>
                </a:cubicBezTo>
                <a:cubicBezTo>
                  <a:pt x="4882684" y="4224887"/>
                  <a:pt x="4640389" y="4173667"/>
                  <a:pt x="4485052" y="4191000"/>
                </a:cubicBezTo>
                <a:cubicBezTo>
                  <a:pt x="4329715" y="4208333"/>
                  <a:pt x="4083891" y="4156798"/>
                  <a:pt x="3932025" y="4191000"/>
                </a:cubicBezTo>
                <a:cubicBezTo>
                  <a:pt x="3780159" y="4225202"/>
                  <a:pt x="3504122" y="4160650"/>
                  <a:pt x="3318164" y="4191000"/>
                </a:cubicBezTo>
                <a:cubicBezTo>
                  <a:pt x="3132206" y="4221350"/>
                  <a:pt x="3040674" y="4180229"/>
                  <a:pt x="2947636" y="4191000"/>
                </a:cubicBezTo>
                <a:cubicBezTo>
                  <a:pt x="2854598" y="4201771"/>
                  <a:pt x="2534363" y="4160399"/>
                  <a:pt x="2394608" y="4191000"/>
                </a:cubicBezTo>
                <a:cubicBezTo>
                  <a:pt x="2254853" y="4221601"/>
                  <a:pt x="2009939" y="4176459"/>
                  <a:pt x="1719915" y="4191000"/>
                </a:cubicBezTo>
                <a:cubicBezTo>
                  <a:pt x="1429891" y="4205541"/>
                  <a:pt x="1355166" y="4188859"/>
                  <a:pt x="1166888" y="4191000"/>
                </a:cubicBezTo>
                <a:cubicBezTo>
                  <a:pt x="978610" y="4193141"/>
                  <a:pt x="790177" y="4116194"/>
                  <a:pt x="492194" y="4191000"/>
                </a:cubicBezTo>
                <a:cubicBezTo>
                  <a:pt x="194211" y="4265806"/>
                  <a:pt x="219687" y="4179137"/>
                  <a:pt x="0" y="4191000"/>
                </a:cubicBezTo>
                <a:cubicBezTo>
                  <a:pt x="-62295" y="3994791"/>
                  <a:pt x="748" y="3847042"/>
                  <a:pt x="0" y="3634196"/>
                </a:cubicBezTo>
                <a:cubicBezTo>
                  <a:pt x="-748" y="3421350"/>
                  <a:pt x="20223" y="3147769"/>
                  <a:pt x="0" y="2993571"/>
                </a:cubicBezTo>
                <a:cubicBezTo>
                  <a:pt x="-20223" y="2839374"/>
                  <a:pt x="60231" y="2514643"/>
                  <a:pt x="0" y="2394857"/>
                </a:cubicBezTo>
                <a:cubicBezTo>
                  <a:pt x="-60231" y="2275071"/>
                  <a:pt x="60795" y="1998681"/>
                  <a:pt x="0" y="1879963"/>
                </a:cubicBezTo>
                <a:cubicBezTo>
                  <a:pt x="-60795" y="1761245"/>
                  <a:pt x="24029" y="1454126"/>
                  <a:pt x="0" y="1239339"/>
                </a:cubicBezTo>
                <a:cubicBezTo>
                  <a:pt x="-24029" y="1024552"/>
                  <a:pt x="28468" y="850247"/>
                  <a:pt x="0" y="640624"/>
                </a:cubicBezTo>
                <a:cubicBezTo>
                  <a:pt x="-28468" y="431002"/>
                  <a:pt x="66858" y="133442"/>
                  <a:pt x="0" y="0"/>
                </a:cubicBezTo>
                <a:close/>
              </a:path>
              <a:path w="6083301" h="4191000" stroke="0" extrusionOk="0">
                <a:moveTo>
                  <a:pt x="0" y="0"/>
                </a:moveTo>
                <a:cubicBezTo>
                  <a:pt x="176803" y="-7186"/>
                  <a:pt x="291790" y="54064"/>
                  <a:pt x="553027" y="0"/>
                </a:cubicBezTo>
                <a:cubicBezTo>
                  <a:pt x="814264" y="-54064"/>
                  <a:pt x="911972" y="20312"/>
                  <a:pt x="1166888" y="0"/>
                </a:cubicBezTo>
                <a:cubicBezTo>
                  <a:pt x="1421804" y="-20312"/>
                  <a:pt x="1615067" y="58779"/>
                  <a:pt x="1841581" y="0"/>
                </a:cubicBezTo>
                <a:cubicBezTo>
                  <a:pt x="2068095" y="-58779"/>
                  <a:pt x="2075634" y="18628"/>
                  <a:pt x="2212109" y="0"/>
                </a:cubicBezTo>
                <a:cubicBezTo>
                  <a:pt x="2348584" y="-18628"/>
                  <a:pt x="2487192" y="43500"/>
                  <a:pt x="2582638" y="0"/>
                </a:cubicBezTo>
                <a:cubicBezTo>
                  <a:pt x="2678084" y="-43500"/>
                  <a:pt x="3043015" y="4079"/>
                  <a:pt x="3196498" y="0"/>
                </a:cubicBezTo>
                <a:cubicBezTo>
                  <a:pt x="3349981" y="-4079"/>
                  <a:pt x="3396875" y="36540"/>
                  <a:pt x="3567026" y="0"/>
                </a:cubicBezTo>
                <a:cubicBezTo>
                  <a:pt x="3737177" y="-36540"/>
                  <a:pt x="4064491" y="70822"/>
                  <a:pt x="4241720" y="0"/>
                </a:cubicBezTo>
                <a:cubicBezTo>
                  <a:pt x="4418949" y="-70822"/>
                  <a:pt x="4477716" y="48288"/>
                  <a:pt x="4673081" y="0"/>
                </a:cubicBezTo>
                <a:cubicBezTo>
                  <a:pt x="4868446" y="-48288"/>
                  <a:pt x="5079437" y="40230"/>
                  <a:pt x="5347775" y="0"/>
                </a:cubicBezTo>
                <a:cubicBezTo>
                  <a:pt x="5616113" y="-40230"/>
                  <a:pt x="5721850" y="82225"/>
                  <a:pt x="6083301" y="0"/>
                </a:cubicBezTo>
                <a:cubicBezTo>
                  <a:pt x="6109600" y="139928"/>
                  <a:pt x="6028046" y="392806"/>
                  <a:pt x="6083301" y="514894"/>
                </a:cubicBezTo>
                <a:cubicBezTo>
                  <a:pt x="6138556" y="636982"/>
                  <a:pt x="6058828" y="987523"/>
                  <a:pt x="6083301" y="1113609"/>
                </a:cubicBezTo>
                <a:cubicBezTo>
                  <a:pt x="6107774" y="1239696"/>
                  <a:pt x="6064314" y="1523784"/>
                  <a:pt x="6083301" y="1628503"/>
                </a:cubicBezTo>
                <a:cubicBezTo>
                  <a:pt x="6102288" y="1733222"/>
                  <a:pt x="6040364" y="2064382"/>
                  <a:pt x="6083301" y="2185307"/>
                </a:cubicBezTo>
                <a:cubicBezTo>
                  <a:pt x="6126238" y="2306232"/>
                  <a:pt x="6045626" y="2529970"/>
                  <a:pt x="6083301" y="2658291"/>
                </a:cubicBezTo>
                <a:cubicBezTo>
                  <a:pt x="6120976" y="2786612"/>
                  <a:pt x="6048065" y="3020474"/>
                  <a:pt x="6083301" y="3173186"/>
                </a:cubicBezTo>
                <a:cubicBezTo>
                  <a:pt x="6118537" y="3325899"/>
                  <a:pt x="5962998" y="3740795"/>
                  <a:pt x="6083301" y="4191000"/>
                </a:cubicBezTo>
                <a:cubicBezTo>
                  <a:pt x="5953793" y="4223267"/>
                  <a:pt x="5849167" y="4165438"/>
                  <a:pt x="5712773" y="4191000"/>
                </a:cubicBezTo>
                <a:cubicBezTo>
                  <a:pt x="5576379" y="4216562"/>
                  <a:pt x="5400760" y="4183683"/>
                  <a:pt x="5159745" y="4191000"/>
                </a:cubicBezTo>
                <a:cubicBezTo>
                  <a:pt x="4918730" y="4198317"/>
                  <a:pt x="4669793" y="4130947"/>
                  <a:pt x="4545885" y="4191000"/>
                </a:cubicBezTo>
                <a:cubicBezTo>
                  <a:pt x="4421977" y="4251053"/>
                  <a:pt x="4237352" y="4142419"/>
                  <a:pt x="4114524" y="4191000"/>
                </a:cubicBezTo>
                <a:cubicBezTo>
                  <a:pt x="3991696" y="4239581"/>
                  <a:pt x="3654322" y="4112468"/>
                  <a:pt x="3439830" y="4191000"/>
                </a:cubicBezTo>
                <a:cubicBezTo>
                  <a:pt x="3225338" y="4269532"/>
                  <a:pt x="3107474" y="4187563"/>
                  <a:pt x="2947636" y="4191000"/>
                </a:cubicBezTo>
                <a:cubicBezTo>
                  <a:pt x="2787798" y="4194437"/>
                  <a:pt x="2583132" y="4176052"/>
                  <a:pt x="2272942" y="4191000"/>
                </a:cubicBezTo>
                <a:cubicBezTo>
                  <a:pt x="1962752" y="4205948"/>
                  <a:pt x="2023620" y="4171905"/>
                  <a:pt x="1841581" y="4191000"/>
                </a:cubicBezTo>
                <a:cubicBezTo>
                  <a:pt x="1659542" y="4210095"/>
                  <a:pt x="1586853" y="4181002"/>
                  <a:pt x="1471053" y="4191000"/>
                </a:cubicBezTo>
                <a:cubicBezTo>
                  <a:pt x="1355253" y="4200998"/>
                  <a:pt x="1018964" y="4150031"/>
                  <a:pt x="796359" y="4191000"/>
                </a:cubicBezTo>
                <a:cubicBezTo>
                  <a:pt x="573754" y="4231969"/>
                  <a:pt x="284387" y="4121335"/>
                  <a:pt x="0" y="4191000"/>
                </a:cubicBezTo>
                <a:cubicBezTo>
                  <a:pt x="-7198" y="4046408"/>
                  <a:pt x="54243" y="3860485"/>
                  <a:pt x="0" y="3676106"/>
                </a:cubicBezTo>
                <a:cubicBezTo>
                  <a:pt x="-54243" y="3491727"/>
                  <a:pt x="49532" y="3243411"/>
                  <a:pt x="0" y="3077391"/>
                </a:cubicBezTo>
                <a:cubicBezTo>
                  <a:pt x="-49532" y="2911371"/>
                  <a:pt x="4543" y="2666092"/>
                  <a:pt x="0" y="2562497"/>
                </a:cubicBezTo>
                <a:cubicBezTo>
                  <a:pt x="-4543" y="2458902"/>
                  <a:pt x="70168" y="2229692"/>
                  <a:pt x="0" y="1963783"/>
                </a:cubicBezTo>
                <a:cubicBezTo>
                  <a:pt x="-70168" y="1697874"/>
                  <a:pt x="35561" y="1532714"/>
                  <a:pt x="0" y="1323159"/>
                </a:cubicBezTo>
                <a:cubicBezTo>
                  <a:pt x="-35561" y="1113604"/>
                  <a:pt x="74690" y="820993"/>
                  <a:pt x="0" y="640624"/>
                </a:cubicBezTo>
                <a:cubicBezTo>
                  <a:pt x="-74690" y="460255"/>
                  <a:pt x="12640" y="147337"/>
                  <a:pt x="0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0119024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 marL="15875" indent="0">
              <a:buNone/>
            </a:pPr>
            <a:endParaRPr lang="en-US" sz="1600" b="1" dirty="0">
              <a:latin typeface="PT Sans" panose="020B0503020203020204" pitchFamily="34" charset="0"/>
            </a:endParaRPr>
          </a:p>
          <a:p>
            <a:pPr marL="15875" indent="0">
              <a:buNone/>
            </a:pPr>
            <a:r>
              <a:rPr lang="en-US" sz="1600" b="1" dirty="0">
                <a:latin typeface="PT Sans" panose="020B0503020203020204" pitchFamily="34" charset="0"/>
              </a:rPr>
              <a:t>Advocacy Success Story: Kenya Approves Misoprostol for PPH</a:t>
            </a:r>
          </a:p>
          <a:p>
            <a:r>
              <a:rPr lang="en-US" sz="1400" dirty="0">
                <a:latin typeface="PT Sans" panose="020B0503020203020204" pitchFamily="34" charset="0"/>
              </a:rPr>
              <a:t> Inclusion of misoprostol in the  </a:t>
            </a:r>
            <a:r>
              <a:rPr lang="en-US" sz="1400" dirty="0" err="1">
                <a:latin typeface="PT Sans" panose="020B0503020203020204" pitchFamily="34" charset="0"/>
              </a:rPr>
              <a:t>the</a:t>
            </a:r>
            <a:r>
              <a:rPr lang="en-US" sz="1400" dirty="0">
                <a:latin typeface="PT Sans" panose="020B0503020203020204" pitchFamily="34" charset="0"/>
              </a:rPr>
              <a:t> </a:t>
            </a:r>
            <a:r>
              <a:rPr lang="en-US" sz="1400" dirty="0">
                <a:latin typeface="PT Sans" panose="020B0503020203020204" pitchFamily="34" charset="0"/>
                <a:hlinkClick r:id="rId3"/>
              </a:rPr>
              <a:t>Kenya Essential Medicines List 2016</a:t>
            </a:r>
            <a:r>
              <a:rPr lang="en-US" sz="1400" dirty="0">
                <a:latin typeface="PT Sans" panose="020B0503020203020204" pitchFamily="34" charset="0"/>
              </a:rPr>
              <a:t> (KEML) </a:t>
            </a:r>
          </a:p>
          <a:p>
            <a:pPr lvl="1"/>
            <a:r>
              <a:rPr lang="en-US" sz="1400" dirty="0">
                <a:latin typeface="PT Sans" panose="020B0503020203020204" pitchFamily="34" charset="0"/>
              </a:rPr>
              <a:t>Used for the prevention and treatment of postpartum hemorrhage (PPH), excessive bleeding after childbirth. This is a leading cause of maternal death</a:t>
            </a:r>
          </a:p>
          <a:p>
            <a:pPr marL="15875" indent="0">
              <a:buNone/>
            </a:pPr>
            <a:r>
              <a:rPr lang="en-US" sz="1600" b="1" dirty="0">
                <a:latin typeface="PT Sans" panose="020B0503020203020204" pitchFamily="34" charset="0"/>
              </a:rPr>
              <a:t>How was it done?</a:t>
            </a:r>
          </a:p>
          <a:p>
            <a:pPr lvl="1"/>
            <a:r>
              <a:rPr lang="en-US" sz="1400" dirty="0">
                <a:latin typeface="PT Sans" panose="020B0503020203020204" pitchFamily="34" charset="0"/>
              </a:rPr>
              <a:t>Bringing the right people to the table</a:t>
            </a:r>
          </a:p>
          <a:p>
            <a:pPr lvl="1"/>
            <a:r>
              <a:rPr lang="en-US" sz="1400" dirty="0">
                <a:latin typeface="PT Sans" panose="020B0503020203020204" pitchFamily="34" charset="0"/>
              </a:rPr>
              <a:t>Advocate at just the right time!</a:t>
            </a:r>
          </a:p>
          <a:p>
            <a:pPr lvl="1"/>
            <a:r>
              <a:rPr lang="en-US" sz="1400" dirty="0">
                <a:latin typeface="PT Sans" panose="020B0503020203020204" pitchFamily="34" charset="0"/>
              </a:rPr>
              <a:t>Point to the evidence</a:t>
            </a:r>
          </a:p>
          <a:p>
            <a:pPr lvl="1"/>
            <a:r>
              <a:rPr lang="en-US" sz="1400" dirty="0">
                <a:latin typeface="PT Sans" panose="020B0503020203020204" pitchFamily="34" charset="0"/>
              </a:rPr>
              <a:t>Advocate strategically</a:t>
            </a:r>
          </a:p>
          <a:p>
            <a:pPr lvl="1"/>
            <a:endParaRPr lang="en-US" sz="1400" dirty="0">
              <a:latin typeface="PT Sans" panose="020B0503020203020204" pitchFamily="34" charset="0"/>
            </a:endParaRPr>
          </a:p>
          <a:p>
            <a:pPr marL="15875" indent="0">
              <a:buNone/>
            </a:pPr>
            <a:r>
              <a:rPr lang="en-US" sz="1600" b="1" dirty="0">
                <a:latin typeface="PT Sans" panose="020B0503020203020204" pitchFamily="34" charset="0"/>
              </a:rPr>
              <a:t>What were the results?</a:t>
            </a:r>
            <a:br>
              <a:rPr lang="en-US" sz="1800" b="1" dirty="0">
                <a:latin typeface="PT Sans" panose="020B0503020203020204" pitchFamily="34" charset="0"/>
              </a:rPr>
            </a:br>
            <a:r>
              <a:rPr lang="en-US" sz="1400" dirty="0">
                <a:latin typeface="PT Sans" panose="020B0503020203020204" pitchFamily="34" charset="0"/>
              </a:rPr>
              <a:t>Inclusion of misoprostol as a maternal health medicine on the KEML, a necessary step to expand access to this life-saving medicine;</a:t>
            </a:r>
            <a:endParaRPr lang="en-US" sz="1800" dirty="0">
              <a:latin typeface="PT Sans" panose="020B05030202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D8775-12C0-9A41-852C-A8D0BB24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94" y="369583"/>
            <a:ext cx="8558212" cy="541973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 of where Advocacy for MNH has been successful (2)</a:t>
            </a:r>
          </a:p>
        </p:txBody>
      </p:sp>
      <p:pic>
        <p:nvPicPr>
          <p:cNvPr id="5" name="Graphic 4" descr="Books">
            <a:extLst>
              <a:ext uri="{FF2B5EF4-FFF2-40B4-BE49-F238E27FC236}">
                <a16:creationId xmlns:a16="http://schemas.microsoft.com/office/drawing/2014/main" id="{3B8FB6C2-C45C-4741-A861-B5A36561C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849" y="1435100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5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E37942-EC95-400F-9FE0-B9B9576F8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01" y="1760856"/>
            <a:ext cx="3257550" cy="26479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2894" y="472934"/>
            <a:ext cx="8558212" cy="541973"/>
          </a:xfrm>
        </p:spPr>
        <p:txBody>
          <a:bodyPr/>
          <a:lstStyle/>
          <a:p>
            <a:r>
              <a:rPr lang="en-US" dirty="0"/>
              <a:t>6 step approach to advocacy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112112-4436-4518-B7D5-CEA8C3F7C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355" y="1379696"/>
            <a:ext cx="3620592" cy="4156321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B75972-B75C-4F89-AE4C-01536977571E}"/>
              </a:ext>
            </a:extLst>
          </p:cNvPr>
          <p:cNvSpPr txBox="1">
            <a:spLocks/>
          </p:cNvSpPr>
          <p:nvPr/>
        </p:nvSpPr>
        <p:spPr>
          <a:xfrm>
            <a:off x="415925" y="4563904"/>
            <a:ext cx="2883302" cy="90747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46050" indent="-130175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tabLst/>
              <a:defRPr sz="24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5613" indent="-11271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tabLst/>
              <a:defRPr sz="20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812800" indent="-127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tabLst/>
              <a:defRPr sz="16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155700" indent="-127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tabLst/>
              <a:defRPr sz="14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481138" indent="-109538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tabLst/>
              <a:defRPr sz="12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 defTabSz="914400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en-GB" sz="1800" b="1" kern="0" dirty="0">
                <a:solidFill>
                  <a:schemeClr val="accent6"/>
                </a:solidFill>
                <a:latin typeface="+mj-lt"/>
                <a:cs typeface="Calibri" panose="020F0502020204030204" pitchFamily="34" charset="0"/>
              </a:rPr>
              <a:t>Head to our </a:t>
            </a:r>
            <a:r>
              <a:rPr lang="en-GB" sz="1800" b="1" kern="0" dirty="0">
                <a:solidFill>
                  <a:schemeClr val="accent6"/>
                </a:solidFill>
                <a:latin typeface="+mj-lt"/>
                <a:cs typeface="Calibri" panose="020F0502020204030204" pitchFamily="34" charset="0"/>
                <a:hlinkClick r:id="rId5"/>
              </a:rPr>
              <a:t>website</a:t>
            </a:r>
            <a:r>
              <a:rPr lang="en-GB" sz="1800" b="1" kern="0" dirty="0">
                <a:solidFill>
                  <a:schemeClr val="accent6"/>
                </a:solidFill>
                <a:latin typeface="+mj-lt"/>
                <a:cs typeface="Calibri" panose="020F0502020204030204" pitchFamily="34" charset="0"/>
              </a:rPr>
              <a:t> to find out more on each step! </a:t>
            </a:r>
            <a:endParaRPr lang="en-US" sz="1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3661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D8775-12C0-9A41-852C-A8D0BB24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23" y="439532"/>
            <a:ext cx="8558439" cy="639791"/>
          </a:xfrm>
        </p:spPr>
        <p:txBody>
          <a:bodyPr/>
          <a:lstStyle/>
          <a:p>
            <a:r>
              <a:rPr lang="en-US" dirty="0"/>
              <a:t>What are the objectives of the session?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32207-A42A-4443-AF3E-67170A1EF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0" y="1422399"/>
            <a:ext cx="6985000" cy="4552373"/>
          </a:xfrm>
        </p:spPr>
        <p:txBody>
          <a:bodyPr>
            <a:normAutofit/>
          </a:bodyPr>
          <a:lstStyle/>
          <a:p>
            <a:pPr marL="15875" lvl="0" indent="0">
              <a:lnSpc>
                <a:spcPct val="150000"/>
              </a:lnSpc>
              <a:buNone/>
            </a:pPr>
            <a:r>
              <a:rPr lang="en-GB" sz="1600" b="1" dirty="0">
                <a:latin typeface="+mj-lt"/>
              </a:rPr>
              <a:t>Define</a:t>
            </a:r>
            <a:r>
              <a:rPr lang="en-GB" sz="1600" dirty="0">
                <a:latin typeface="+mj-lt"/>
              </a:rPr>
              <a:t> key terms in relation to advocacy</a:t>
            </a:r>
          </a:p>
          <a:p>
            <a:pPr marL="15875" lvl="0" indent="0">
              <a:lnSpc>
                <a:spcPct val="150000"/>
              </a:lnSpc>
              <a:buNone/>
            </a:pPr>
            <a:br>
              <a:rPr lang="en-GB" sz="1800" dirty="0">
                <a:latin typeface="+mj-lt"/>
              </a:rPr>
            </a:br>
            <a:r>
              <a:rPr lang="en-GB" sz="1800" dirty="0">
                <a:latin typeface="+mj-lt"/>
              </a:rPr>
              <a:t>Explain the </a:t>
            </a:r>
            <a:r>
              <a:rPr lang="en-GB" sz="1800" b="1" dirty="0">
                <a:latin typeface="+mj-lt"/>
              </a:rPr>
              <a:t>linkage</a:t>
            </a:r>
            <a:r>
              <a:rPr lang="en-GB" sz="1800" dirty="0">
                <a:latin typeface="+mj-lt"/>
              </a:rPr>
              <a:t> between Accountability and Advocacy</a:t>
            </a:r>
            <a:br>
              <a:rPr lang="en-GB" sz="1800" dirty="0">
                <a:latin typeface="+mj-lt"/>
              </a:rPr>
            </a:br>
            <a:br>
              <a:rPr lang="en-GB" sz="1800" dirty="0">
                <a:latin typeface="+mj-lt"/>
              </a:rPr>
            </a:br>
            <a:r>
              <a:rPr lang="en-GB" sz="1800" dirty="0">
                <a:latin typeface="+mj-lt"/>
              </a:rPr>
              <a:t>Describe </a:t>
            </a:r>
            <a:r>
              <a:rPr lang="en-GB" sz="1800" b="1" dirty="0">
                <a:latin typeface="+mj-lt"/>
              </a:rPr>
              <a:t>why advocacy is important</a:t>
            </a:r>
            <a:endParaRPr lang="en-US" sz="1800" dirty="0"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CEC520-D265-4ADF-9144-D92EB7BCA396}"/>
              </a:ext>
            </a:extLst>
          </p:cNvPr>
          <p:cNvSpPr/>
          <p:nvPr/>
        </p:nvSpPr>
        <p:spPr>
          <a:xfrm>
            <a:off x="387709" y="1282501"/>
            <a:ext cx="498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1</a:t>
            </a:r>
            <a:endParaRPr lang="en-US"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42F990-5CD1-4FCC-8B93-C6A2D25ABB70}"/>
              </a:ext>
            </a:extLst>
          </p:cNvPr>
          <p:cNvSpPr/>
          <p:nvPr/>
        </p:nvSpPr>
        <p:spPr>
          <a:xfrm>
            <a:off x="400750" y="2098304"/>
            <a:ext cx="498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>
                <a:ln/>
                <a:solidFill>
                  <a:schemeClr val="accent3"/>
                </a:solidFill>
              </a:rPr>
              <a:t>2</a:t>
            </a:r>
            <a:endParaRPr lang="en-US" sz="5400" b="1">
              <a:ln/>
              <a:solidFill>
                <a:schemeClr val="accent3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D9139D-4FDA-4C7F-9743-A32B1A3B9C0D}"/>
              </a:ext>
            </a:extLst>
          </p:cNvPr>
          <p:cNvSpPr/>
          <p:nvPr/>
        </p:nvSpPr>
        <p:spPr>
          <a:xfrm>
            <a:off x="400750" y="2987784"/>
            <a:ext cx="498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3</a:t>
            </a:r>
            <a:endParaRPr lang="en-U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6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419707E-2E96-48F8-BB20-3101DE7FC6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A4D229-F5A9-4631-9C6B-AE6F219662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Definitions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ACFD0-1F1E-4C79-B8C5-55E7C1413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056" y="5335780"/>
            <a:ext cx="1224198" cy="153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38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32207-A42A-4443-AF3E-67170A1EF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422399"/>
            <a:ext cx="7519182" cy="4552373"/>
          </a:xfrm>
        </p:spPr>
        <p:txBody>
          <a:bodyPr>
            <a:normAutofit/>
          </a:bodyPr>
          <a:lstStyle/>
          <a:p>
            <a:pPr marL="15875" indent="0">
              <a:buNone/>
            </a:pPr>
            <a:r>
              <a:rPr lang="en-US" sz="3600" b="1" dirty="0">
                <a:solidFill>
                  <a:schemeClr val="tx1"/>
                </a:solidFill>
                <a:latin typeface="+mj-lt"/>
              </a:rPr>
              <a:t>A</a:t>
            </a:r>
            <a:r>
              <a:rPr lang="en-US" sz="1800" b="1" dirty="0">
                <a:solidFill>
                  <a:schemeClr val="tx1"/>
                </a:solidFill>
                <a:latin typeface="+mj-lt"/>
              </a:rPr>
              <a:t>dvocacy</a:t>
            </a:r>
            <a:r>
              <a:rPr lang="en-US" sz="1600" dirty="0">
                <a:latin typeface="+mj-lt"/>
              </a:rPr>
              <a:t> is the deliberate process of influencing those who make decisions about developing, changing and implementing decisions. </a:t>
            </a:r>
          </a:p>
          <a:p>
            <a:endParaRPr lang="en-US" sz="1600" dirty="0">
              <a:latin typeface="+mj-lt"/>
            </a:endParaRPr>
          </a:p>
          <a:p>
            <a:pPr marL="15875" indent="0">
              <a:buNone/>
            </a:pPr>
            <a:r>
              <a:rPr lang="en-US" sz="1600" b="1" u="sng" dirty="0">
                <a:latin typeface="+mj-lt"/>
              </a:rPr>
              <a:t>Advocacy is not </a:t>
            </a:r>
          </a:p>
          <a:p>
            <a:pPr lvl="1"/>
            <a:r>
              <a:rPr lang="en-US" sz="1600" dirty="0">
                <a:latin typeface="+mj-lt"/>
              </a:rPr>
              <a:t>Information, Education and Communication</a:t>
            </a:r>
          </a:p>
          <a:p>
            <a:pPr lvl="1"/>
            <a:r>
              <a:rPr lang="en-US" sz="1600" dirty="0">
                <a:latin typeface="+mj-lt"/>
              </a:rPr>
              <a:t>Informing the government about your organization</a:t>
            </a:r>
          </a:p>
          <a:p>
            <a:pPr lvl="1"/>
            <a:r>
              <a:rPr lang="en-US" sz="1600" dirty="0">
                <a:latin typeface="+mj-lt"/>
              </a:rPr>
              <a:t>Raising public awareness about your organization</a:t>
            </a:r>
          </a:p>
          <a:p>
            <a:endParaRPr lang="en-US" dirty="0">
              <a:latin typeface="+mj-lt"/>
            </a:endParaRPr>
          </a:p>
          <a:p>
            <a:pPr marL="15875" indent="0">
              <a:buNone/>
            </a:pPr>
            <a:r>
              <a:rPr lang="en-US" sz="3600" b="1" dirty="0">
                <a:solidFill>
                  <a:schemeClr val="tx1"/>
                </a:solidFill>
                <a:latin typeface="+mj-lt"/>
              </a:rPr>
              <a:t>A</a:t>
            </a:r>
            <a:r>
              <a:rPr lang="en-US" sz="1800" b="1" dirty="0">
                <a:solidFill>
                  <a:schemeClr val="tx1"/>
                </a:solidFill>
                <a:latin typeface="+mj-lt"/>
              </a:rPr>
              <a:t>dvocates </a:t>
            </a:r>
            <a:r>
              <a:rPr lang="en-US" sz="1600" dirty="0">
                <a:latin typeface="+mj-lt"/>
              </a:rPr>
              <a:t>are people-oriented. They act on behalf of other people and represent the concerns of communities. 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B5DC2B-91E5-4311-A671-856334CFF83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98451" y="496346"/>
            <a:ext cx="8558212" cy="541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Definition of terms</a:t>
            </a:r>
          </a:p>
        </p:txBody>
      </p:sp>
    </p:spTree>
    <p:extLst>
      <p:ext uri="{BB962C8B-B14F-4D97-AF65-F5344CB8AC3E}">
        <p14:creationId xmlns:p14="http://schemas.microsoft.com/office/powerpoint/2010/main" val="378127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32207-A42A-4443-AF3E-67170A1EF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7" y="1422399"/>
            <a:ext cx="7840663" cy="4552373"/>
          </a:xfrm>
        </p:spPr>
        <p:txBody>
          <a:bodyPr>
            <a:normAutofit/>
          </a:bodyPr>
          <a:lstStyle/>
          <a:p>
            <a:pPr marL="15875" indent="0">
              <a:buNone/>
            </a:pPr>
            <a:r>
              <a:rPr lang="en-US" sz="3600" b="1" dirty="0">
                <a:solidFill>
                  <a:schemeClr val="tx1"/>
                </a:solidFill>
                <a:latin typeface="+mj-lt"/>
              </a:rPr>
              <a:t>L</a:t>
            </a:r>
            <a:r>
              <a:rPr lang="en-US" sz="1800" b="1" dirty="0">
                <a:solidFill>
                  <a:schemeClr val="tx1"/>
                </a:solidFill>
                <a:latin typeface="+mj-lt"/>
              </a:rPr>
              <a:t>obbying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: it </a:t>
            </a:r>
            <a:r>
              <a:rPr lang="en-US" sz="1600" dirty="0">
                <a:latin typeface="+mj-lt"/>
              </a:rPr>
              <a:t>occurs when someone seeks to influence legislation. is always advocacy, but advocacy is not always lobbying</a:t>
            </a:r>
            <a:br>
              <a:rPr lang="en-US" sz="1600" dirty="0">
                <a:latin typeface="+mj-lt"/>
              </a:rPr>
            </a:br>
            <a:endParaRPr lang="en-US" dirty="0">
              <a:latin typeface="+mj-lt"/>
            </a:endParaRPr>
          </a:p>
          <a:p>
            <a:pPr marL="15875" indent="0">
              <a:buNone/>
            </a:pPr>
            <a:r>
              <a:rPr lang="en-US" sz="3600" b="1" dirty="0">
                <a:solidFill>
                  <a:schemeClr val="tx1"/>
                </a:solidFill>
                <a:latin typeface="+mj-lt"/>
              </a:rPr>
              <a:t>A</a:t>
            </a:r>
            <a:r>
              <a:rPr lang="en-US" sz="1800" b="1" dirty="0">
                <a:solidFill>
                  <a:schemeClr val="tx1"/>
                </a:solidFill>
                <a:latin typeface="+mj-lt"/>
              </a:rPr>
              <a:t>ctivists: </a:t>
            </a:r>
            <a:r>
              <a:rPr lang="en-US" sz="1600" dirty="0">
                <a:latin typeface="+mj-lt"/>
              </a:rPr>
              <a:t>individuals who support a campaign to cause social and/or political change</a:t>
            </a:r>
          </a:p>
          <a:p>
            <a:pPr marL="15875" indent="0">
              <a:buNone/>
            </a:pPr>
            <a:endParaRPr lang="en-US" sz="1600" dirty="0">
              <a:latin typeface="+mj-lt"/>
            </a:endParaRPr>
          </a:p>
          <a:p>
            <a:pPr marL="15875" indent="0">
              <a:buNone/>
            </a:pPr>
            <a:r>
              <a:rPr lang="en-US" sz="3600" b="1" dirty="0">
                <a:solidFill>
                  <a:schemeClr val="tx1"/>
                </a:solidFill>
                <a:latin typeface="+mj-lt"/>
              </a:rPr>
              <a:t>A</a:t>
            </a:r>
            <a:r>
              <a:rPr lang="en-US" sz="1800" b="1" dirty="0">
                <a:solidFill>
                  <a:schemeClr val="tx1"/>
                </a:solidFill>
                <a:latin typeface="+mj-lt"/>
              </a:rPr>
              <a:t>ccountability: </a:t>
            </a:r>
            <a:r>
              <a:rPr lang="en-US" sz="1600" dirty="0">
                <a:latin typeface="+mj-lt"/>
              </a:rPr>
              <a:t>t</a:t>
            </a:r>
            <a:r>
              <a:rPr lang="en-GB" sz="1600" dirty="0">
                <a:latin typeface="+mj-lt"/>
              </a:rPr>
              <a:t>he obligation of power-holders to account for or take responsibility for their actions</a:t>
            </a:r>
          </a:p>
          <a:p>
            <a:pPr marL="15875" indent="0">
              <a:buNone/>
            </a:pPr>
            <a:endParaRPr lang="en-GB" sz="1600" dirty="0">
              <a:latin typeface="+mj-lt"/>
            </a:endParaRPr>
          </a:p>
          <a:p>
            <a:pPr marL="15875" indent="0">
              <a:buNone/>
            </a:pPr>
            <a:r>
              <a:rPr lang="en-US" sz="3200" b="1" dirty="0">
                <a:solidFill>
                  <a:schemeClr val="tx1"/>
                </a:solidFill>
                <a:latin typeface="+mj-lt"/>
              </a:rPr>
              <a:t>S</a:t>
            </a:r>
            <a:r>
              <a:rPr lang="en-US" sz="1800" b="1" dirty="0">
                <a:solidFill>
                  <a:schemeClr val="tx1"/>
                </a:solidFill>
                <a:latin typeface="+mj-lt"/>
              </a:rPr>
              <a:t>trategy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en-US" sz="1600" dirty="0">
                <a:latin typeface="+mj-lt"/>
              </a:rPr>
              <a:t> a shared plan that tells us what change we would like to achieve and how we will achieve it </a:t>
            </a:r>
          </a:p>
          <a:p>
            <a:pPr marL="15875" indent="0">
              <a:buNone/>
            </a:pPr>
            <a:endParaRPr lang="en-GB" sz="1600" dirty="0">
              <a:latin typeface="+mj-lt"/>
            </a:endParaRPr>
          </a:p>
          <a:p>
            <a:pPr marL="15875" indent="0">
              <a:buNone/>
            </a:pPr>
            <a:endParaRPr lang="en-US" sz="1600" dirty="0">
              <a:latin typeface="+mj-lt"/>
            </a:endParaRPr>
          </a:p>
          <a:p>
            <a:pPr marL="15875" indent="0">
              <a:buNone/>
            </a:pPr>
            <a:endParaRPr lang="en-US" sz="1600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B5DC2B-91E5-4311-A671-856334CFF83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98451" y="496346"/>
            <a:ext cx="8558212" cy="541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Definition of terms (2)</a:t>
            </a:r>
          </a:p>
        </p:txBody>
      </p:sp>
    </p:spTree>
    <p:extLst>
      <p:ext uri="{BB962C8B-B14F-4D97-AF65-F5344CB8AC3E}">
        <p14:creationId xmlns:p14="http://schemas.microsoft.com/office/powerpoint/2010/main" val="1225829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B359810-28E2-4929-A2BC-D3B69F96C6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6CC99B-4A8B-4853-9E0E-CBBCC9EE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36" y="2397999"/>
            <a:ext cx="6864091" cy="725033"/>
          </a:xfrm>
        </p:spPr>
        <p:txBody>
          <a:bodyPr/>
          <a:lstStyle/>
          <a:p>
            <a:r>
              <a:rPr lang="en-GB" dirty="0"/>
              <a:t>Accountability and Advocacy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AE960A-0BBB-41FC-B09C-3146511DC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22132"/>
            <a:ext cx="1224198" cy="153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05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D6B42-C37D-46F5-AB86-FA4A05CCB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676" y="491929"/>
            <a:ext cx="8546647" cy="531115"/>
          </a:xfrm>
        </p:spPr>
        <p:txBody>
          <a:bodyPr/>
          <a:lstStyle/>
          <a:p>
            <a:r>
              <a:rPr lang="en-GB" dirty="0"/>
              <a:t>Elements of Accountability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96BE977-1F19-4F87-B735-70471A756C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822618"/>
              </p:ext>
            </p:extLst>
          </p:nvPr>
        </p:nvGraphicFramePr>
        <p:xfrm>
          <a:off x="1689100" y="1657350"/>
          <a:ext cx="5308600" cy="354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7202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1096-6317-497D-94FC-65AF49F89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1" y="444768"/>
            <a:ext cx="8558212" cy="541973"/>
          </a:xfrm>
        </p:spPr>
        <p:txBody>
          <a:bodyPr/>
          <a:lstStyle/>
          <a:p>
            <a:r>
              <a:rPr lang="en-GB" dirty="0"/>
              <a:t>Types of accountability</a:t>
            </a:r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657D7D1B-3F37-4DE5-99BE-B76E6BC061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824904"/>
              </p:ext>
            </p:extLst>
          </p:nvPr>
        </p:nvGraphicFramePr>
        <p:xfrm>
          <a:off x="-545911" y="1536700"/>
          <a:ext cx="9144001" cy="4556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1623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A975849-DB4C-4190-AF31-FB167B1942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1A15EF-361F-4D44-99D2-25A9A1F3A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36" y="2397999"/>
            <a:ext cx="6823148" cy="725033"/>
          </a:xfrm>
        </p:spPr>
        <p:txBody>
          <a:bodyPr/>
          <a:lstStyle/>
          <a:p>
            <a:r>
              <a:rPr lang="en-US" dirty="0"/>
              <a:t>Why is advocacy important?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406D0D-6435-4958-BE8A-08BE1D295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22132"/>
            <a:ext cx="1224198" cy="153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202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heme/theme1.xml><?xml version="1.0" encoding="utf-8"?>
<a:theme xmlns:a="http://schemas.openxmlformats.org/drawingml/2006/main" name="MamaYe-2">
  <a:themeElements>
    <a:clrScheme name="MamaYeE4A">
      <a:dk1>
        <a:srgbClr val="4D8076"/>
      </a:dk1>
      <a:lt1>
        <a:srgbClr val="FFFFFF"/>
      </a:lt1>
      <a:dk2>
        <a:srgbClr val="6C245E"/>
      </a:dk2>
      <a:lt2>
        <a:srgbClr val="E2F0ED"/>
      </a:lt2>
      <a:accent1>
        <a:srgbClr val="DD5412"/>
      </a:accent1>
      <a:accent2>
        <a:srgbClr val="82C5B7"/>
      </a:accent2>
      <a:accent3>
        <a:srgbClr val="FCAF17"/>
      </a:accent3>
      <a:accent4>
        <a:srgbClr val="913D15"/>
      </a:accent4>
      <a:accent5>
        <a:srgbClr val="1E3C5E"/>
      </a:accent5>
      <a:accent6>
        <a:srgbClr val="4D8076"/>
      </a:accent6>
      <a:hlink>
        <a:srgbClr val="4B4134"/>
      </a:hlink>
      <a:folHlink>
        <a:srgbClr val="FFD42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maYe1" id="{AA7CEBF7-9BB9-0840-BA3D-4C1A72FCFBD4}" vid="{2AD84487-6B60-E245-B2A8-4E00B97F3A46}"/>
    </a:ext>
  </a:extLst>
</a:theme>
</file>

<file path=ppt/theme/theme2.xml><?xml version="1.0" encoding="utf-8"?>
<a:theme xmlns:a="http://schemas.openxmlformats.org/drawingml/2006/main" name="1_MamaYe-2">
  <a:themeElements>
    <a:clrScheme name="MamaYeE4A">
      <a:dk1>
        <a:srgbClr val="4D8076"/>
      </a:dk1>
      <a:lt1>
        <a:srgbClr val="FFFFFF"/>
      </a:lt1>
      <a:dk2>
        <a:srgbClr val="6C245E"/>
      </a:dk2>
      <a:lt2>
        <a:srgbClr val="E2F0ED"/>
      </a:lt2>
      <a:accent1>
        <a:srgbClr val="DD5412"/>
      </a:accent1>
      <a:accent2>
        <a:srgbClr val="82C5B7"/>
      </a:accent2>
      <a:accent3>
        <a:srgbClr val="FCAF17"/>
      </a:accent3>
      <a:accent4>
        <a:srgbClr val="913D15"/>
      </a:accent4>
      <a:accent5>
        <a:srgbClr val="1E3C5E"/>
      </a:accent5>
      <a:accent6>
        <a:srgbClr val="4D8076"/>
      </a:accent6>
      <a:hlink>
        <a:srgbClr val="4B4134"/>
      </a:hlink>
      <a:folHlink>
        <a:srgbClr val="FFD42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maYe1" id="{AA7CEBF7-9BB9-0840-BA3D-4C1A72FCFBD4}" vid="{2AD84487-6B60-E245-B2A8-4E00B97F3A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24AACB21A7C943A733904AA70CF41F" ma:contentTypeVersion="4" ma:contentTypeDescription="Create a new document." ma:contentTypeScope="" ma:versionID="13c349c2b112a4a1b478c3733e15f49d">
  <xsd:schema xmlns:xsd="http://www.w3.org/2001/XMLSchema" xmlns:xs="http://www.w3.org/2001/XMLSchema" xmlns:p="http://schemas.microsoft.com/office/2006/metadata/properties" xmlns:ns2="62f11535-2f01-4db4-b640-2e8aadbc3e15" targetNamespace="http://schemas.microsoft.com/office/2006/metadata/properties" ma:root="true" ma:fieldsID="7e59c2473954b32c0e84402b3c9de030" ns2:_="">
    <xsd:import namespace="62f11535-2f01-4db4-b640-2e8aadbc3e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f11535-2f01-4db4-b640-2e8aadbc3e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8BD087-2916-483A-90CB-F340E8855885}">
  <ds:schemaRefs>
    <ds:schemaRef ds:uri="62f11535-2f01-4db4-b640-2e8aadbc3e15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CDDB24F-05E6-4484-8641-4DFEA2D11F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7E1C3A-6B5C-495C-98AC-5AA5977A8FDB}">
  <ds:schemaRefs>
    <ds:schemaRef ds:uri="62f11535-2f01-4db4-b640-2e8aadbc3e1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16298</TotalTime>
  <Words>936</Words>
  <Application>Microsoft Office PowerPoint</Application>
  <PresentationFormat>On-screen Show (4:3)</PresentationFormat>
  <Paragraphs>116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PT Sans</vt:lpstr>
      <vt:lpstr>MamaYe-2</vt:lpstr>
      <vt:lpstr>1_MamaYe-2</vt:lpstr>
      <vt:lpstr>Why Advocacy Matters?</vt:lpstr>
      <vt:lpstr>What are the objectives of the session?</vt:lpstr>
      <vt:lpstr>Definitions</vt:lpstr>
      <vt:lpstr>PowerPoint Presentation</vt:lpstr>
      <vt:lpstr>PowerPoint Presentation</vt:lpstr>
      <vt:lpstr>Accountability and Advocacy</vt:lpstr>
      <vt:lpstr>Elements of Accountability</vt:lpstr>
      <vt:lpstr>Types of accountability</vt:lpstr>
      <vt:lpstr>Why is advocacy important?</vt:lpstr>
      <vt:lpstr>Importance of Advocacy</vt:lpstr>
      <vt:lpstr>Rationale for Advocacy</vt:lpstr>
      <vt:lpstr>What are the key messages to takeaway from this session?</vt:lpstr>
      <vt:lpstr>What makes Advocacy Effective</vt:lpstr>
      <vt:lpstr>Example  of where Advocacy for MNH has been successful (1)</vt:lpstr>
      <vt:lpstr>Example  of where Advocacy for MNH has been successful (2)</vt:lpstr>
      <vt:lpstr>6 step approach to advocacy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Hattie Stewart</dc:creator>
  <cp:lastModifiedBy>Federica Signoriello</cp:lastModifiedBy>
  <cp:revision>250</cp:revision>
  <dcterms:created xsi:type="dcterms:W3CDTF">2018-03-27T14:49:26Z</dcterms:created>
  <dcterms:modified xsi:type="dcterms:W3CDTF">2021-10-14T16:17:35Z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0x010100C024AACB21A7C943A733904AA70CF41F</vt:lpwstr>
  </property>
</Properties>
</file>